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Default Extension="jpeg" ContentType="image/jpeg"/>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Override PartName="/ppt/notesSlides/notesSlide55.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Default Extension="vml" ContentType="application/vnd.openxmlformats-officedocument.vmlDrawing"/>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p:sldMasterIdLst>
    <p:sldMasterId id="2147483698" r:id="rId1"/>
  </p:sldMasterIdLst>
  <p:notesMasterIdLst>
    <p:notesMasterId r:id="rId63"/>
  </p:notesMasterIdLst>
  <p:handoutMasterIdLst>
    <p:handoutMasterId r:id="rId64"/>
  </p:handoutMasterIdLst>
  <p:sldIdLst>
    <p:sldId id="367" r:id="rId2"/>
    <p:sldId id="582" r:id="rId3"/>
    <p:sldId id="580" r:id="rId4"/>
    <p:sldId id="581" r:id="rId5"/>
    <p:sldId id="601" r:id="rId6"/>
    <p:sldId id="534" r:id="rId7"/>
    <p:sldId id="602" r:id="rId8"/>
    <p:sldId id="603" r:id="rId9"/>
    <p:sldId id="532" r:id="rId10"/>
    <p:sldId id="533" r:id="rId11"/>
    <p:sldId id="555" r:id="rId12"/>
    <p:sldId id="535" r:id="rId13"/>
    <p:sldId id="536" r:id="rId14"/>
    <p:sldId id="537" r:id="rId15"/>
    <p:sldId id="538" r:id="rId16"/>
    <p:sldId id="583" r:id="rId17"/>
    <p:sldId id="576" r:id="rId18"/>
    <p:sldId id="584" r:id="rId19"/>
    <p:sldId id="416" r:id="rId20"/>
    <p:sldId id="558" r:id="rId21"/>
    <p:sldId id="559" r:id="rId22"/>
    <p:sldId id="587" r:id="rId23"/>
    <p:sldId id="588" r:id="rId24"/>
    <p:sldId id="605" r:id="rId25"/>
    <p:sldId id="589" r:id="rId26"/>
    <p:sldId id="604" r:id="rId27"/>
    <p:sldId id="598" r:id="rId28"/>
    <p:sldId id="608" r:id="rId29"/>
    <p:sldId id="590" r:id="rId30"/>
    <p:sldId id="592" r:id="rId31"/>
    <p:sldId id="594" r:id="rId32"/>
    <p:sldId id="564" r:id="rId33"/>
    <p:sldId id="606" r:id="rId34"/>
    <p:sldId id="417" r:id="rId35"/>
    <p:sldId id="540" r:id="rId36"/>
    <p:sldId id="455" r:id="rId37"/>
    <p:sldId id="607" r:id="rId38"/>
    <p:sldId id="541" r:id="rId39"/>
    <p:sldId id="543" r:id="rId40"/>
    <p:sldId id="452" r:id="rId41"/>
    <p:sldId id="456" r:id="rId42"/>
    <p:sldId id="529" r:id="rId43"/>
    <p:sldId id="609" r:id="rId44"/>
    <p:sldId id="422" r:id="rId45"/>
    <p:sldId id="611" r:id="rId46"/>
    <p:sldId id="554" r:id="rId47"/>
    <p:sldId id="421" r:id="rId48"/>
    <p:sldId id="509" r:id="rId49"/>
    <p:sldId id="570" r:id="rId50"/>
    <p:sldId id="567" r:id="rId51"/>
    <p:sldId id="595" r:id="rId52"/>
    <p:sldId id="571" r:id="rId53"/>
    <p:sldId id="596" r:id="rId54"/>
    <p:sldId id="610" r:id="rId55"/>
    <p:sldId id="565" r:id="rId56"/>
    <p:sldId id="612" r:id="rId57"/>
    <p:sldId id="573" r:id="rId58"/>
    <p:sldId id="613" r:id="rId59"/>
    <p:sldId id="599" r:id="rId60"/>
    <p:sldId id="575" r:id="rId61"/>
    <p:sldId id="510" r:id="rId62"/>
  </p:sldIdLst>
  <p:sldSz cx="9144000" cy="6858000" type="screen4x3"/>
  <p:notesSz cx="6858000" cy="9144000"/>
  <p:embeddedFontLst>
    <p:embeddedFont>
      <p:font typeface="Trebuchet MS" pitchFamily="34" charset="0"/>
      <p:regular r:id="rId65"/>
      <p:bold r:id="rId66"/>
      <p:italic r:id="rId67"/>
      <p:boldItalic r:id="rId68"/>
    </p:embeddedFont>
    <p:embeddedFont>
      <p:font typeface="Wingdings 2" pitchFamily="18" charset="2"/>
      <p:regular r:id="rId69"/>
    </p:embeddedFont>
    <p:embeddedFont>
      <p:font typeface="Georgia" pitchFamily="18" charset="0"/>
      <p:regular r:id="rId70"/>
      <p:bold r:id="rId71"/>
      <p:italic r:id="rId72"/>
      <p:boldItalic r:id="rId73"/>
    </p:embeddedFont>
    <p:embeddedFont>
      <p:font typeface="Calibri" pitchFamily="34" charset="0"/>
      <p:regular r:id="rId74"/>
      <p:bold r:id="rId75"/>
      <p:italic r:id="rId76"/>
      <p:boldItalic r:id="rId77"/>
    </p:embeddedFont>
    <p:embeddedFont>
      <p:font typeface="Gisha" pitchFamily="34" charset="-79"/>
      <p:regular r:id="rId78"/>
      <p:bold r:id="rId79"/>
    </p:embeddedFont>
  </p:embeddedFontLst>
  <p:kinsoku lang="ja-JP" invalStChars="、。，．・：；？！゛゜ヽヾゝゞ々ー’”）〕］｝〉》」』】°‰′″℃￠％ぁぃぅぇぉっゃゅょゎァィゥェォッャュョヮヵヶ!%),.:;?]}｡｣､･ｧｨｩｪｫｬｭｮｯｰﾞﾟ" invalEndChars="‘“（〔［｛〈《「『【￥＄$([\{｢￡"/>
  <p:defaultTextStyle>
    <a:defPPr>
      <a:defRPr lang="en-US"/>
    </a:defPPr>
    <a:lvl1pPr algn="l" rtl="0" eaLnBrk="0" fontAlgn="base" hangingPunct="0">
      <a:lnSpc>
        <a:spcPct val="90000"/>
      </a:lnSpc>
      <a:spcBef>
        <a:spcPct val="20000"/>
      </a:spcBef>
      <a:spcAft>
        <a:spcPct val="0"/>
      </a:spcAft>
      <a:buSzPct val="100000"/>
      <a:buChar char="•"/>
      <a:defRPr sz="2400" b="1" kern="1200">
        <a:solidFill>
          <a:srgbClr val="000099"/>
        </a:solidFill>
        <a:effectLst>
          <a:outerShdw blurRad="38100" dist="38100" dir="2700000" algn="tl">
            <a:srgbClr val="000000">
              <a:alpha val="43137"/>
            </a:srgbClr>
          </a:outerShdw>
        </a:effectLst>
        <a:latin typeface="Arial" charset="0"/>
        <a:ea typeface="+mn-ea"/>
        <a:cs typeface="+mn-cs"/>
      </a:defRPr>
    </a:lvl1pPr>
    <a:lvl2pPr marL="457200" algn="l" rtl="0" eaLnBrk="0" fontAlgn="base" hangingPunct="0">
      <a:lnSpc>
        <a:spcPct val="90000"/>
      </a:lnSpc>
      <a:spcBef>
        <a:spcPct val="20000"/>
      </a:spcBef>
      <a:spcAft>
        <a:spcPct val="0"/>
      </a:spcAft>
      <a:buSzPct val="100000"/>
      <a:buChar char="•"/>
      <a:defRPr sz="2400" b="1" kern="1200">
        <a:solidFill>
          <a:srgbClr val="000099"/>
        </a:solidFill>
        <a:effectLst>
          <a:outerShdw blurRad="38100" dist="38100" dir="2700000" algn="tl">
            <a:srgbClr val="000000">
              <a:alpha val="43137"/>
            </a:srgbClr>
          </a:outerShdw>
        </a:effectLst>
        <a:latin typeface="Arial" charset="0"/>
        <a:ea typeface="+mn-ea"/>
        <a:cs typeface="+mn-cs"/>
      </a:defRPr>
    </a:lvl2pPr>
    <a:lvl3pPr marL="914400" algn="l" rtl="0" eaLnBrk="0" fontAlgn="base" hangingPunct="0">
      <a:lnSpc>
        <a:spcPct val="90000"/>
      </a:lnSpc>
      <a:spcBef>
        <a:spcPct val="20000"/>
      </a:spcBef>
      <a:spcAft>
        <a:spcPct val="0"/>
      </a:spcAft>
      <a:buSzPct val="100000"/>
      <a:buChar char="•"/>
      <a:defRPr sz="2400" b="1" kern="1200">
        <a:solidFill>
          <a:srgbClr val="000099"/>
        </a:solidFill>
        <a:effectLst>
          <a:outerShdw blurRad="38100" dist="38100" dir="2700000" algn="tl">
            <a:srgbClr val="000000">
              <a:alpha val="43137"/>
            </a:srgbClr>
          </a:outerShdw>
        </a:effectLst>
        <a:latin typeface="Arial" charset="0"/>
        <a:ea typeface="+mn-ea"/>
        <a:cs typeface="+mn-cs"/>
      </a:defRPr>
    </a:lvl3pPr>
    <a:lvl4pPr marL="1371600" algn="l" rtl="0" eaLnBrk="0" fontAlgn="base" hangingPunct="0">
      <a:lnSpc>
        <a:spcPct val="90000"/>
      </a:lnSpc>
      <a:spcBef>
        <a:spcPct val="20000"/>
      </a:spcBef>
      <a:spcAft>
        <a:spcPct val="0"/>
      </a:spcAft>
      <a:buSzPct val="100000"/>
      <a:buChar char="•"/>
      <a:defRPr sz="2400" b="1" kern="1200">
        <a:solidFill>
          <a:srgbClr val="000099"/>
        </a:solidFill>
        <a:effectLst>
          <a:outerShdw blurRad="38100" dist="38100" dir="2700000" algn="tl">
            <a:srgbClr val="000000">
              <a:alpha val="43137"/>
            </a:srgbClr>
          </a:outerShdw>
        </a:effectLst>
        <a:latin typeface="Arial" charset="0"/>
        <a:ea typeface="+mn-ea"/>
        <a:cs typeface="+mn-cs"/>
      </a:defRPr>
    </a:lvl4pPr>
    <a:lvl5pPr marL="1828800" algn="l" rtl="0" eaLnBrk="0" fontAlgn="base" hangingPunct="0">
      <a:lnSpc>
        <a:spcPct val="90000"/>
      </a:lnSpc>
      <a:spcBef>
        <a:spcPct val="20000"/>
      </a:spcBef>
      <a:spcAft>
        <a:spcPct val="0"/>
      </a:spcAft>
      <a:buSzPct val="100000"/>
      <a:buChar char="•"/>
      <a:defRPr sz="2400" b="1" kern="1200">
        <a:solidFill>
          <a:srgbClr val="000099"/>
        </a:solidFill>
        <a:effectLst>
          <a:outerShdw blurRad="38100" dist="38100" dir="2700000" algn="tl">
            <a:srgbClr val="000000">
              <a:alpha val="43137"/>
            </a:srgbClr>
          </a:outerShdw>
        </a:effectLst>
        <a:latin typeface="Arial" charset="0"/>
        <a:ea typeface="+mn-ea"/>
        <a:cs typeface="+mn-cs"/>
      </a:defRPr>
    </a:lvl5pPr>
    <a:lvl6pPr marL="2286000" algn="l" defTabSz="914400" rtl="0" eaLnBrk="1" latinLnBrk="0" hangingPunct="1">
      <a:defRPr sz="2400" b="1" kern="1200">
        <a:solidFill>
          <a:srgbClr val="000099"/>
        </a:solidFill>
        <a:effectLst>
          <a:outerShdw blurRad="38100" dist="38100" dir="2700000" algn="tl">
            <a:srgbClr val="000000">
              <a:alpha val="43137"/>
            </a:srgbClr>
          </a:outerShdw>
        </a:effectLst>
        <a:latin typeface="Arial" charset="0"/>
        <a:ea typeface="+mn-ea"/>
        <a:cs typeface="+mn-cs"/>
      </a:defRPr>
    </a:lvl6pPr>
    <a:lvl7pPr marL="2743200" algn="l" defTabSz="914400" rtl="0" eaLnBrk="1" latinLnBrk="0" hangingPunct="1">
      <a:defRPr sz="2400" b="1" kern="1200">
        <a:solidFill>
          <a:srgbClr val="000099"/>
        </a:solidFill>
        <a:effectLst>
          <a:outerShdw blurRad="38100" dist="38100" dir="2700000" algn="tl">
            <a:srgbClr val="000000">
              <a:alpha val="43137"/>
            </a:srgbClr>
          </a:outerShdw>
        </a:effectLst>
        <a:latin typeface="Arial" charset="0"/>
        <a:ea typeface="+mn-ea"/>
        <a:cs typeface="+mn-cs"/>
      </a:defRPr>
    </a:lvl7pPr>
    <a:lvl8pPr marL="3200400" algn="l" defTabSz="914400" rtl="0" eaLnBrk="1" latinLnBrk="0" hangingPunct="1">
      <a:defRPr sz="2400" b="1" kern="1200">
        <a:solidFill>
          <a:srgbClr val="000099"/>
        </a:solidFill>
        <a:effectLst>
          <a:outerShdw blurRad="38100" dist="38100" dir="2700000" algn="tl">
            <a:srgbClr val="000000">
              <a:alpha val="43137"/>
            </a:srgbClr>
          </a:outerShdw>
        </a:effectLst>
        <a:latin typeface="Arial" charset="0"/>
        <a:ea typeface="+mn-ea"/>
        <a:cs typeface="+mn-cs"/>
      </a:defRPr>
    </a:lvl8pPr>
    <a:lvl9pPr marL="3657600" algn="l" defTabSz="914400" rtl="0" eaLnBrk="1" latinLnBrk="0" hangingPunct="1">
      <a:defRPr sz="2400" b="1" kern="1200">
        <a:solidFill>
          <a:srgbClr val="000099"/>
        </a:solidFill>
        <a:effectLst>
          <a:outerShdw blurRad="38100" dist="38100" dir="2700000" algn="tl">
            <a:srgbClr val="000000">
              <a:alpha val="43137"/>
            </a:srgbClr>
          </a:outerShdw>
        </a:effectLst>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showPr>
  <p:clrMru>
    <a:srgbClr val="000066"/>
    <a:srgbClr val="023DD0"/>
    <a:srgbClr val="FFFF66"/>
    <a:srgbClr val="CCFFCC"/>
    <a:srgbClr val="EAEAEA"/>
    <a:srgbClr val="008000"/>
    <a:srgbClr val="CCECFF"/>
    <a:srgbClr val="333399"/>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18" autoAdjust="0"/>
    <p:restoredTop sz="84155" autoAdjust="0"/>
  </p:normalViewPr>
  <p:slideViewPr>
    <p:cSldViewPr snapToGrid="0">
      <p:cViewPr>
        <p:scale>
          <a:sx n="66" d="100"/>
          <a:sy n="66" d="100"/>
        </p:scale>
        <p:origin x="-1482" y="-96"/>
      </p:cViewPr>
      <p:guideLst>
        <p:guide orient="horz" pos="975"/>
        <p:guide pos="2881"/>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Lst>
  </p:outlineViewPr>
  <p:notesTextViewPr>
    <p:cViewPr>
      <p:scale>
        <a:sx n="100" d="100"/>
        <a:sy n="100" d="100"/>
      </p:scale>
      <p:origin x="0" y="0"/>
    </p:cViewPr>
  </p:notesTextViewPr>
  <p:sorterViewPr>
    <p:cViewPr>
      <p:scale>
        <a:sx n="33" d="100"/>
        <a:sy n="33" d="100"/>
      </p:scale>
      <p:origin x="0" y="0"/>
    </p:cViewPr>
  </p:sorterViewPr>
  <p:notesViewPr>
    <p:cSldViewPr snapToGrid="0">
      <p:cViewPr>
        <p:scale>
          <a:sx n="100" d="100"/>
          <a:sy n="100" d="100"/>
        </p:scale>
        <p:origin x="-204" y="-60"/>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font" Target="fonts/font4.fntdata"/><Relationship Id="rId76"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2.fntdata"/><Relationship Id="rId74" Type="http://schemas.openxmlformats.org/officeDocument/2006/relationships/font" Target="fonts/font10.fntdata"/><Relationship Id="rId79" Type="http://schemas.openxmlformats.org/officeDocument/2006/relationships/font" Target="fonts/font15.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font" Target="fonts/font14.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69" Type="http://schemas.openxmlformats.org/officeDocument/2006/relationships/font" Target="fonts/font5.fntdata"/><Relationship Id="rId77"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8.fntdata"/><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75" Type="http://schemas.openxmlformats.org/officeDocument/2006/relationships/font" Target="fonts/font11.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_rels/viewProps.xml.rels><?xml version="1.0" encoding="UTF-8" standalone="yes"?>
<Relationships xmlns="http://schemas.openxmlformats.org/package/2006/relationships"><Relationship Id="rId8" Type="http://schemas.openxmlformats.org/officeDocument/2006/relationships/slide" Target="slides/slide37.xml"/><Relationship Id="rId13" Type="http://schemas.openxmlformats.org/officeDocument/2006/relationships/slide" Target="slides/slide45.xml"/><Relationship Id="rId3" Type="http://schemas.openxmlformats.org/officeDocument/2006/relationships/slide" Target="slides/slide20.xml"/><Relationship Id="rId7" Type="http://schemas.openxmlformats.org/officeDocument/2006/relationships/slide" Target="slides/slide36.xml"/><Relationship Id="rId12" Type="http://schemas.openxmlformats.org/officeDocument/2006/relationships/slide" Target="slides/slide42.xml"/><Relationship Id="rId2" Type="http://schemas.openxmlformats.org/officeDocument/2006/relationships/slide" Target="slides/slide19.xml"/><Relationship Id="rId1" Type="http://schemas.openxmlformats.org/officeDocument/2006/relationships/slide" Target="slides/slide17.xml"/><Relationship Id="rId6" Type="http://schemas.openxmlformats.org/officeDocument/2006/relationships/slide" Target="slides/slide35.xml"/><Relationship Id="rId11" Type="http://schemas.openxmlformats.org/officeDocument/2006/relationships/slide" Target="slides/slide41.xml"/><Relationship Id="rId5" Type="http://schemas.openxmlformats.org/officeDocument/2006/relationships/slide" Target="slides/slide32.xml"/><Relationship Id="rId10" Type="http://schemas.openxmlformats.org/officeDocument/2006/relationships/slide" Target="slides/slide39.xml"/><Relationship Id="rId4" Type="http://schemas.openxmlformats.org/officeDocument/2006/relationships/slide" Target="slides/slide21.xml"/><Relationship Id="rId9" Type="http://schemas.openxmlformats.org/officeDocument/2006/relationships/slide" Target="slides/slide38.xml"/><Relationship Id="rId14"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Text Box 2"/>
          <p:cNvSpPr txBox="1">
            <a:spLocks noChangeArrowheads="1"/>
          </p:cNvSpPr>
          <p:nvPr/>
        </p:nvSpPr>
        <p:spPr bwMode="auto">
          <a:xfrm>
            <a:off x="457200" y="438150"/>
            <a:ext cx="5772150" cy="336550"/>
          </a:xfrm>
          <a:prstGeom prst="rect">
            <a:avLst/>
          </a:prstGeom>
          <a:noFill/>
          <a:ln w="12700">
            <a:noFill/>
            <a:miter lim="800000"/>
            <a:headEnd/>
            <a:tailEnd/>
          </a:ln>
          <a:effectLst/>
        </p:spPr>
        <p:txBody>
          <a:bodyPr>
            <a:spAutoFit/>
          </a:bodyPr>
          <a:lstStyle/>
          <a:p>
            <a:pPr>
              <a:lnSpc>
                <a:spcPct val="100000"/>
              </a:lnSpc>
              <a:spcBef>
                <a:spcPct val="50000"/>
              </a:spcBef>
              <a:buSzTx/>
              <a:buFontTx/>
              <a:buNone/>
            </a:pPr>
            <a:r>
              <a:rPr lang="en-US" sz="1600" b="0">
                <a:solidFill>
                  <a:schemeClr val="tx1"/>
                </a:solidFill>
                <a:effectLst/>
              </a:rPr>
              <a:t>Laudon &amp; Laudon, MIS 8th Edition. Pg. 3.</a:t>
            </a:r>
            <a:fld id="{F7A47E9B-8FA8-40C5-B67F-0AF625E603C5}" type="slidenum">
              <a:rPr lang="en-US" sz="1600" b="0">
                <a:solidFill>
                  <a:schemeClr val="tx1"/>
                </a:solidFill>
                <a:effectLst/>
              </a:rPr>
              <a:pPr>
                <a:lnSpc>
                  <a:spcPct val="100000"/>
                </a:lnSpc>
                <a:spcBef>
                  <a:spcPct val="50000"/>
                </a:spcBef>
                <a:buSzTx/>
                <a:buFontTx/>
                <a:buNone/>
              </a:pPr>
              <a:t>‹#›</a:t>
            </a:fld>
            <a:endParaRPr lang="en-US" sz="1600" b="0">
              <a:solidFill>
                <a:schemeClr val="tx1"/>
              </a:solidFill>
              <a:effectLst/>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14400" y="4343400"/>
            <a:ext cx="50292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051" name="Rectangle 3"/>
          <p:cNvSpPr>
            <a:spLocks noGrp="1" noRot="1" noChangeAspect="1" noChangeArrowheads="1" noTextEdit="1"/>
          </p:cNvSpPr>
          <p:nvPr>
            <p:ph type="sldImg" idx="2"/>
          </p:nvPr>
        </p:nvSpPr>
        <p:spPr bwMode="auto">
          <a:xfrm>
            <a:off x="1149350" y="692150"/>
            <a:ext cx="4559300" cy="3416300"/>
          </a:xfrm>
          <a:prstGeom prst="rect">
            <a:avLst/>
          </a:prstGeom>
          <a:noFill/>
          <a:ln w="12700">
            <a:solidFill>
              <a:schemeClr val="tx1"/>
            </a:solidFill>
            <a:miter lim="800000"/>
            <a:headEnd/>
            <a:tailEnd/>
          </a:ln>
          <a:effectLst/>
        </p:spPr>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en.wikipedia.org/wiki/Organization"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n.wikipedia.org/wiki/Organization"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en.wikipedia.org/wiki/Organization"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en.wikipedia.org/wiki/Organization"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en.wikipedia.org/wiki/Organization"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en.wikipedia.org/wiki/Organization"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en.wikipedia.org/wiki/Organization"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1026"/>
          <p:cNvSpPr>
            <a:spLocks noGrp="1" noRot="1" noChangeAspect="1" noChangeArrowheads="1" noTextEdit="1"/>
          </p:cNvSpPr>
          <p:nvPr>
            <p:ph type="sldImg"/>
          </p:nvPr>
        </p:nvSpPr>
        <p:spPr>
          <a:xfrm>
            <a:off x="1150938" y="692150"/>
            <a:ext cx="4556125" cy="3416300"/>
          </a:xfrm>
          <a:ln/>
        </p:spPr>
      </p:sp>
      <p:sp>
        <p:nvSpPr>
          <p:cNvPr id="334851" name="Rectangle 1027"/>
          <p:cNvSpPr>
            <a:spLocks noGrp="1" noChangeArrowheads="1"/>
          </p:cNvSpPr>
          <p:nvPr>
            <p:ph type="body" idx="1"/>
          </p:nvPr>
        </p:nvSpPr>
        <p:spPr/>
        <p:txBody>
          <a:bodyPr/>
          <a:lstStyle/>
          <a:p>
            <a:endParaRPr lang="en-CA"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xfrm>
            <a:off x="3884613" y="8685213"/>
            <a:ext cx="2971800" cy="457200"/>
          </a:xfrm>
          <a:prstGeom prst="rect">
            <a:avLst/>
          </a:prstGeom>
          <a:noFill/>
        </p:spPr>
        <p:txBody>
          <a:bodyPr/>
          <a:lstStyle/>
          <a:p>
            <a:fld id="{909EA5D8-F441-4C89-B2FC-9885D0C2BF48}" type="slidenum">
              <a:rPr lang="en-US" smtClean="0"/>
              <a:pPr/>
              <a:t>10</a:t>
            </a:fld>
            <a:endParaRPr lang="en-US" smtClean="0"/>
          </a:p>
        </p:txBody>
      </p:sp>
      <p:sp>
        <p:nvSpPr>
          <p:cNvPr id="34819" name="Rectangle 2"/>
          <p:cNvSpPr>
            <a:spLocks noGrp="1" noRot="1" noChangeAspect="1" noChangeArrowheads="1" noTextEdit="1"/>
          </p:cNvSpPr>
          <p:nvPr>
            <p:ph type="sldImg"/>
          </p:nvPr>
        </p:nvSpPr>
        <p:spPr>
          <a:xfrm>
            <a:off x="1150938" y="692150"/>
            <a:ext cx="4556125" cy="3416300"/>
          </a:xfrm>
          <a:ln/>
        </p:spPr>
      </p:sp>
      <p:sp>
        <p:nvSpPr>
          <p:cNvPr id="34820" name="Rectangle 3"/>
          <p:cNvSpPr>
            <a:spLocks noGrp="1" noChangeArrowheads="1"/>
          </p:cNvSpPr>
          <p:nvPr>
            <p:ph type="body" idx="1"/>
          </p:nvPr>
        </p:nvSpPr>
        <p:spPr>
          <a:noFill/>
          <a:ln/>
        </p:spPr>
        <p:txBody>
          <a:bodyPr/>
          <a:lstStyle/>
          <a:p>
            <a:pPr eaLnBrk="1" hangingPunct="1"/>
            <a:r>
              <a:rPr lang="en-US" smtClean="0"/>
              <a:t>In this view, the business firm is a little more difficult to change rapidly or on command because it is a very complex machine populated with human beings.  Firms operate with an existing hierarchy, job definitions, business rules, procedures and processes.  Efficient organizations become very good at these elements of business.  Changing these elements takes more time.  </a:t>
            </a:r>
          </a:p>
          <a:p>
            <a:pPr eaLnBrk="1" hangingPunct="1"/>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xfrm>
            <a:off x="3884613" y="8685213"/>
            <a:ext cx="2971800" cy="457200"/>
          </a:xfrm>
          <a:prstGeom prst="rect">
            <a:avLst/>
          </a:prstGeom>
          <a:noFill/>
        </p:spPr>
        <p:txBody>
          <a:bodyPr/>
          <a:lstStyle/>
          <a:p>
            <a:fld id="{253EFB78-5B94-4ED7-A7BB-187D430BDC17}" type="slidenum">
              <a:rPr lang="en-US" smtClean="0"/>
              <a:pPr/>
              <a:t>11</a:t>
            </a:fld>
            <a:endParaRPr lang="en-US" smtClean="0"/>
          </a:p>
        </p:txBody>
      </p:sp>
      <p:sp>
        <p:nvSpPr>
          <p:cNvPr id="32771" name="Rectangle 2"/>
          <p:cNvSpPr>
            <a:spLocks noGrp="1" noRot="1" noChangeAspect="1" noChangeArrowheads="1" noTextEdit="1"/>
          </p:cNvSpPr>
          <p:nvPr>
            <p:ph type="sldImg"/>
          </p:nvPr>
        </p:nvSpPr>
        <p:spPr>
          <a:xfrm>
            <a:off x="1150938" y="692150"/>
            <a:ext cx="4556125" cy="3416300"/>
          </a:xfrm>
          <a:ln/>
        </p:spPr>
      </p:sp>
      <p:sp>
        <p:nvSpPr>
          <p:cNvPr id="32772" name="Rectangle 3"/>
          <p:cNvSpPr>
            <a:spLocks noGrp="1" noChangeArrowheads="1"/>
          </p:cNvSpPr>
          <p:nvPr>
            <p:ph type="body" idx="1"/>
          </p:nvPr>
        </p:nvSpPr>
        <p:spPr>
          <a:noFill/>
          <a:ln/>
        </p:spPr>
        <p:txBody>
          <a:bodyPr/>
          <a:lstStyle/>
          <a:p>
            <a:pPr eaLnBrk="1" hangingPunct="1"/>
            <a:r>
              <a:rPr lang="en-US" smtClean="0"/>
              <a:t>Which of the two definitions do students find more appealing and why? It is important to consider both definitions rather than exclusively use one at the expense of the other. The two definitions are complementary.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xfrm>
            <a:off x="3884613" y="8685213"/>
            <a:ext cx="2971800" cy="457200"/>
          </a:xfrm>
          <a:prstGeom prst="rect">
            <a:avLst/>
          </a:prstGeom>
          <a:noFill/>
        </p:spPr>
        <p:txBody>
          <a:bodyPr/>
          <a:lstStyle/>
          <a:p>
            <a:fld id="{9E24001D-CE32-4DEE-BCC2-7442923931DF}" type="slidenum">
              <a:rPr lang="en-US" smtClean="0"/>
              <a:pPr/>
              <a:t>12</a:t>
            </a:fld>
            <a:endParaRPr lang="en-US" smtClean="0"/>
          </a:p>
        </p:txBody>
      </p:sp>
      <p:sp>
        <p:nvSpPr>
          <p:cNvPr id="35843" name="Rectangle 2"/>
          <p:cNvSpPr>
            <a:spLocks noGrp="1" noRot="1" noChangeAspect="1" noChangeArrowheads="1" noTextEdit="1"/>
          </p:cNvSpPr>
          <p:nvPr>
            <p:ph type="sldImg"/>
          </p:nvPr>
        </p:nvSpPr>
        <p:spPr>
          <a:xfrm>
            <a:off x="1150938" y="692150"/>
            <a:ext cx="4556125" cy="3416300"/>
          </a:xfrm>
          <a:ln/>
        </p:spPr>
      </p:sp>
      <p:sp>
        <p:nvSpPr>
          <p:cNvPr id="35844" name="Rectangle 3"/>
          <p:cNvSpPr>
            <a:spLocks noGrp="1" noChangeArrowheads="1"/>
          </p:cNvSpPr>
          <p:nvPr>
            <p:ph type="body" idx="1"/>
          </p:nvPr>
        </p:nvSpPr>
        <p:spPr>
          <a:noFill/>
          <a:ln/>
        </p:spPr>
        <p:txBody>
          <a:bodyPr/>
          <a:lstStyle/>
          <a:p>
            <a:pPr eaLnBrk="1" hangingPunct="1"/>
            <a:r>
              <a:rPr lang="en-US" smtClean="0"/>
              <a:t>You could ask students to envision what would happen to an organization that did not use a hierarchical structure (would anything get done?), did not adhere to the principle of efficiency (would they provide any good or service worth using at an affordable price?), etc.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xfrm>
            <a:off x="3884613" y="8685213"/>
            <a:ext cx="2971800" cy="457200"/>
          </a:xfrm>
          <a:prstGeom prst="rect">
            <a:avLst/>
          </a:prstGeom>
          <a:noFill/>
        </p:spPr>
        <p:txBody>
          <a:bodyPr/>
          <a:lstStyle/>
          <a:p>
            <a:fld id="{069EDDD2-0B5C-4ADB-87C8-5CEE0C6C8179}" type="slidenum">
              <a:rPr lang="en-US" smtClean="0"/>
              <a:pPr/>
              <a:t>13</a:t>
            </a:fld>
            <a:endParaRPr lang="en-US" smtClean="0"/>
          </a:p>
        </p:txBody>
      </p:sp>
      <p:sp>
        <p:nvSpPr>
          <p:cNvPr id="36867" name="Rectangle 2"/>
          <p:cNvSpPr>
            <a:spLocks noGrp="1" noRot="1" noChangeAspect="1" noChangeArrowheads="1" noTextEdit="1"/>
          </p:cNvSpPr>
          <p:nvPr>
            <p:ph type="sldImg"/>
          </p:nvPr>
        </p:nvSpPr>
        <p:spPr>
          <a:xfrm>
            <a:off x="1150938" y="692150"/>
            <a:ext cx="4556125" cy="3416300"/>
          </a:xfrm>
          <a:ln/>
        </p:spPr>
      </p:sp>
      <p:sp>
        <p:nvSpPr>
          <p:cNvPr id="36868" name="Rectangle 3"/>
          <p:cNvSpPr>
            <a:spLocks noGrp="1" noChangeArrowheads="1"/>
          </p:cNvSpPr>
          <p:nvPr>
            <p:ph type="body" idx="1"/>
          </p:nvPr>
        </p:nvSpPr>
        <p:spPr>
          <a:noFill/>
          <a:ln/>
        </p:spPr>
        <p:txBody>
          <a:bodyPr/>
          <a:lstStyle/>
          <a:p>
            <a:pPr eaLnBrk="1" hangingPunct="1"/>
            <a:r>
              <a:rPr lang="en-US" smtClean="0"/>
              <a:t>You could ask students to describe examples of situations where a business they have interacted with has had a well-understood set of routines. One such example is at the doctor’s office, where the receptionist, nurses, and doctors all have a defined set of routines.  Ask students to think about and describe routines they performed on their jobs.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xfrm>
            <a:off x="3884613" y="8685213"/>
            <a:ext cx="2971800" cy="457200"/>
          </a:xfrm>
          <a:prstGeom prst="rect">
            <a:avLst/>
          </a:prstGeom>
          <a:noFill/>
        </p:spPr>
        <p:txBody>
          <a:bodyPr/>
          <a:lstStyle/>
          <a:p>
            <a:fld id="{8974EDFC-7E2A-4F6F-BB8E-0C4DD670CBA7}" type="slidenum">
              <a:rPr lang="en-US" smtClean="0"/>
              <a:pPr/>
              <a:t>14</a:t>
            </a:fld>
            <a:endParaRPr lang="en-US" smtClean="0"/>
          </a:p>
        </p:txBody>
      </p:sp>
      <p:sp>
        <p:nvSpPr>
          <p:cNvPr id="37891" name="Rectangle 2"/>
          <p:cNvSpPr>
            <a:spLocks noGrp="1" noRot="1" noChangeAspect="1" noChangeArrowheads="1" noTextEdit="1"/>
          </p:cNvSpPr>
          <p:nvPr>
            <p:ph type="sldImg"/>
          </p:nvPr>
        </p:nvSpPr>
        <p:spPr>
          <a:xfrm>
            <a:off x="1150938" y="692150"/>
            <a:ext cx="4556125" cy="3416300"/>
          </a:xfrm>
          <a:ln/>
        </p:spPr>
      </p:sp>
      <p:sp>
        <p:nvSpPr>
          <p:cNvPr id="37892" name="Rectangle 3"/>
          <p:cNvSpPr>
            <a:spLocks noGrp="1" noChangeArrowheads="1"/>
          </p:cNvSpPr>
          <p:nvPr>
            <p:ph type="body" idx="1"/>
          </p:nvPr>
        </p:nvSpPr>
        <p:spPr>
          <a:noFill/>
          <a:ln/>
        </p:spPr>
        <p:txBody>
          <a:bodyPr/>
          <a:lstStyle/>
          <a:p>
            <a:pPr eaLnBrk="1" hangingPunct="1"/>
            <a:r>
              <a:rPr lang="en-US" dirty="0" smtClean="0"/>
              <a:t>Culture may seem like a pretty abstract idea to many students.  Ask students to describe organizational cultures they have experienced while on the job, or other areas of their lives.   What kind of organizational culture do students prefer and why? Ask students to describe different kinds of cultures and what types of firms are more likely to have them.</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xfrm>
            <a:off x="3884613" y="8685213"/>
            <a:ext cx="2971800" cy="457200"/>
          </a:xfrm>
          <a:prstGeom prst="rect">
            <a:avLst/>
          </a:prstGeom>
          <a:noFill/>
        </p:spPr>
        <p:txBody>
          <a:bodyPr/>
          <a:lstStyle/>
          <a:p>
            <a:fld id="{9A86156C-5D48-482D-8A19-D2ED3C3AEAAF}" type="slidenum">
              <a:rPr lang="en-US">
                <a:solidFill>
                  <a:prstClr val="black"/>
                </a:solidFill>
              </a:rPr>
              <a:pPr/>
              <a:t>15</a:t>
            </a:fld>
            <a:endParaRPr lang="en-US">
              <a:solidFill>
                <a:prstClr val="black"/>
              </a:solidFill>
            </a:endParaRPr>
          </a:p>
        </p:txBody>
      </p:sp>
      <p:sp>
        <p:nvSpPr>
          <p:cNvPr id="38915" name="Rectangle 2"/>
          <p:cNvSpPr>
            <a:spLocks noGrp="1" noRot="1" noChangeAspect="1" noChangeArrowheads="1" noTextEdit="1"/>
          </p:cNvSpPr>
          <p:nvPr>
            <p:ph type="sldImg"/>
          </p:nvPr>
        </p:nvSpPr>
        <p:spPr>
          <a:xfrm>
            <a:off x="1150938" y="692150"/>
            <a:ext cx="4556125" cy="3416300"/>
          </a:xfrm>
          <a:ln/>
        </p:spPr>
      </p:sp>
      <p:sp>
        <p:nvSpPr>
          <p:cNvPr id="38916" name="Rectangle 3"/>
          <p:cNvSpPr>
            <a:spLocks noGrp="1" noChangeArrowheads="1"/>
          </p:cNvSpPr>
          <p:nvPr>
            <p:ph type="body" idx="1"/>
          </p:nvPr>
        </p:nvSpPr>
        <p:spPr>
          <a:noFill/>
          <a:ln/>
        </p:spPr>
        <p:txBody>
          <a:bodyPr/>
          <a:lstStyle/>
          <a:p>
            <a:pPr eaLnBrk="1" hangingPunct="1"/>
            <a:r>
              <a:rPr lang="en-US" smtClean="0"/>
              <a:t>Explain that environmental scanning involves searching for and determining external changes that may require an organizational response. The current economic climate represents an example of external change that require sweeping organizational responses to ensure survival.</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dirty="0" smtClean="0"/>
              <a:t>Managerial levers: </a:t>
            </a:r>
            <a:r>
              <a:rPr lang="en-US" sz="1200" b="1" dirty="0" smtClean="0">
                <a:solidFill>
                  <a:srgbClr val="002060"/>
                </a:solidFill>
              </a:rPr>
              <a:t>Organizational</a:t>
            </a:r>
          </a:p>
          <a:p>
            <a:endParaRPr lang="en-US" sz="1200" b="1" dirty="0" smtClean="0">
              <a:solidFill>
                <a:srgbClr val="002060"/>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Ensure that students understand that the </a:t>
            </a:r>
            <a:r>
              <a:rPr lang="en-US" b="1" dirty="0" err="1" smtClean="0"/>
              <a:t>PageRank</a:t>
            </a:r>
            <a:r>
              <a:rPr lang="en-US" b="1" dirty="0" smtClean="0"/>
              <a:t> algorithm is the underlying technology behind Google search</a:t>
            </a:r>
            <a:r>
              <a:rPr lang="en-US" dirty="0" smtClean="0"/>
              <a: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Ask students if they can give examples of any </a:t>
            </a:r>
            <a:r>
              <a:rPr lang="en-US" b="1" dirty="0" smtClean="0"/>
              <a:t>first movers </a:t>
            </a:r>
            <a:r>
              <a:rPr lang="en-US" dirty="0" smtClean="0"/>
              <a:t>that invented a disruptive technology, yet failed to last (examples might include the Altair personal computer, the </a:t>
            </a:r>
            <a:r>
              <a:rPr lang="en-US" b="1" dirty="0" smtClean="0"/>
              <a:t>Netscape Navigator Internet browser</a:t>
            </a:r>
            <a:r>
              <a:rPr lang="en-US" dirty="0" smtClean="0"/>
              <a:t>, etc.).  </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8646707-6BBD-41A9-B4DF-0C76A73A2D2A}"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Rot="1" noChangeAspect="1" noChangeArrowheads="1" noTextEdit="1"/>
          </p:cNvSpPr>
          <p:nvPr>
            <p:ph type="sldImg"/>
          </p:nvPr>
        </p:nvSpPr>
        <p:spPr>
          <a:xfrm>
            <a:off x="1150938" y="692150"/>
            <a:ext cx="4556125" cy="3416300"/>
          </a:xfrm>
          <a:ln/>
        </p:spPr>
      </p:sp>
      <p:sp>
        <p:nvSpPr>
          <p:cNvPr id="351235" name="Rectangle 3"/>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Do students agree with the classification of these types of organizational </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structure? Can they come up with examples for each type of organization?  </a:t>
            </a:r>
          </a:p>
          <a:p>
            <a:endParaRPr lang="en-US" sz="1200" b="1" i="0" kern="1200" dirty="0" smtClean="0">
              <a:solidFill>
                <a:schemeClr val="tx1"/>
              </a:solidFill>
              <a:latin typeface="Times New Roman" pitchFamily="18" charset="0"/>
              <a:ea typeface="+mn-ea"/>
              <a:cs typeface="+mn-cs"/>
            </a:endParaRPr>
          </a:p>
          <a:p>
            <a:r>
              <a:rPr lang="en-US" sz="1200" b="1" i="0" kern="1200" dirty="0" smtClean="0">
                <a:solidFill>
                  <a:schemeClr val="tx1"/>
                </a:solidFill>
                <a:latin typeface="Times New Roman" pitchFamily="18" charset="0"/>
                <a:ea typeface="+mn-ea"/>
                <a:cs typeface="+mn-cs"/>
              </a:rPr>
              <a:t>Adhocracy</a:t>
            </a:r>
            <a:r>
              <a:rPr lang="en-US" sz="1200" b="0" i="0" kern="1200" dirty="0" smtClean="0">
                <a:solidFill>
                  <a:schemeClr val="tx1"/>
                </a:solidFill>
                <a:latin typeface="Times New Roman" pitchFamily="18" charset="0"/>
                <a:ea typeface="+mn-ea"/>
                <a:cs typeface="+mn-cs"/>
              </a:rPr>
              <a:t> is a flexible, adaptable and informal form of </a:t>
            </a:r>
            <a:r>
              <a:rPr lang="en-US" sz="1200" b="0" i="0" u="none" strike="noStrike" kern="1200" dirty="0" smtClean="0">
                <a:solidFill>
                  <a:schemeClr val="tx1"/>
                </a:solidFill>
                <a:latin typeface="Times New Roman" pitchFamily="18" charset="0"/>
                <a:ea typeface="+mn-ea"/>
                <a:cs typeface="+mn-cs"/>
                <a:hlinkClick r:id="rId3" tooltip="Organization"/>
              </a:rPr>
              <a:t>organization</a:t>
            </a:r>
            <a:r>
              <a:rPr lang="en-US" sz="1200" b="0" i="0" kern="1200" dirty="0" smtClean="0">
                <a:solidFill>
                  <a:schemeClr val="tx1"/>
                </a:solidFill>
                <a:latin typeface="Times New Roman" pitchFamily="18" charset="0"/>
                <a:ea typeface="+mn-ea"/>
                <a:cs typeface="+mn-cs"/>
              </a:rPr>
              <a:t> that is defined by a lack of formal structure</a:t>
            </a:r>
            <a:endParaRPr lang="en-CA"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Managerial levers: </a:t>
            </a:r>
            <a:r>
              <a:rPr lang="en-US" sz="1200" b="1" dirty="0" smtClean="0">
                <a:solidFill>
                  <a:srgbClr val="002060"/>
                </a:solidFill>
              </a:rPr>
              <a:t>Organizational</a:t>
            </a:r>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8646707-6BBD-41A9-B4DF-0C76A73A2D2A}"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Rot="1" noChangeAspect="1" noChangeArrowheads="1" noTextEdit="1"/>
          </p:cNvSpPr>
          <p:nvPr>
            <p:ph type="sldImg"/>
          </p:nvPr>
        </p:nvSpPr>
        <p:spPr>
          <a:xfrm>
            <a:off x="1150938" y="692150"/>
            <a:ext cx="4556125" cy="3416300"/>
          </a:xfrm>
          <a:ln/>
        </p:spPr>
      </p:sp>
      <p:sp>
        <p:nvSpPr>
          <p:cNvPr id="351235" name="Rectangle 3"/>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Do students agree with the classification of these types of organizational </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structure? Can they come up with examples for each type of organization?  </a:t>
            </a:r>
          </a:p>
          <a:p>
            <a:endParaRPr lang="en-US" sz="1200" b="1" i="0" kern="1200" dirty="0" smtClean="0">
              <a:solidFill>
                <a:schemeClr val="tx1"/>
              </a:solidFill>
              <a:latin typeface="Times New Roman" pitchFamily="18" charset="0"/>
              <a:ea typeface="+mn-ea"/>
              <a:cs typeface="+mn-cs"/>
            </a:endParaRPr>
          </a:p>
          <a:p>
            <a:r>
              <a:rPr lang="en-US" sz="1200" b="1" i="0" kern="1200" dirty="0" smtClean="0">
                <a:solidFill>
                  <a:schemeClr val="tx1"/>
                </a:solidFill>
                <a:latin typeface="Times New Roman" pitchFamily="18" charset="0"/>
                <a:ea typeface="+mn-ea"/>
                <a:cs typeface="+mn-cs"/>
              </a:rPr>
              <a:t>Adhocracy</a:t>
            </a:r>
            <a:r>
              <a:rPr lang="en-US" sz="1200" b="0" i="0" kern="1200" dirty="0" smtClean="0">
                <a:solidFill>
                  <a:schemeClr val="tx1"/>
                </a:solidFill>
                <a:latin typeface="Times New Roman" pitchFamily="18" charset="0"/>
                <a:ea typeface="+mn-ea"/>
                <a:cs typeface="+mn-cs"/>
              </a:rPr>
              <a:t> is a flexible, adaptable and informal form of </a:t>
            </a:r>
            <a:r>
              <a:rPr lang="en-US" sz="1200" b="0" i="0" u="none" strike="noStrike" kern="1200" dirty="0" smtClean="0">
                <a:solidFill>
                  <a:schemeClr val="tx1"/>
                </a:solidFill>
                <a:latin typeface="Times New Roman" pitchFamily="18" charset="0"/>
                <a:ea typeface="+mn-ea"/>
                <a:cs typeface="+mn-cs"/>
                <a:hlinkClick r:id="rId3" tooltip="Organization"/>
              </a:rPr>
              <a:t>organization</a:t>
            </a:r>
            <a:r>
              <a:rPr lang="en-US" sz="1200" b="0" i="0" kern="1200" dirty="0" smtClean="0">
                <a:solidFill>
                  <a:schemeClr val="tx1"/>
                </a:solidFill>
                <a:latin typeface="Times New Roman" pitchFamily="18" charset="0"/>
                <a:ea typeface="+mn-ea"/>
                <a:cs typeface="+mn-cs"/>
              </a:rPr>
              <a:t> that is defined by a lack of formal structure</a:t>
            </a:r>
            <a:endParaRPr lang="en-CA"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Grp="1" noRot="1" noChangeAspect="1" noChangeArrowheads="1" noTextEdit="1"/>
          </p:cNvSpPr>
          <p:nvPr>
            <p:ph type="sldImg"/>
          </p:nvPr>
        </p:nvSpPr>
        <p:spPr>
          <a:xfrm>
            <a:off x="1150938" y="692150"/>
            <a:ext cx="4556125" cy="3416300"/>
          </a:xfrm>
          <a:ln/>
        </p:spPr>
      </p:sp>
      <p:sp>
        <p:nvSpPr>
          <p:cNvPr id="33587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Rot="1" noChangeAspect="1" noChangeArrowheads="1" noTextEdit="1"/>
          </p:cNvSpPr>
          <p:nvPr>
            <p:ph type="sldImg"/>
          </p:nvPr>
        </p:nvSpPr>
        <p:spPr>
          <a:xfrm>
            <a:off x="1150938" y="692150"/>
            <a:ext cx="4556125" cy="3416300"/>
          </a:xfrm>
          <a:ln/>
        </p:spPr>
      </p:sp>
      <p:sp>
        <p:nvSpPr>
          <p:cNvPr id="351235" name="Rectangle 3"/>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Do students agree with the classification of these types of organizational </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structure? Can they come up with examples for each type of organization?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smtClean="0">
                <a:solidFill>
                  <a:srgbClr val="FF0000"/>
                </a:solidFill>
              </a:rPr>
              <a:t>https://www.forbes.com/sites/jacobmorgan/2015/07/08/the-5-types-of-organizational-structures-part-2-flatter-organizations/#d23b0776dac3</a:t>
            </a:r>
          </a:p>
          <a:p>
            <a:endParaRPr lang="en-US" sz="1200" b="1" i="0" kern="1200" dirty="0" smtClean="0">
              <a:solidFill>
                <a:schemeClr val="tx1"/>
              </a:solidFill>
              <a:latin typeface="Times New Roman" pitchFamily="18" charset="0"/>
              <a:ea typeface="+mn-ea"/>
              <a:cs typeface="+mn-cs"/>
            </a:endParaRPr>
          </a:p>
          <a:p>
            <a:r>
              <a:rPr lang="en-US" sz="1200" b="1" i="0" kern="1200" dirty="0" smtClean="0">
                <a:solidFill>
                  <a:schemeClr val="tx1"/>
                </a:solidFill>
                <a:latin typeface="Times New Roman" pitchFamily="18" charset="0"/>
                <a:ea typeface="+mn-ea"/>
                <a:cs typeface="+mn-cs"/>
              </a:rPr>
              <a:t>Adhocracy</a:t>
            </a:r>
            <a:r>
              <a:rPr lang="en-US" sz="1200" b="0" i="0" kern="1200" dirty="0" smtClean="0">
                <a:solidFill>
                  <a:schemeClr val="tx1"/>
                </a:solidFill>
                <a:latin typeface="Times New Roman" pitchFamily="18" charset="0"/>
                <a:ea typeface="+mn-ea"/>
                <a:cs typeface="+mn-cs"/>
              </a:rPr>
              <a:t> is a flexible, adaptable and informal form of </a:t>
            </a:r>
            <a:r>
              <a:rPr lang="en-US" sz="1200" b="0" i="0" u="none" strike="noStrike" kern="1200" dirty="0" smtClean="0">
                <a:solidFill>
                  <a:schemeClr val="tx1"/>
                </a:solidFill>
                <a:latin typeface="Times New Roman" pitchFamily="18" charset="0"/>
                <a:ea typeface="+mn-ea"/>
                <a:cs typeface="+mn-cs"/>
                <a:hlinkClick r:id="rId3" tooltip="Organization"/>
              </a:rPr>
              <a:t>organization</a:t>
            </a:r>
            <a:r>
              <a:rPr lang="en-US" sz="1200" b="0" i="0" kern="1200" dirty="0" smtClean="0">
                <a:solidFill>
                  <a:schemeClr val="tx1"/>
                </a:solidFill>
                <a:latin typeface="Times New Roman" pitchFamily="18" charset="0"/>
                <a:ea typeface="+mn-ea"/>
                <a:cs typeface="+mn-cs"/>
              </a:rPr>
              <a:t> that is defined by a lack of formal structure</a:t>
            </a:r>
            <a:endParaRPr lang="en-CA"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Rot="1" noChangeAspect="1" noChangeArrowheads="1" noTextEdit="1"/>
          </p:cNvSpPr>
          <p:nvPr>
            <p:ph type="sldImg"/>
          </p:nvPr>
        </p:nvSpPr>
        <p:spPr>
          <a:xfrm>
            <a:off x="1150938" y="692150"/>
            <a:ext cx="4556125" cy="3416300"/>
          </a:xfrm>
          <a:ln/>
        </p:spPr>
      </p:sp>
      <p:sp>
        <p:nvSpPr>
          <p:cNvPr id="351235" name="Rectangle 3"/>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Do students agree with the classification of these types of organizational </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structure? Can they come up with examples for each type of organization?  </a:t>
            </a:r>
          </a:p>
          <a:p>
            <a:endParaRPr lang="en-US" sz="1200" b="1" i="0" kern="1200" dirty="0" smtClean="0">
              <a:solidFill>
                <a:schemeClr val="tx1"/>
              </a:solidFill>
              <a:latin typeface="Times New Roman" pitchFamily="18" charset="0"/>
              <a:ea typeface="+mn-ea"/>
              <a:cs typeface="+mn-cs"/>
            </a:endParaRPr>
          </a:p>
          <a:p>
            <a:r>
              <a:rPr lang="en-US" sz="1200" b="1" i="0" kern="1200" dirty="0" smtClean="0">
                <a:solidFill>
                  <a:schemeClr val="tx1"/>
                </a:solidFill>
                <a:latin typeface="Times New Roman" pitchFamily="18" charset="0"/>
                <a:ea typeface="+mn-ea"/>
                <a:cs typeface="+mn-cs"/>
              </a:rPr>
              <a:t>Adhocracy</a:t>
            </a:r>
            <a:r>
              <a:rPr lang="en-US" sz="1200" b="0" i="0" kern="1200" dirty="0" smtClean="0">
                <a:solidFill>
                  <a:schemeClr val="tx1"/>
                </a:solidFill>
                <a:latin typeface="Times New Roman" pitchFamily="18" charset="0"/>
                <a:ea typeface="+mn-ea"/>
                <a:cs typeface="+mn-cs"/>
              </a:rPr>
              <a:t> is a flexible, adaptable and informal form of </a:t>
            </a:r>
            <a:r>
              <a:rPr lang="en-US" sz="1200" b="0" i="0" u="none" strike="noStrike" kern="1200" dirty="0" smtClean="0">
                <a:solidFill>
                  <a:schemeClr val="tx1"/>
                </a:solidFill>
                <a:latin typeface="Times New Roman" pitchFamily="18" charset="0"/>
                <a:ea typeface="+mn-ea"/>
                <a:cs typeface="+mn-cs"/>
                <a:hlinkClick r:id="rId3" tooltip="Organization"/>
              </a:rPr>
              <a:t>organization</a:t>
            </a:r>
            <a:r>
              <a:rPr lang="en-US" sz="1200" b="0" i="0" kern="1200" dirty="0" smtClean="0">
                <a:solidFill>
                  <a:schemeClr val="tx1"/>
                </a:solidFill>
                <a:latin typeface="Times New Roman" pitchFamily="18" charset="0"/>
                <a:ea typeface="+mn-ea"/>
                <a:cs typeface="+mn-cs"/>
              </a:rPr>
              <a:t> that is defined by a lack of formal structure</a:t>
            </a:r>
            <a:endParaRPr lang="en-CA"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IS support the information needs of managers throughout the organization.</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8646707-6BBD-41A9-B4DF-0C76A73A2D2A}"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As the work grows, new individuals are added to the organization, and eventually a hierarchy is formed where divisions are</a:t>
            </a:r>
          </a:p>
          <a:p>
            <a:r>
              <a:rPr lang="en-US" sz="1200" kern="1200" baseline="0" dirty="0" smtClean="0">
                <a:solidFill>
                  <a:schemeClr val="tx1"/>
                </a:solidFill>
                <a:latin typeface="+mn-lt"/>
                <a:ea typeface="+mn-ea"/>
                <a:cs typeface="+mn-cs"/>
              </a:rPr>
              <a:t>responsible for segments of the work processes. </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8646707-6BBD-41A9-B4DF-0C76A73A2D2A}" type="slidenum">
              <a:rPr lang="en-US" smtClean="0"/>
              <a:pPr/>
              <a:t>23</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As the work grows, new individuals are added to the organization, and eventually a hierarchy is formed where divisions are</a:t>
            </a:r>
          </a:p>
          <a:p>
            <a:r>
              <a:rPr lang="en-US" sz="1200" kern="1200" baseline="0" dirty="0" smtClean="0">
                <a:solidFill>
                  <a:schemeClr val="tx1"/>
                </a:solidFill>
                <a:latin typeface="+mn-lt"/>
                <a:ea typeface="+mn-ea"/>
                <a:cs typeface="+mn-cs"/>
              </a:rPr>
              <a:t>responsible for segments of the work processes. </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8646707-6BBD-41A9-B4DF-0C76A73A2D2A}" type="slidenum">
              <a:rPr lang="en-US" smtClean="0"/>
              <a:pPr/>
              <a:t>24</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matrix structure allows organizations to concentrate on both </a:t>
            </a:r>
            <a:r>
              <a:rPr lang="en-US" sz="1200" b="1" kern="1200" baseline="0" dirty="0" smtClean="0">
                <a:solidFill>
                  <a:schemeClr val="tx1"/>
                </a:solidFill>
                <a:latin typeface="+mn-lt"/>
                <a:ea typeface="+mn-ea"/>
                <a:cs typeface="+mn-cs"/>
              </a:rPr>
              <a:t>functions</a:t>
            </a:r>
            <a:r>
              <a:rPr lang="en-US" sz="1200" kern="1200" baseline="0" dirty="0" smtClean="0">
                <a:solidFill>
                  <a:schemeClr val="tx1"/>
                </a:solidFill>
                <a:latin typeface="+mn-lt"/>
                <a:ea typeface="+mn-ea"/>
                <a:cs typeface="+mn-cs"/>
              </a:rPr>
              <a:t> and </a:t>
            </a:r>
            <a:r>
              <a:rPr lang="en-US" sz="1200" b="1" kern="1200" baseline="0" dirty="0" smtClean="0">
                <a:solidFill>
                  <a:schemeClr val="tx1"/>
                </a:solidFill>
                <a:latin typeface="+mn-lt"/>
                <a:ea typeface="+mn-ea"/>
                <a:cs typeface="+mn-cs"/>
              </a:rPr>
              <a:t>purpose</a:t>
            </a:r>
            <a:r>
              <a:rPr lang="en-US" sz="1200" kern="1200" baseline="0" dirty="0" smtClean="0">
                <a:solidFill>
                  <a:schemeClr val="tx1"/>
                </a:solidFill>
                <a:latin typeface="+mn-lt"/>
                <a:ea typeface="+mn-ea"/>
                <a:cs typeface="+mn-cs"/>
              </a:rPr>
              <a:t>.</a:t>
            </a:r>
          </a:p>
          <a:p>
            <a:r>
              <a:rPr lang="en-US" sz="1200" kern="1200" baseline="0" dirty="0" smtClean="0">
                <a:solidFill>
                  <a:schemeClr val="tx1"/>
                </a:solidFill>
                <a:latin typeface="+mn-lt"/>
                <a:ea typeface="+mn-ea"/>
                <a:cs typeface="+mn-cs"/>
              </a:rPr>
              <a:t>Weaknesses- each boss has a well-defined area of authority, the employees often find the matrix organization structure frustrating and confusing since they are often subjected to </a:t>
            </a:r>
            <a:r>
              <a:rPr lang="en-US" sz="1200" b="1" kern="1200" baseline="0" dirty="0" smtClean="0">
                <a:solidFill>
                  <a:schemeClr val="tx1"/>
                </a:solidFill>
                <a:latin typeface="+mn-lt"/>
                <a:ea typeface="+mn-ea"/>
                <a:cs typeface="+mn-cs"/>
              </a:rPr>
              <a:t>dual authority</a:t>
            </a:r>
            <a:r>
              <a:rPr lang="en-US" sz="1200" kern="1200" baseline="0" dirty="0" smtClean="0">
                <a:solidFill>
                  <a:schemeClr val="tx1"/>
                </a:solidFill>
                <a:latin typeface="+mn-lt"/>
                <a:ea typeface="+mn-ea"/>
                <a:cs typeface="+mn-cs"/>
              </a:rPr>
              <a:t>.</a:t>
            </a:r>
            <a:br>
              <a:rPr lang="en-US" sz="1200" kern="1200" baseline="0" dirty="0" smtClean="0">
                <a:solidFill>
                  <a:schemeClr val="tx1"/>
                </a:solidFill>
                <a:latin typeface="+mn-lt"/>
                <a:ea typeface="+mn-ea"/>
                <a:cs typeface="+mn-cs"/>
              </a:rPr>
            </a:br>
            <a:r>
              <a:rPr lang="en-US" sz="1200" kern="1200" baseline="0" dirty="0" smtClean="0">
                <a:solidFill>
                  <a:schemeClr val="tx1"/>
                </a:solidFill>
                <a:latin typeface="+mn-lt"/>
                <a:ea typeface="+mn-ea"/>
                <a:cs typeface="+mn-cs"/>
              </a:rPr>
              <a:t>Cognizant probably moved to the matrix structure from a hierarchical structure.</a:t>
            </a:r>
          </a:p>
          <a:p>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endParaRPr lang="en-US" sz="1200"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8646707-6BBD-41A9-B4DF-0C76A73A2D2A}" type="slidenum">
              <a:rPr lang="en-US" smtClean="0"/>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matrix structure allows organizations to concentrate on both </a:t>
            </a:r>
            <a:r>
              <a:rPr lang="en-US" sz="1200" b="1" kern="1200" baseline="0" dirty="0" smtClean="0">
                <a:solidFill>
                  <a:schemeClr val="tx1"/>
                </a:solidFill>
                <a:latin typeface="+mn-lt"/>
                <a:ea typeface="+mn-ea"/>
                <a:cs typeface="+mn-cs"/>
              </a:rPr>
              <a:t>functions</a:t>
            </a:r>
            <a:r>
              <a:rPr lang="en-US" sz="1200" kern="1200" baseline="0" dirty="0" smtClean="0">
                <a:solidFill>
                  <a:schemeClr val="tx1"/>
                </a:solidFill>
                <a:latin typeface="+mn-lt"/>
                <a:ea typeface="+mn-ea"/>
                <a:cs typeface="+mn-cs"/>
              </a:rPr>
              <a:t> and </a:t>
            </a:r>
            <a:r>
              <a:rPr lang="en-US" sz="1200" b="1" kern="1200" baseline="0" dirty="0" smtClean="0">
                <a:solidFill>
                  <a:schemeClr val="tx1"/>
                </a:solidFill>
                <a:latin typeface="+mn-lt"/>
                <a:ea typeface="+mn-ea"/>
                <a:cs typeface="+mn-cs"/>
              </a:rPr>
              <a:t>purpose</a:t>
            </a:r>
            <a:r>
              <a:rPr lang="en-US" sz="1200" kern="1200" baseline="0" dirty="0" smtClean="0">
                <a:solidFill>
                  <a:schemeClr val="tx1"/>
                </a:solidFill>
                <a:latin typeface="+mn-lt"/>
                <a:ea typeface="+mn-ea"/>
                <a:cs typeface="+mn-cs"/>
              </a:rPr>
              <a:t>.</a:t>
            </a:r>
          </a:p>
          <a:p>
            <a:r>
              <a:rPr lang="en-US" sz="1200" kern="1200" baseline="0" dirty="0" smtClean="0">
                <a:solidFill>
                  <a:schemeClr val="tx1"/>
                </a:solidFill>
                <a:latin typeface="+mn-lt"/>
                <a:ea typeface="+mn-ea"/>
                <a:cs typeface="+mn-cs"/>
              </a:rPr>
              <a:t>Weaknesses- each boss has a well-defined area of authority, the employees often find the matrix organization structure frustrating and confusing since they are often subjected to </a:t>
            </a:r>
            <a:r>
              <a:rPr lang="en-US" sz="1200" b="1" kern="1200" baseline="0" dirty="0" smtClean="0">
                <a:solidFill>
                  <a:schemeClr val="tx1"/>
                </a:solidFill>
                <a:latin typeface="+mn-lt"/>
                <a:ea typeface="+mn-ea"/>
                <a:cs typeface="+mn-cs"/>
              </a:rPr>
              <a:t>dual authority</a:t>
            </a:r>
            <a:r>
              <a:rPr lang="en-US" sz="1200" kern="1200" baseline="0" dirty="0" smtClean="0">
                <a:solidFill>
                  <a:schemeClr val="tx1"/>
                </a:solidFill>
                <a:latin typeface="+mn-lt"/>
                <a:ea typeface="+mn-ea"/>
                <a:cs typeface="+mn-cs"/>
              </a:rPr>
              <a:t>.</a:t>
            </a:r>
            <a:br>
              <a:rPr lang="en-US" sz="1200" kern="1200" baseline="0" dirty="0" smtClean="0">
                <a:solidFill>
                  <a:schemeClr val="tx1"/>
                </a:solidFill>
                <a:latin typeface="+mn-lt"/>
                <a:ea typeface="+mn-ea"/>
                <a:cs typeface="+mn-cs"/>
              </a:rPr>
            </a:br>
            <a:r>
              <a:rPr lang="en-US" sz="1200" kern="1200" baseline="0" dirty="0" smtClean="0">
                <a:solidFill>
                  <a:schemeClr val="tx1"/>
                </a:solidFill>
                <a:latin typeface="+mn-lt"/>
                <a:ea typeface="+mn-ea"/>
                <a:cs typeface="+mn-cs"/>
              </a:rPr>
              <a:t>Cognizant probably moved to the matrix structure from a hierarchical structure.</a:t>
            </a:r>
          </a:p>
          <a:p>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endParaRPr lang="en-US" sz="1200"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8646707-6BBD-41A9-B4DF-0C76A73A2D2A}"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1150938" y="692150"/>
            <a:ext cx="4556125" cy="3416300"/>
          </a:xfrm>
        </p:spPr>
      </p:sp>
      <p:sp>
        <p:nvSpPr>
          <p:cNvPr id="3" name="מציין מיקום של הערות 2"/>
          <p:cNvSpPr>
            <a:spLocks noGrp="1"/>
          </p:cNvSpPr>
          <p:nvPr>
            <p:ph type="body" idx="1"/>
          </p:nvPr>
        </p:nvSpPr>
        <p:spPr/>
        <p:txBody>
          <a:bodyPr>
            <a:normAutofit/>
          </a:bodyPr>
          <a:lstStyle/>
          <a:p>
            <a:endParaRPr lang="en-US"/>
          </a:p>
        </p:txBody>
      </p:sp>
      <p:sp>
        <p:nvSpPr>
          <p:cNvPr id="4" name="מציין מיקום של מספר שקופית 3"/>
          <p:cNvSpPr>
            <a:spLocks noGrp="1"/>
          </p:cNvSpPr>
          <p:nvPr>
            <p:ph type="sldNum" sz="quarter" idx="10"/>
          </p:nvPr>
        </p:nvSpPr>
        <p:spPr>
          <a:xfrm>
            <a:off x="3884613" y="8685213"/>
            <a:ext cx="2971800" cy="457200"/>
          </a:xfrm>
          <a:prstGeom prst="rect">
            <a:avLst/>
          </a:prstGeom>
        </p:spPr>
        <p:txBody>
          <a:bodyPr/>
          <a:lstStyle/>
          <a:p>
            <a:fld id="{FE7DBB44-1D10-4DE1-A405-FA98306B4196}" type="slidenum">
              <a:rPr lang="en-US" smtClean="0"/>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1150938" y="692150"/>
            <a:ext cx="4556125" cy="3416300"/>
          </a:xfrm>
        </p:spPr>
      </p:sp>
      <p:sp>
        <p:nvSpPr>
          <p:cNvPr id="3" name="מציין מיקום של הערות 2"/>
          <p:cNvSpPr>
            <a:spLocks noGrp="1"/>
          </p:cNvSpPr>
          <p:nvPr>
            <p:ph type="body" idx="1"/>
          </p:nvPr>
        </p:nvSpPr>
        <p:spPr/>
        <p:txBody>
          <a:bodyPr>
            <a:normAutofit/>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Networked organizations are defined by their ability to promote creativity and flexibility while maintaining operational process control.</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8646707-6BBD-41A9-B4DF-0C76A73A2D2A}"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Refer to figure 3.1 </a:t>
            </a:r>
            <a:r>
              <a:rPr lang="en-US" sz="1200" kern="1200" baseline="0" dirty="0" smtClean="0">
                <a:solidFill>
                  <a:schemeClr val="tx1"/>
                </a:solidFill>
                <a:latin typeface="+mn-lt"/>
                <a:ea typeface="+mn-ea"/>
                <a:cs typeface="+mn-cs"/>
              </a:rPr>
              <a:t>Example of possible cognizant matrix structure.</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8646707-6BBD-41A9-B4DF-0C76A73A2D2A}"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Zara’s organization structure appear networked.</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8646707-6BBD-41A9-B4DF-0C76A73A2D2A}" type="slidenum">
              <a:rPr lang="en-US" smtClean="0"/>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8646707-6BBD-41A9-B4DF-0C76A73A2D2A}" type="slidenum">
              <a:rPr lang="en-US" smtClean="0"/>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Rot="1" noChangeAspect="1" noChangeArrowheads="1" noTextEdit="1"/>
          </p:cNvSpPr>
          <p:nvPr>
            <p:ph type="sldImg"/>
          </p:nvPr>
        </p:nvSpPr>
        <p:spPr>
          <a:xfrm>
            <a:off x="1150938" y="692150"/>
            <a:ext cx="4556125" cy="3416300"/>
          </a:xfrm>
          <a:ln/>
        </p:spPr>
      </p:sp>
      <p:sp>
        <p:nvSpPr>
          <p:cNvPr id="351235" name="Rectangle 3"/>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Do students agree with the classification of these types of organizational </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structure? Can they come up with examples for each type of organization?  </a:t>
            </a:r>
          </a:p>
          <a:p>
            <a:endParaRPr lang="en-US" sz="1200" b="1" i="0" kern="1200" dirty="0" smtClean="0">
              <a:solidFill>
                <a:schemeClr val="tx1"/>
              </a:solidFill>
              <a:latin typeface="Times New Roman" pitchFamily="18" charset="0"/>
              <a:ea typeface="+mn-ea"/>
              <a:cs typeface="+mn-cs"/>
            </a:endParaRPr>
          </a:p>
          <a:p>
            <a:r>
              <a:rPr lang="en-US" sz="1200" b="1" i="0" kern="1200" dirty="0" smtClean="0">
                <a:solidFill>
                  <a:schemeClr val="tx1"/>
                </a:solidFill>
                <a:latin typeface="Times New Roman" pitchFamily="18" charset="0"/>
                <a:ea typeface="+mn-ea"/>
                <a:cs typeface="+mn-cs"/>
              </a:rPr>
              <a:t>Adhocracy</a:t>
            </a:r>
            <a:r>
              <a:rPr lang="en-US" sz="1200" b="0" i="0" kern="1200" dirty="0" smtClean="0">
                <a:solidFill>
                  <a:schemeClr val="tx1"/>
                </a:solidFill>
                <a:latin typeface="Times New Roman" pitchFamily="18" charset="0"/>
                <a:ea typeface="+mn-ea"/>
                <a:cs typeface="+mn-cs"/>
              </a:rPr>
              <a:t> is a flexible, adaptable and informal form of </a:t>
            </a:r>
            <a:r>
              <a:rPr lang="en-US" sz="1200" b="0" i="0" u="none" strike="noStrike" kern="1200" dirty="0" smtClean="0">
                <a:solidFill>
                  <a:schemeClr val="tx1"/>
                </a:solidFill>
                <a:latin typeface="Times New Roman" pitchFamily="18" charset="0"/>
                <a:ea typeface="+mn-ea"/>
                <a:cs typeface="+mn-cs"/>
                <a:hlinkClick r:id="rId3" tooltip="Organization"/>
              </a:rPr>
              <a:t>organization</a:t>
            </a:r>
            <a:r>
              <a:rPr lang="en-US" sz="1200" b="0" i="0" kern="1200" dirty="0" smtClean="0">
                <a:solidFill>
                  <a:schemeClr val="tx1"/>
                </a:solidFill>
                <a:latin typeface="Times New Roman" pitchFamily="18" charset="0"/>
                <a:ea typeface="+mn-ea"/>
                <a:cs typeface="+mn-cs"/>
              </a:rPr>
              <a:t> that is defined by a lack of formal structure</a:t>
            </a:r>
            <a:endParaRPr lang="en-CA"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Grp="1" noRot="1" noChangeAspect="1" noChangeArrowheads="1" noTextEdit="1"/>
          </p:cNvSpPr>
          <p:nvPr>
            <p:ph type="sldImg"/>
          </p:nvPr>
        </p:nvSpPr>
        <p:spPr>
          <a:xfrm>
            <a:off x="1150938" y="692150"/>
            <a:ext cx="4556125" cy="3416300"/>
          </a:xfrm>
          <a:ln/>
        </p:spPr>
      </p:sp>
      <p:sp>
        <p:nvSpPr>
          <p:cNvPr id="33587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Rot="1" noChangeAspect="1" noChangeArrowheads="1" noTextEdit="1"/>
          </p:cNvSpPr>
          <p:nvPr>
            <p:ph type="sldImg"/>
          </p:nvPr>
        </p:nvSpPr>
        <p:spPr>
          <a:xfrm>
            <a:off x="1150938" y="692150"/>
            <a:ext cx="4556125" cy="3416300"/>
          </a:xfrm>
          <a:ln/>
        </p:spPr>
      </p:sp>
      <p:sp>
        <p:nvSpPr>
          <p:cNvPr id="35328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xfrm>
            <a:off x="3884613" y="8685213"/>
            <a:ext cx="2971800" cy="457200"/>
          </a:xfrm>
          <a:prstGeom prst="rect">
            <a:avLst/>
          </a:prstGeom>
          <a:noFill/>
        </p:spPr>
        <p:txBody>
          <a:bodyPr/>
          <a:lstStyle/>
          <a:p>
            <a:fld id="{585D8EAD-07F9-4916-AF01-3473F07D96FC}" type="slidenum">
              <a:rPr lang="en-US" smtClean="0"/>
              <a:pPr/>
              <a:t>35</a:t>
            </a:fld>
            <a:endParaRPr lang="en-US" smtClean="0"/>
          </a:p>
        </p:txBody>
      </p:sp>
      <p:sp>
        <p:nvSpPr>
          <p:cNvPr id="43011" name="Rectangle 2"/>
          <p:cNvSpPr>
            <a:spLocks noGrp="1" noRot="1" noChangeAspect="1" noChangeArrowheads="1" noTextEdit="1"/>
          </p:cNvSpPr>
          <p:nvPr>
            <p:ph type="sldImg"/>
          </p:nvPr>
        </p:nvSpPr>
        <p:spPr>
          <a:xfrm>
            <a:off x="1150938" y="692150"/>
            <a:ext cx="4556125" cy="3416300"/>
          </a:xfrm>
          <a:ln/>
        </p:spPr>
      </p:sp>
      <p:sp>
        <p:nvSpPr>
          <p:cNvPr id="43012" name="Rectangle 3"/>
          <p:cNvSpPr>
            <a:spLocks noGrp="1" noChangeArrowheads="1"/>
          </p:cNvSpPr>
          <p:nvPr>
            <p:ph type="body" idx="1"/>
          </p:nvPr>
        </p:nvSpPr>
        <p:spPr>
          <a:noFill/>
          <a:ln/>
        </p:spPr>
        <p:txBody>
          <a:bodyPr/>
          <a:lstStyle/>
          <a:p>
            <a:pPr eaLnBrk="1" hangingPunct="1"/>
            <a:r>
              <a:rPr lang="en-US" dirty="0" smtClean="0"/>
              <a:t>IT figures to replace the function of more middle managers as time passes, as well as reduce the need for other forms of capital (buildings, machinery). Ensure that students understand what is meant by ‘economics of information’ and why outsourcing is a possibility due to IT.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Rot="1" noChangeAspect="1" noChangeArrowheads="1" noTextEdit="1"/>
          </p:cNvSpPr>
          <p:nvPr>
            <p:ph type="sldImg"/>
          </p:nvPr>
        </p:nvSpPr>
        <p:spPr>
          <a:xfrm>
            <a:off x="1150938" y="692150"/>
            <a:ext cx="4556125" cy="3416300"/>
          </a:xfrm>
          <a:ln/>
        </p:spPr>
      </p:sp>
      <p:sp>
        <p:nvSpPr>
          <p:cNvPr id="36045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Rot="1" noChangeAspect="1" noChangeArrowheads="1" noTextEdit="1"/>
          </p:cNvSpPr>
          <p:nvPr>
            <p:ph type="sldImg"/>
          </p:nvPr>
        </p:nvSpPr>
        <p:spPr>
          <a:xfrm>
            <a:off x="1150938" y="692150"/>
            <a:ext cx="4556125" cy="3416300"/>
          </a:xfrm>
          <a:ln/>
        </p:spPr>
      </p:sp>
      <p:sp>
        <p:nvSpPr>
          <p:cNvPr id="36045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xfrm>
            <a:off x="3884613" y="8685213"/>
            <a:ext cx="2971800" cy="457200"/>
          </a:xfrm>
          <a:prstGeom prst="rect">
            <a:avLst/>
          </a:prstGeom>
          <a:noFill/>
        </p:spPr>
        <p:txBody>
          <a:bodyPr/>
          <a:lstStyle/>
          <a:p>
            <a:fld id="{DCECA683-7806-4BC5-BE08-8826733AD19F}" type="slidenum">
              <a:rPr lang="en-US">
                <a:solidFill>
                  <a:prstClr val="black"/>
                </a:solidFill>
              </a:rPr>
              <a:pPr/>
              <a:t>38</a:t>
            </a:fld>
            <a:endParaRPr lang="en-US">
              <a:solidFill>
                <a:prstClr val="black"/>
              </a:solidFill>
            </a:endParaRPr>
          </a:p>
        </p:txBody>
      </p:sp>
      <p:sp>
        <p:nvSpPr>
          <p:cNvPr id="44035" name="Rectangle 2"/>
          <p:cNvSpPr>
            <a:spLocks noGrp="1" noRot="1" noChangeAspect="1" noChangeArrowheads="1" noTextEdit="1"/>
          </p:cNvSpPr>
          <p:nvPr>
            <p:ph type="sldImg"/>
          </p:nvPr>
        </p:nvSpPr>
        <p:spPr>
          <a:xfrm>
            <a:off x="1150938" y="692150"/>
            <a:ext cx="4556125" cy="3416300"/>
          </a:xfrm>
          <a:ln/>
        </p:spPr>
      </p:sp>
      <p:sp>
        <p:nvSpPr>
          <p:cNvPr id="44036" name="Rectangle 3"/>
          <p:cNvSpPr>
            <a:spLocks noGrp="1" noChangeArrowheads="1"/>
          </p:cNvSpPr>
          <p:nvPr>
            <p:ph type="body" idx="1"/>
          </p:nvPr>
        </p:nvSpPr>
        <p:spPr>
          <a:noFill/>
          <a:ln/>
        </p:spPr>
        <p:txBody>
          <a:bodyPr/>
          <a:lstStyle/>
          <a:p>
            <a:pPr eaLnBrk="1" hangingPunct="1"/>
            <a:r>
              <a:rPr lang="en-US" smtClean="0"/>
              <a:t>Ask students to explain what is meant by authority relying on knowledge and competence rather than formal positions. Why might this ‘flatten’ and organization? The idea here is that with sufficient IT, competent workers will be able to accomplish more on their own than they would under a more concrete hierarchy.</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xfrm>
            <a:off x="3884613" y="8685213"/>
            <a:ext cx="2971800" cy="457200"/>
          </a:xfrm>
          <a:prstGeom prst="rect">
            <a:avLst/>
          </a:prstGeom>
          <a:noFill/>
        </p:spPr>
        <p:txBody>
          <a:bodyPr/>
          <a:lstStyle/>
          <a:p>
            <a:fld id="{7FF92DD8-17F4-419F-91E8-50EF00DB3C19}" type="slidenum">
              <a:rPr lang="en-US" smtClean="0"/>
              <a:pPr/>
              <a:t>39</a:t>
            </a:fld>
            <a:endParaRPr lang="en-US" smtClean="0"/>
          </a:p>
        </p:txBody>
      </p:sp>
      <p:sp>
        <p:nvSpPr>
          <p:cNvPr id="45059" name="Rectangle 2"/>
          <p:cNvSpPr>
            <a:spLocks noGrp="1" noRot="1" noChangeAspect="1" noChangeArrowheads="1" noTextEdit="1"/>
          </p:cNvSpPr>
          <p:nvPr>
            <p:ph type="sldImg"/>
          </p:nvPr>
        </p:nvSpPr>
        <p:spPr>
          <a:xfrm>
            <a:off x="1150938" y="692150"/>
            <a:ext cx="4556125" cy="3416300"/>
          </a:xfrm>
          <a:ln/>
        </p:spPr>
      </p:sp>
      <p:sp>
        <p:nvSpPr>
          <p:cNvPr id="45060" name="Rectangle 3"/>
          <p:cNvSpPr>
            <a:spLocks noGrp="1" noChangeArrowheads="1"/>
          </p:cNvSpPr>
          <p:nvPr>
            <p:ph type="body" idx="1"/>
          </p:nvPr>
        </p:nvSpPr>
        <p:spPr>
          <a:noFill/>
          <a:ln/>
        </p:spPr>
        <p:txBody>
          <a:bodyPr/>
          <a:lstStyle/>
          <a:p>
            <a:pPr eaLnBrk="1" hangingPunct="1"/>
            <a:r>
              <a:rPr lang="en-US" dirty="0" smtClean="0"/>
              <a:t>Explain what is meant by changes in culture and politics of the firm. For example, workers may resist changes that disrupt their routines. Also explain to students that as important as technical understanding of information systems may be for potential managers, it is equally important to understand the people and organizational structures and customs affected by information systems.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Organizational strategy may be considered as the coordinated set of actions that leverages the use organizational design, management control systems and organizational culture to make the organization effective by achieving the organization’s objectives. The organizational strategy works best when it meshes well with the IS strategy.</a:t>
            </a:r>
          </a:p>
          <a:p>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8646707-6BBD-41A9-B4DF-0C76A73A2D2A}"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2"/>
          <p:cNvSpPr>
            <a:spLocks noGrp="1" noRot="1" noChangeAspect="1" noChangeArrowheads="1" noTextEdit="1"/>
          </p:cNvSpPr>
          <p:nvPr>
            <p:ph type="sldImg"/>
          </p:nvPr>
        </p:nvSpPr>
        <p:spPr>
          <a:xfrm>
            <a:off x="1150938" y="692150"/>
            <a:ext cx="4556125" cy="3416300"/>
          </a:xfrm>
          <a:ln/>
        </p:spPr>
      </p:sp>
      <p:sp>
        <p:nvSpPr>
          <p:cNvPr id="35840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2"/>
          <p:cNvSpPr>
            <a:spLocks noGrp="1" noRot="1" noChangeAspect="1" noChangeArrowheads="1" noTextEdit="1"/>
          </p:cNvSpPr>
          <p:nvPr>
            <p:ph type="sldImg"/>
          </p:nvPr>
        </p:nvSpPr>
        <p:spPr>
          <a:xfrm>
            <a:off x="1150938" y="692150"/>
            <a:ext cx="4556125" cy="3416300"/>
          </a:xfrm>
          <a:ln/>
        </p:spPr>
      </p:sp>
      <p:sp>
        <p:nvSpPr>
          <p:cNvPr id="36249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2"/>
          <p:cNvSpPr>
            <a:spLocks noGrp="1" noRot="1" noChangeAspect="1" noChangeArrowheads="1" noTextEdit="1"/>
          </p:cNvSpPr>
          <p:nvPr>
            <p:ph type="sldImg"/>
          </p:nvPr>
        </p:nvSpPr>
        <p:spPr>
          <a:xfrm>
            <a:off x="1150938" y="692150"/>
            <a:ext cx="4556125" cy="3416300"/>
          </a:xfrm>
          <a:ln/>
        </p:spPr>
      </p:sp>
      <p:sp>
        <p:nvSpPr>
          <p:cNvPr id="36249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Grp="1" noRot="1" noChangeAspect="1" noChangeArrowheads="1" noTextEdit="1"/>
          </p:cNvSpPr>
          <p:nvPr>
            <p:ph type="sldImg"/>
          </p:nvPr>
        </p:nvSpPr>
        <p:spPr>
          <a:xfrm>
            <a:off x="1150938" y="692150"/>
            <a:ext cx="4556125" cy="3416300"/>
          </a:xfrm>
          <a:ln/>
        </p:spPr>
      </p:sp>
      <p:sp>
        <p:nvSpPr>
          <p:cNvPr id="33587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2"/>
          <p:cNvSpPr>
            <a:spLocks noGrp="1" noRot="1" noChangeAspect="1" noChangeArrowheads="1" noTextEdit="1"/>
          </p:cNvSpPr>
          <p:nvPr>
            <p:ph type="sldImg"/>
          </p:nvPr>
        </p:nvSpPr>
        <p:spPr>
          <a:xfrm>
            <a:off x="1150938" y="692150"/>
            <a:ext cx="4556125" cy="3416300"/>
          </a:xfrm>
          <a:ln/>
        </p:spPr>
      </p:sp>
      <p:sp>
        <p:nvSpPr>
          <p:cNvPr id="36659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Rot="1" noChangeAspect="1" noChangeArrowheads="1" noTextEdit="1"/>
          </p:cNvSpPr>
          <p:nvPr>
            <p:ph type="sldImg"/>
          </p:nvPr>
        </p:nvSpPr>
        <p:spPr>
          <a:xfrm>
            <a:off x="1150938" y="692150"/>
            <a:ext cx="4556125" cy="3416300"/>
          </a:xfrm>
          <a:ln/>
        </p:spPr>
      </p:sp>
      <p:sp>
        <p:nvSpPr>
          <p:cNvPr id="351235" name="Rectangle 3"/>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Do students agree with the classification of these types of organizational </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structure? Can they come up with examples for each type of organization?  </a:t>
            </a:r>
          </a:p>
          <a:p>
            <a:endParaRPr lang="en-US" sz="1200" b="1" i="0" kern="1200" dirty="0" smtClean="0">
              <a:solidFill>
                <a:schemeClr val="tx1"/>
              </a:solidFill>
              <a:latin typeface="Times New Roman" pitchFamily="18" charset="0"/>
              <a:ea typeface="+mn-ea"/>
              <a:cs typeface="+mn-cs"/>
            </a:endParaRPr>
          </a:p>
          <a:p>
            <a:r>
              <a:rPr lang="en-US" sz="1200" b="1" i="0" kern="1200" dirty="0" smtClean="0">
                <a:solidFill>
                  <a:schemeClr val="tx1"/>
                </a:solidFill>
                <a:latin typeface="Times New Roman" pitchFamily="18" charset="0"/>
                <a:ea typeface="+mn-ea"/>
                <a:cs typeface="+mn-cs"/>
              </a:rPr>
              <a:t>Adhocracy</a:t>
            </a:r>
            <a:r>
              <a:rPr lang="en-US" sz="1200" b="0" i="0" kern="1200" dirty="0" smtClean="0">
                <a:solidFill>
                  <a:schemeClr val="tx1"/>
                </a:solidFill>
                <a:latin typeface="Times New Roman" pitchFamily="18" charset="0"/>
                <a:ea typeface="+mn-ea"/>
                <a:cs typeface="+mn-cs"/>
              </a:rPr>
              <a:t> is a flexible, adaptable and informal form of </a:t>
            </a:r>
            <a:r>
              <a:rPr lang="en-US" sz="1200" b="0" i="0" u="none" strike="noStrike" kern="1200" dirty="0" smtClean="0">
                <a:solidFill>
                  <a:schemeClr val="tx1"/>
                </a:solidFill>
                <a:latin typeface="Times New Roman" pitchFamily="18" charset="0"/>
                <a:ea typeface="+mn-ea"/>
                <a:cs typeface="+mn-cs"/>
                <a:hlinkClick r:id="rId3" tooltip="Organization"/>
              </a:rPr>
              <a:t>organization</a:t>
            </a:r>
            <a:r>
              <a:rPr lang="en-US" sz="1200" b="0" i="0" kern="1200" dirty="0" smtClean="0">
                <a:solidFill>
                  <a:schemeClr val="tx1"/>
                </a:solidFill>
                <a:latin typeface="Times New Roman" pitchFamily="18" charset="0"/>
                <a:ea typeface="+mn-ea"/>
                <a:cs typeface="+mn-cs"/>
              </a:rPr>
              <a:t> that is defined by a lack of formal structure</a:t>
            </a:r>
            <a:endParaRPr lang="en-CA"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2"/>
          <p:cNvSpPr>
            <a:spLocks noGrp="1" noRot="1" noChangeAspect="1" noChangeArrowheads="1" noTextEdit="1"/>
          </p:cNvSpPr>
          <p:nvPr>
            <p:ph type="sldImg"/>
          </p:nvPr>
        </p:nvSpPr>
        <p:spPr>
          <a:xfrm>
            <a:off x="1150938" y="692150"/>
            <a:ext cx="4556125" cy="3416300"/>
          </a:xfrm>
          <a:ln/>
        </p:spPr>
      </p:sp>
      <p:sp>
        <p:nvSpPr>
          <p:cNvPr id="36659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Rot="1" noChangeAspect="1" noChangeArrowheads="1" noTextEdit="1"/>
          </p:cNvSpPr>
          <p:nvPr>
            <p:ph type="sldImg"/>
          </p:nvPr>
        </p:nvSpPr>
        <p:spPr>
          <a:xfrm>
            <a:off x="1150938" y="692150"/>
            <a:ext cx="4556125" cy="3416300"/>
          </a:xfrm>
          <a:ln/>
        </p:spPr>
      </p:sp>
      <p:sp>
        <p:nvSpPr>
          <p:cNvPr id="264195" name="Rectangle 3"/>
          <p:cNvSpPr>
            <a:spLocks noGrp="1" noChangeArrowheads="1"/>
          </p:cNvSpPr>
          <p:nvPr>
            <p:ph type="body" idx="1"/>
          </p:nvPr>
        </p:nvSpPr>
        <p:spPr/>
        <p:txBody>
          <a:bodyPr/>
          <a:lstStyle/>
          <a:p>
            <a:endParaRPr lang="en-CA" b="1">
              <a:solidFill>
                <a:schemeClr val="hlink"/>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Rot="1" noChangeAspect="1" noChangeArrowheads="1" noTextEdit="1"/>
          </p:cNvSpPr>
          <p:nvPr>
            <p:ph type="sldImg"/>
          </p:nvPr>
        </p:nvSpPr>
        <p:spPr>
          <a:xfrm>
            <a:off x="1150938" y="692150"/>
            <a:ext cx="4556125" cy="3416300"/>
          </a:xfrm>
          <a:ln/>
        </p:spPr>
      </p:sp>
      <p:sp>
        <p:nvSpPr>
          <p:cNvPr id="37990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Rot="1" noChangeAspect="1" noChangeArrowheads="1" noTextEdit="1"/>
          </p:cNvSpPr>
          <p:nvPr>
            <p:ph type="sldImg"/>
          </p:nvPr>
        </p:nvSpPr>
        <p:spPr>
          <a:xfrm>
            <a:off x="1150938" y="692150"/>
            <a:ext cx="4556125" cy="3416300"/>
          </a:xfrm>
          <a:ln/>
        </p:spPr>
      </p:sp>
      <p:sp>
        <p:nvSpPr>
          <p:cNvPr id="37990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Organizational strategy may be considered as the coordinated set of actions that leverages the use organizational design, management control systems and organizational culture to make the organization effective by achieving the organization’s objectives. The organizational strategy works best when it meshes well with the IS strategy.</a:t>
            </a:r>
          </a:p>
          <a:p>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8646707-6BBD-41A9-B4DF-0C76A73A2D2A}" type="slidenum">
              <a:rPr lang="en-US" smtClean="0"/>
              <a:pPr/>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Rot="1" noChangeAspect="1" noChangeArrowheads="1" noTextEdit="1"/>
          </p:cNvSpPr>
          <p:nvPr>
            <p:ph type="sldImg"/>
          </p:nvPr>
        </p:nvSpPr>
        <p:spPr>
          <a:xfrm>
            <a:off x="1150938" y="692150"/>
            <a:ext cx="4556125" cy="3416300"/>
          </a:xfrm>
          <a:ln/>
        </p:spPr>
      </p:sp>
      <p:sp>
        <p:nvSpPr>
          <p:cNvPr id="37990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Managerial levers: </a:t>
            </a:r>
            <a:r>
              <a:rPr lang="en-US" sz="1200" b="1" dirty="0" smtClean="0"/>
              <a:t>Management </a:t>
            </a:r>
            <a:r>
              <a:rPr lang="en-US" sz="1200" b="1" kern="1200" baseline="0" dirty="0" smtClean="0">
                <a:solidFill>
                  <a:schemeClr val="tx1"/>
                </a:solidFill>
                <a:latin typeface="+mn-lt"/>
                <a:ea typeface="+mn-ea"/>
                <a:cs typeface="+mn-cs"/>
              </a:rPr>
              <a:t>control systems</a:t>
            </a:r>
            <a:r>
              <a:rPr lang="en-US" sz="1200" kern="1200" baseline="0" dirty="0" smtClean="0">
                <a:solidFill>
                  <a:schemeClr val="tx1"/>
                </a:solidFill>
                <a:latin typeface="+mn-lt"/>
                <a:ea typeface="+mn-ea"/>
                <a:cs typeface="+mn-cs"/>
              </a:rPr>
              <a:t>.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8646707-6BBD-41A9-B4DF-0C76A73A2D2A}" type="slidenum">
              <a:rPr lang="en-US" smtClean="0"/>
              <a:pPr/>
              <a:t>51</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Rot="1" noChangeAspect="1" noChangeArrowheads="1" noTextEdit="1"/>
          </p:cNvSpPr>
          <p:nvPr>
            <p:ph type="sldImg"/>
          </p:nvPr>
        </p:nvSpPr>
        <p:spPr>
          <a:xfrm>
            <a:off x="1150938" y="692150"/>
            <a:ext cx="4556125" cy="3416300"/>
          </a:xfrm>
          <a:ln/>
        </p:spPr>
      </p:sp>
      <p:sp>
        <p:nvSpPr>
          <p:cNvPr id="37990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 simple example is the feedback built into an electronic form that will not allow it to be submitted until it is</a:t>
            </a:r>
          </a:p>
          <a:p>
            <a:r>
              <a:rPr lang="en-US" sz="1200" kern="1200" baseline="0" dirty="0" smtClean="0">
                <a:solidFill>
                  <a:schemeClr val="tx1"/>
                </a:solidFill>
                <a:latin typeface="+mn-lt"/>
                <a:ea typeface="+mn-ea"/>
                <a:cs typeface="+mn-cs"/>
              </a:rPr>
              <a:t>properly filled out.</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8646707-6BBD-41A9-B4DF-0C76A73A2D2A}" type="slidenum">
              <a:rPr lang="en-US" smtClean="0"/>
              <a:pPr/>
              <a:t>53</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Rot="1" noChangeAspect="1" noChangeArrowheads="1" noTextEdit="1"/>
          </p:cNvSpPr>
          <p:nvPr>
            <p:ph type="sldImg"/>
          </p:nvPr>
        </p:nvSpPr>
        <p:spPr>
          <a:xfrm>
            <a:off x="1150938" y="692150"/>
            <a:ext cx="4556125" cy="3416300"/>
          </a:xfrm>
          <a:ln/>
        </p:spPr>
      </p:sp>
      <p:sp>
        <p:nvSpPr>
          <p:cNvPr id="37990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Rot="1" noChangeAspect="1" noChangeArrowheads="1" noTextEdit="1"/>
          </p:cNvSpPr>
          <p:nvPr>
            <p:ph type="sldImg"/>
          </p:nvPr>
        </p:nvSpPr>
        <p:spPr>
          <a:xfrm>
            <a:off x="1150938" y="692150"/>
            <a:ext cx="4556125" cy="3416300"/>
          </a:xfrm>
          <a:ln/>
        </p:spPr>
      </p:sp>
      <p:sp>
        <p:nvSpPr>
          <p:cNvPr id="37990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Rot="1" noChangeAspect="1" noChangeArrowheads="1" noTextEdit="1"/>
          </p:cNvSpPr>
          <p:nvPr>
            <p:ph type="sldImg"/>
          </p:nvPr>
        </p:nvSpPr>
        <p:spPr>
          <a:xfrm>
            <a:off x="1150938" y="692150"/>
            <a:ext cx="4556125" cy="3416300"/>
          </a:xfrm>
          <a:ln/>
        </p:spPr>
      </p:sp>
      <p:sp>
        <p:nvSpPr>
          <p:cNvPr id="351235" name="Rectangle 3"/>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Do students agree with the classification of these types of organizational </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structure? Can they come up with examples for each type of organization?  </a:t>
            </a:r>
          </a:p>
          <a:p>
            <a:endParaRPr lang="en-US" sz="1200" b="1" i="0" kern="1200" dirty="0" smtClean="0">
              <a:solidFill>
                <a:schemeClr val="tx1"/>
              </a:solidFill>
              <a:latin typeface="Times New Roman" pitchFamily="18" charset="0"/>
              <a:ea typeface="+mn-ea"/>
              <a:cs typeface="+mn-cs"/>
            </a:endParaRPr>
          </a:p>
          <a:p>
            <a:r>
              <a:rPr lang="en-US" sz="1200" b="1" i="0" kern="1200" dirty="0" smtClean="0">
                <a:solidFill>
                  <a:schemeClr val="tx1"/>
                </a:solidFill>
                <a:latin typeface="Times New Roman" pitchFamily="18" charset="0"/>
                <a:ea typeface="+mn-ea"/>
                <a:cs typeface="+mn-cs"/>
              </a:rPr>
              <a:t>Adhocracy</a:t>
            </a:r>
            <a:r>
              <a:rPr lang="en-US" sz="1200" b="0" i="0" kern="1200" dirty="0" smtClean="0">
                <a:solidFill>
                  <a:schemeClr val="tx1"/>
                </a:solidFill>
                <a:latin typeface="Times New Roman" pitchFamily="18" charset="0"/>
                <a:ea typeface="+mn-ea"/>
                <a:cs typeface="+mn-cs"/>
              </a:rPr>
              <a:t> is a flexible, adaptable and informal form of </a:t>
            </a:r>
            <a:r>
              <a:rPr lang="en-US" sz="1200" b="0" i="0" u="none" strike="noStrike" kern="1200" dirty="0" smtClean="0">
                <a:solidFill>
                  <a:schemeClr val="tx1"/>
                </a:solidFill>
                <a:latin typeface="Times New Roman" pitchFamily="18" charset="0"/>
                <a:ea typeface="+mn-ea"/>
                <a:cs typeface="+mn-cs"/>
                <a:hlinkClick r:id="rId3" tooltip="Organization"/>
              </a:rPr>
              <a:t>organization</a:t>
            </a:r>
            <a:r>
              <a:rPr lang="en-US" sz="1200" b="0" i="0" kern="1200" dirty="0" smtClean="0">
                <a:solidFill>
                  <a:schemeClr val="tx1"/>
                </a:solidFill>
                <a:latin typeface="Times New Roman" pitchFamily="18" charset="0"/>
                <a:ea typeface="+mn-ea"/>
                <a:cs typeface="+mn-cs"/>
              </a:rPr>
              <a:t> that is defined by a lack of formal structure</a:t>
            </a:r>
            <a:endParaRPr lang="en-CA"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Rot="1" noChangeAspect="1" noChangeArrowheads="1" noTextEdit="1"/>
          </p:cNvSpPr>
          <p:nvPr>
            <p:ph type="sldImg"/>
          </p:nvPr>
        </p:nvSpPr>
        <p:spPr>
          <a:xfrm>
            <a:off x="1150938" y="692150"/>
            <a:ext cx="4556125" cy="3416300"/>
          </a:xfrm>
          <a:ln/>
        </p:spPr>
      </p:sp>
      <p:sp>
        <p:nvSpPr>
          <p:cNvPr id="40243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Rot="1" noChangeAspect="1" noChangeArrowheads="1" noTextEdit="1"/>
          </p:cNvSpPr>
          <p:nvPr>
            <p:ph type="sldImg"/>
          </p:nvPr>
        </p:nvSpPr>
        <p:spPr>
          <a:xfrm>
            <a:off x="1150938" y="692150"/>
            <a:ext cx="4556125" cy="3416300"/>
          </a:xfrm>
          <a:ln/>
        </p:spPr>
      </p:sp>
      <p:sp>
        <p:nvSpPr>
          <p:cNvPr id="40243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1150938" y="692150"/>
            <a:ext cx="4556125" cy="3416300"/>
          </a:xfrm>
        </p:spPr>
      </p:sp>
      <p:sp>
        <p:nvSpPr>
          <p:cNvPr id="3" name="מציין מיקום של הערות 2"/>
          <p:cNvSpPr>
            <a:spLocks noGrp="1"/>
          </p:cNvSpPr>
          <p:nvPr>
            <p:ph type="body" idx="1"/>
          </p:nvPr>
        </p:nvSpPr>
        <p:spPr/>
        <p:txBody>
          <a:bodyPr>
            <a:normAutofit/>
          </a:bodyPr>
          <a:lstStyle/>
          <a:p>
            <a:endParaRPr lang="en-US"/>
          </a:p>
        </p:txBody>
      </p:sp>
      <p:sp>
        <p:nvSpPr>
          <p:cNvPr id="4" name="מציין מיקום של מספר שקופית 3"/>
          <p:cNvSpPr>
            <a:spLocks noGrp="1"/>
          </p:cNvSpPr>
          <p:nvPr>
            <p:ph type="sldNum" sz="quarter" idx="10"/>
          </p:nvPr>
        </p:nvSpPr>
        <p:spPr>
          <a:xfrm>
            <a:off x="3884613" y="8685213"/>
            <a:ext cx="2971800" cy="457200"/>
          </a:xfrm>
          <a:prstGeom prst="rect">
            <a:avLst/>
          </a:prstGeom>
        </p:spPr>
        <p:txBody>
          <a:bodyPr/>
          <a:lstStyle/>
          <a:p>
            <a:fld id="{FE7DBB44-1D10-4DE1-A405-FA98306B4196}" type="slidenum">
              <a:rPr lang="en-US" smtClean="0"/>
              <a:pPr/>
              <a:t>59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xfrm>
            <a:off x="3884613" y="8685213"/>
            <a:ext cx="2971800" cy="457200"/>
          </a:xfrm>
          <a:prstGeom prst="rect">
            <a:avLst/>
          </a:prstGeom>
          <a:noFill/>
        </p:spPr>
        <p:txBody>
          <a:bodyPr/>
          <a:lstStyle/>
          <a:p>
            <a:fld id="{CDE95805-4740-49D8-A2D7-F205A13EC39B}" type="slidenum">
              <a:rPr lang="en-US" smtClean="0"/>
              <a:pPr/>
              <a:t>6</a:t>
            </a:fld>
            <a:endParaRPr lang="en-US" smtClean="0"/>
          </a:p>
        </p:txBody>
      </p:sp>
      <p:sp>
        <p:nvSpPr>
          <p:cNvPr id="31747" name="Rectangle 2"/>
          <p:cNvSpPr>
            <a:spLocks noGrp="1" noRot="1" noChangeAspect="1" noChangeArrowheads="1" noTextEdit="1"/>
          </p:cNvSpPr>
          <p:nvPr>
            <p:ph type="sldImg"/>
          </p:nvPr>
        </p:nvSpPr>
        <p:spPr>
          <a:xfrm>
            <a:off x="1150938" y="692150"/>
            <a:ext cx="4556125" cy="3416300"/>
          </a:xfrm>
          <a:ln/>
        </p:spPr>
      </p:sp>
      <p:sp>
        <p:nvSpPr>
          <p:cNvPr id="31748" name="Rectangle 3"/>
          <p:cNvSpPr>
            <a:spLocks noGrp="1" noChangeArrowheads="1"/>
          </p:cNvSpPr>
          <p:nvPr>
            <p:ph type="body" idx="1"/>
          </p:nvPr>
        </p:nvSpPr>
        <p:spPr>
          <a:noFill/>
          <a:ln/>
        </p:spPr>
        <p:txBody>
          <a:bodyPr/>
          <a:lstStyle/>
          <a:p>
            <a:pPr eaLnBrk="1" hangingPunct="1"/>
            <a:r>
              <a:rPr lang="en-US" smtClean="0"/>
              <a:t>Ask students to explain how each factor might affect the relationship between organizations and information technology. Emphasize to students that the relationship between these two and its effects on the future of a business are difficult to predict. For example, very few people could have predicted the prominence of e-mail and instant messaging in business communication 15 years ago.</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Rot="1" noChangeAspect="1" noChangeArrowheads="1" noTextEdit="1"/>
          </p:cNvSpPr>
          <p:nvPr>
            <p:ph type="sldImg"/>
          </p:nvPr>
        </p:nvSpPr>
        <p:spPr>
          <a:xfrm>
            <a:off x="1150938" y="692150"/>
            <a:ext cx="4556125" cy="3416300"/>
          </a:xfrm>
          <a:ln/>
        </p:spPr>
      </p:sp>
      <p:sp>
        <p:nvSpPr>
          <p:cNvPr id="40243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Rectangle 2"/>
          <p:cNvSpPr>
            <a:spLocks noGrp="1" noRot="1" noChangeAspect="1" noChangeArrowheads="1" noTextEdit="1"/>
          </p:cNvSpPr>
          <p:nvPr>
            <p:ph type="sldImg"/>
          </p:nvPr>
        </p:nvSpPr>
        <p:spPr>
          <a:xfrm>
            <a:off x="1150938" y="692150"/>
            <a:ext cx="4556125" cy="3416300"/>
          </a:xfrm>
          <a:ln/>
        </p:spPr>
      </p:sp>
      <p:sp>
        <p:nvSpPr>
          <p:cNvPr id="38707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Grp="1" noRot="1" noChangeAspect="1" noChangeArrowheads="1" noTextEdit="1"/>
          </p:cNvSpPr>
          <p:nvPr>
            <p:ph type="sldImg"/>
          </p:nvPr>
        </p:nvSpPr>
        <p:spPr>
          <a:xfrm>
            <a:off x="1150938" y="692150"/>
            <a:ext cx="4556125" cy="3416300"/>
          </a:xfrm>
          <a:ln/>
        </p:spPr>
      </p:sp>
      <p:sp>
        <p:nvSpPr>
          <p:cNvPr id="33587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Grp="1" noRot="1" noChangeAspect="1" noChangeArrowheads="1" noTextEdit="1"/>
          </p:cNvSpPr>
          <p:nvPr>
            <p:ph type="sldImg"/>
          </p:nvPr>
        </p:nvSpPr>
        <p:spPr>
          <a:xfrm>
            <a:off x="1150938" y="692150"/>
            <a:ext cx="4556125" cy="3416300"/>
          </a:xfrm>
          <a:ln/>
        </p:spPr>
      </p:sp>
      <p:sp>
        <p:nvSpPr>
          <p:cNvPr id="33587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xfrm>
            <a:off x="3884613" y="8685213"/>
            <a:ext cx="2971800" cy="457200"/>
          </a:xfrm>
          <a:prstGeom prst="rect">
            <a:avLst/>
          </a:prstGeom>
          <a:noFill/>
        </p:spPr>
        <p:txBody>
          <a:bodyPr/>
          <a:lstStyle/>
          <a:p>
            <a:fld id="{55BD007E-17A3-4C51-BEB2-D3B0D3ABE6F1}" type="slidenum">
              <a:rPr lang="en-US" smtClean="0"/>
              <a:pPr/>
              <a:t>9</a:t>
            </a:fld>
            <a:endParaRPr lang="en-US" smtClean="0"/>
          </a:p>
        </p:txBody>
      </p:sp>
      <p:sp>
        <p:nvSpPr>
          <p:cNvPr id="33795" name="Rectangle 2"/>
          <p:cNvSpPr>
            <a:spLocks noGrp="1" noRot="1" noChangeAspect="1" noChangeArrowheads="1" noTextEdit="1"/>
          </p:cNvSpPr>
          <p:nvPr>
            <p:ph type="sldImg"/>
          </p:nvPr>
        </p:nvSpPr>
        <p:spPr>
          <a:xfrm>
            <a:off x="1150938" y="692150"/>
            <a:ext cx="4556125" cy="3416300"/>
          </a:xfrm>
          <a:ln/>
        </p:spPr>
      </p:sp>
      <p:sp>
        <p:nvSpPr>
          <p:cNvPr id="33796" name="Rectangle 3"/>
          <p:cNvSpPr>
            <a:spLocks noGrp="1" noChangeArrowheads="1"/>
          </p:cNvSpPr>
          <p:nvPr>
            <p:ph type="body" idx="1"/>
          </p:nvPr>
        </p:nvSpPr>
        <p:spPr>
          <a:noFill/>
          <a:ln/>
        </p:spPr>
        <p:txBody>
          <a:bodyPr/>
          <a:lstStyle/>
          <a:p>
            <a:pPr eaLnBrk="1" hangingPunct="1"/>
            <a:r>
              <a:rPr lang="en-US" smtClean="0"/>
              <a:t>Ask students what are the inputs from the environment?  What do organizations output (goods and services).   In this view, the organization or business firm is rather easily changed, and malleable.  The organization is a collection of parts, like a machine, that can be re-arranged as needed.  There are no humans in this model, or if there are, they are assumed to be relatively simple.</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bg>
      <p:bgRef idx="1002">
        <a:schemeClr val="bg1"/>
      </p:bgRef>
    </p:bg>
    <p:spTree>
      <p:nvGrpSpPr>
        <p:cNvPr id="1" name=""/>
        <p:cNvGrpSpPr/>
        <p:nvPr/>
      </p:nvGrpSpPr>
      <p:grpSpPr>
        <a:xfrm>
          <a:off x="0" y="0"/>
          <a:ext cx="0" cy="0"/>
          <a:chOff x="0" y="0"/>
          <a:chExt cx="0" cy="0"/>
        </a:xfrm>
      </p:grpSpPr>
      <p:sp>
        <p:nvSpPr>
          <p:cNvPr id="8" name="מלבן 7"/>
          <p:cNvSpPr/>
          <p:nvPr/>
        </p:nvSpPr>
        <p:spPr>
          <a:xfrm flipH="1">
            <a:off x="2667000" y="0"/>
            <a:ext cx="6477000" cy="6858000"/>
          </a:xfrm>
          <a:prstGeom prst="rect">
            <a:avLst/>
          </a:prstGeom>
          <a:blipFill>
            <a:blip r:embed="rId2"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מחבר ישר 8"/>
          <p:cNvSpPr>
            <a:spLocks noChangeShapeType="1"/>
          </p:cNvSpPr>
          <p:nvPr/>
        </p:nvSpPr>
        <p:spPr bwMode="auto">
          <a:xfrm rot="16200000">
            <a:off x="-762000"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כותרת 11"/>
          <p:cNvSpPr>
            <a:spLocks noGrp="1"/>
          </p:cNvSpPr>
          <p:nvPr>
            <p:ph type="ctrTitle"/>
          </p:nvPr>
        </p:nvSpPr>
        <p:spPr>
          <a:xfrm>
            <a:off x="3366868" y="533400"/>
            <a:ext cx="5105400" cy="2868168"/>
          </a:xfrm>
        </p:spPr>
        <p:txBody>
          <a:bodyPr lIns="45720" tIns="0" rIns="45720">
            <a:noAutofit/>
          </a:bodyPr>
          <a:lstStyle>
            <a:lvl1pPr algn="r">
              <a:defRPr sz="4200" b="1"/>
            </a:lvl1pPr>
            <a:extLst/>
          </a:lstStyle>
          <a:p>
            <a:r>
              <a:rPr kumimoji="0" lang="he-IL" smtClean="0"/>
              <a:t>לחץ כדי לערוך סגנון כותרת של תבנית בסיס</a:t>
            </a:r>
            <a:endParaRPr kumimoji="0" lang="en-US"/>
          </a:p>
        </p:txBody>
      </p:sp>
      <p:sp>
        <p:nvSpPr>
          <p:cNvPr id="25" name="כותרת משנה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he-IL" smtClean="0"/>
              <a:t>לחץ כדי לערוך סגנון כותרת משנה של תבנית בסיס</a:t>
            </a:r>
            <a:endParaRPr kumimoji="0" lang="en-US"/>
          </a:p>
        </p:txBody>
      </p:sp>
      <p:sp>
        <p:nvSpPr>
          <p:cNvPr id="31" name="מציין מיקום של תאריך 30"/>
          <p:cNvSpPr>
            <a:spLocks noGrp="1"/>
          </p:cNvSpPr>
          <p:nvPr>
            <p:ph type="dt" sz="half" idx="10"/>
          </p:nvPr>
        </p:nvSpPr>
        <p:spPr>
          <a:xfrm>
            <a:off x="5871224" y="6557946"/>
            <a:ext cx="2002464" cy="226902"/>
          </a:xfrm>
        </p:spPr>
        <p:txBody>
          <a:bodyPr/>
          <a:lstStyle>
            <a:lvl1pPr>
              <a:defRPr lang="en-US" smtClean="0">
                <a:solidFill>
                  <a:srgbClr val="FFFFFF"/>
                </a:solidFill>
              </a:defRPr>
            </a:lvl1pPr>
            <a:extLst/>
          </a:lstStyle>
          <a:p>
            <a:fld id="{F8CFA630-13BB-46C4-BD44-B2C5F9B66074}" type="datetimeFigureOut">
              <a:rPr lang="en-US" smtClean="0"/>
              <a:pPr/>
              <a:t>4/23/2018</a:t>
            </a:fld>
            <a:endParaRPr lang="en-US" dirty="0">
              <a:solidFill>
                <a:srgbClr val="FFFFFF"/>
              </a:solidFill>
            </a:endParaRPr>
          </a:p>
        </p:txBody>
      </p:sp>
      <p:sp>
        <p:nvSpPr>
          <p:cNvPr id="18" name="מציין מיקום של כותרת תחתונה 17"/>
          <p:cNvSpPr>
            <a:spLocks noGrp="1"/>
          </p:cNvSpPr>
          <p:nvPr>
            <p:ph type="ftr" sz="quarter" idx="11"/>
          </p:nvPr>
        </p:nvSpPr>
        <p:spPr>
          <a:xfrm>
            <a:off x="2819400" y="6557946"/>
            <a:ext cx="2927722" cy="228600"/>
          </a:xfrm>
        </p:spPr>
        <p:txBody>
          <a:bodyPr/>
          <a:lstStyle>
            <a:lvl1pPr>
              <a:defRPr lang="en-US" dirty="0">
                <a:solidFill>
                  <a:srgbClr val="FFFFFF"/>
                </a:solidFill>
              </a:defRPr>
            </a:lvl1pPr>
            <a:extLst/>
          </a:lstStyle>
          <a:p>
            <a:endParaRPr kumimoji="0" lang="en-US" dirty="0">
              <a:solidFill>
                <a:srgbClr val="FFFFFF"/>
              </a:solidFill>
            </a:endParaRPr>
          </a:p>
        </p:txBody>
      </p:sp>
      <p:sp>
        <p:nvSpPr>
          <p:cNvPr id="13" name="מציין מיקום של מספר שקופית 28"/>
          <p:cNvSpPr txBox="1">
            <a:spLocks/>
          </p:cNvSpPr>
          <p:nvPr userDrawn="1"/>
        </p:nvSpPr>
        <p:spPr>
          <a:xfrm>
            <a:off x="3435007" y="15765"/>
            <a:ext cx="774385" cy="331075"/>
          </a:xfrm>
          <a:prstGeom prst="rect">
            <a:avLst/>
          </a:prstGeom>
        </p:spPr>
        <p:txBody>
          <a:bodyPr lIns="0" tIns="0" rIns="0" bIns="0" anchor="ctr" anchorCtr="0"/>
          <a:lstStyle>
            <a:lvl1pPr>
              <a:defRPr lang="en-US" smtClean="0">
                <a:solidFill>
                  <a:srgbClr val="FFFFFF"/>
                </a:solidFill>
              </a:defRPr>
            </a:lvl1pPr>
            <a:extLst/>
          </a:lstStyle>
          <a:p>
            <a:pPr marL="0" marR="0" lvl="0" indent="0" algn="ctr" defTabSz="914400" rtl="0" eaLnBrk="0" fontAlgn="base" latinLnBrk="0" hangingPunct="0">
              <a:lnSpc>
                <a:spcPct val="90000"/>
              </a:lnSpc>
              <a:spcBef>
                <a:spcPct val="20000"/>
              </a:spcBef>
              <a:spcAft>
                <a:spcPct val="0"/>
              </a:spcAft>
              <a:buClrTx/>
              <a:buSzPct val="100000"/>
              <a:buFontTx/>
              <a:buNone/>
              <a:tabLst/>
              <a:defRPr/>
            </a:pPr>
            <a:fld id="{BC5217A8-0E06-4059-AC45-433E2E67A85D}" type="slidenum">
              <a:rPr kumimoji="0" lang="en-US" sz="1800" b="1"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Arial" charset="0"/>
                <a:ea typeface="+mn-ea"/>
                <a:cs typeface="+mn-cs"/>
              </a:rPr>
              <a:pPr marL="0" marR="0" lvl="0" indent="0" algn="ctr" defTabSz="914400" rtl="0" eaLnBrk="0" fontAlgn="base" latinLnBrk="0" hangingPunct="0">
                <a:lnSpc>
                  <a:spcPct val="90000"/>
                </a:lnSpc>
                <a:spcBef>
                  <a:spcPct val="20000"/>
                </a:spcBef>
                <a:spcAft>
                  <a:spcPct val="0"/>
                </a:spcAft>
                <a:buClrTx/>
                <a:buSzPct val="100000"/>
                <a:buFontTx/>
                <a:buNone/>
                <a:tabLst/>
                <a:defRPr/>
              </a:pPr>
              <a:t>‹#›</a:t>
            </a:fld>
            <a:endParaRPr kumimoji="0" lang="en-US" sz="1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Arial" charset="0"/>
              <a:ea typeface="+mn-ea"/>
              <a:cs typeface="+mn-cs"/>
            </a:endParaRPr>
          </a:p>
        </p:txBody>
      </p:sp>
    </p:spTree>
  </p:cSld>
  <p:clrMapOvr>
    <a:overrideClrMapping bg1="lt1" tx1="dk1" bg2="lt2" tx2="dk2" accent1="accent1" accent2="accent2" accent3="accent3" accent4="accent4" accent5="accent5" accent6="accent6" hlink="hlink" folHlink="folHlink"/>
  </p:clrMapOvr>
  <p:transition spd="med">
    <p:fade thruBlk="1"/>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extLst/>
          </a:lstStyle>
          <a:p>
            <a:r>
              <a:rPr kumimoji="0" lang="he-IL" smtClean="0"/>
              <a:t>לחץ כדי לערוך סגנון כותרת של תבנית בסיס</a:t>
            </a:r>
            <a:endParaRPr kumimoji="0" lang="en-US"/>
          </a:p>
        </p:txBody>
      </p:sp>
      <p:sp>
        <p:nvSpPr>
          <p:cNvPr id="3" name="מציין מיקום של טקסט אנכי 2"/>
          <p:cNvSpPr>
            <a:spLocks noGrp="1"/>
          </p:cNvSpPr>
          <p:nvPr>
            <p:ph type="body" orient="vert" idx="1"/>
          </p:nvPr>
        </p:nvSpPr>
        <p:spPr/>
        <p:txBody>
          <a:bodyPr vert="eaVert"/>
          <a:lstStyle>
            <a:extLst/>
          </a:lstStyle>
          <a:p>
            <a:pPr lvl="0" eaLnBrk="1" latinLnBrk="0" hangingPunct="1"/>
            <a:r>
              <a:rPr lang="he-IL" smtClean="0"/>
              <a:t>לחץ כדי לערוך סגנונות טקסט של תבנית בסיס</a:t>
            </a:r>
          </a:p>
          <a:p>
            <a:pPr lvl="1" eaLnBrk="1" latinLnBrk="0" hangingPunct="1"/>
            <a:r>
              <a:rPr lang="he-IL" smtClean="0"/>
              <a:t>רמה שנייה</a:t>
            </a:r>
          </a:p>
          <a:p>
            <a:pPr lvl="2" eaLnBrk="1" latinLnBrk="0" hangingPunct="1"/>
            <a:r>
              <a:rPr lang="he-IL" smtClean="0"/>
              <a:t>רמה שלישית</a:t>
            </a:r>
          </a:p>
          <a:p>
            <a:pPr lvl="3" eaLnBrk="1" latinLnBrk="0" hangingPunct="1"/>
            <a:r>
              <a:rPr lang="he-IL" smtClean="0"/>
              <a:t>רמה רביעית</a:t>
            </a:r>
          </a:p>
          <a:p>
            <a:pPr lvl="4" eaLnBrk="1" latinLnBrk="0" hangingPunct="1"/>
            <a:r>
              <a:rPr lang="he-IL" smtClean="0"/>
              <a:t>רמה חמישית</a:t>
            </a:r>
            <a:endParaRPr kumimoji="0" lang="en-US"/>
          </a:p>
        </p:txBody>
      </p:sp>
      <p:sp>
        <p:nvSpPr>
          <p:cNvPr id="4" name="מציין מיקום של תאריך 3"/>
          <p:cNvSpPr>
            <a:spLocks noGrp="1"/>
          </p:cNvSpPr>
          <p:nvPr>
            <p:ph type="dt" sz="half" idx="10"/>
          </p:nvPr>
        </p:nvSpPr>
        <p:spPr/>
        <p:txBody>
          <a:bodyPr/>
          <a:lstStyle>
            <a:extLst/>
          </a:lstStyle>
          <a:p>
            <a:fld id="{F8CFA630-13BB-46C4-BD44-B2C5F9B66074}" type="datetimeFigureOut">
              <a:rPr lang="en-US" smtClean="0"/>
              <a:pPr/>
              <a:t>4/23/2018</a:t>
            </a:fld>
            <a:endParaRPr lang="en-US"/>
          </a:p>
        </p:txBody>
      </p:sp>
      <p:sp>
        <p:nvSpPr>
          <p:cNvPr id="5" name="מציין מיקום של כותרת תחתונה 4"/>
          <p:cNvSpPr>
            <a:spLocks noGrp="1"/>
          </p:cNvSpPr>
          <p:nvPr>
            <p:ph type="ftr" sz="quarter" idx="11"/>
          </p:nvPr>
        </p:nvSpPr>
        <p:spPr/>
        <p:txBody>
          <a:bodyPr/>
          <a:lstStyle>
            <a:extLst/>
          </a:lstStyle>
          <a:p>
            <a:endParaRPr kumimoji="0" lang="en-US"/>
          </a:p>
        </p:txBody>
      </p:sp>
      <p:sp>
        <p:nvSpPr>
          <p:cNvPr id="6" name="מציין מיקום של מספר שקופית 5"/>
          <p:cNvSpPr>
            <a:spLocks noGrp="1"/>
          </p:cNvSpPr>
          <p:nvPr>
            <p:ph type="sldNum" sz="quarter" idx="12"/>
          </p:nvPr>
        </p:nvSpPr>
        <p:spPr/>
        <p:txBody>
          <a:bodyPr/>
          <a:lstStyle>
            <a:extLst/>
          </a:lstStyle>
          <a:p>
            <a:fld id="{BC5217A8-0E06-4059-AC45-433E2E67A85D}" type="slidenum">
              <a:rPr kumimoji="0" lang="en-US" smtClean="0"/>
              <a:pPr/>
              <a:t>‹#›</a:t>
            </a:fld>
            <a:endParaRPr kumimoji="0" lang="en-US"/>
          </a:p>
        </p:txBody>
      </p:sp>
    </p:spTree>
  </p:cSld>
  <p:clrMapOvr>
    <a:masterClrMapping/>
  </p:clrMapOvr>
  <p:transition spd="med">
    <p:fade thruBlk="1"/>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6553200" y="274955"/>
            <a:ext cx="1524000" cy="5851525"/>
          </a:xfrm>
        </p:spPr>
        <p:txBody>
          <a:bodyPr vert="eaVert" anchor="t"/>
          <a:lstStyle>
            <a:extLst/>
          </a:lstStyle>
          <a:p>
            <a:r>
              <a:rPr kumimoji="0" lang="he-IL" smtClean="0"/>
              <a:t>לחץ כדי לערוך סגנון כותרת של תבנית בסיס</a:t>
            </a:r>
            <a:endParaRPr kumimoji="0" lang="en-US"/>
          </a:p>
        </p:txBody>
      </p:sp>
      <p:sp>
        <p:nvSpPr>
          <p:cNvPr id="3" name="מציין מיקום של טקסט אנכי 2"/>
          <p:cNvSpPr>
            <a:spLocks noGrp="1"/>
          </p:cNvSpPr>
          <p:nvPr>
            <p:ph type="body" orient="vert" idx="1"/>
          </p:nvPr>
        </p:nvSpPr>
        <p:spPr>
          <a:xfrm>
            <a:off x="457200" y="274642"/>
            <a:ext cx="6019800" cy="5851525"/>
          </a:xfrm>
        </p:spPr>
        <p:txBody>
          <a:bodyPr vert="eaVert"/>
          <a:lstStyle>
            <a:extLst/>
          </a:lstStyle>
          <a:p>
            <a:pPr lvl="0" eaLnBrk="1" latinLnBrk="0" hangingPunct="1"/>
            <a:r>
              <a:rPr lang="he-IL" smtClean="0"/>
              <a:t>לחץ כדי לערוך סגנונות טקסט של תבנית בסיס</a:t>
            </a:r>
          </a:p>
          <a:p>
            <a:pPr lvl="1" eaLnBrk="1" latinLnBrk="0" hangingPunct="1"/>
            <a:r>
              <a:rPr lang="he-IL" smtClean="0"/>
              <a:t>רמה שנייה</a:t>
            </a:r>
          </a:p>
          <a:p>
            <a:pPr lvl="2" eaLnBrk="1" latinLnBrk="0" hangingPunct="1"/>
            <a:r>
              <a:rPr lang="he-IL" smtClean="0"/>
              <a:t>רמה שלישית</a:t>
            </a:r>
          </a:p>
          <a:p>
            <a:pPr lvl="3" eaLnBrk="1" latinLnBrk="0" hangingPunct="1"/>
            <a:r>
              <a:rPr lang="he-IL" smtClean="0"/>
              <a:t>רמה רביעית</a:t>
            </a:r>
          </a:p>
          <a:p>
            <a:pPr lvl="4" eaLnBrk="1" latinLnBrk="0" hangingPunct="1"/>
            <a:r>
              <a:rPr lang="he-IL" smtClean="0"/>
              <a:t>רמה חמישית</a:t>
            </a:r>
            <a:endParaRPr kumimoji="0" lang="en-US"/>
          </a:p>
        </p:txBody>
      </p:sp>
      <p:sp>
        <p:nvSpPr>
          <p:cNvPr id="4" name="מציין מיקום של תאריך 3"/>
          <p:cNvSpPr>
            <a:spLocks noGrp="1"/>
          </p:cNvSpPr>
          <p:nvPr>
            <p:ph type="dt" sz="half" idx="10"/>
          </p:nvPr>
        </p:nvSpPr>
        <p:spPr>
          <a:xfrm>
            <a:off x="4242816" y="6557946"/>
            <a:ext cx="2002464" cy="226902"/>
          </a:xfrm>
        </p:spPr>
        <p:txBody>
          <a:bodyPr/>
          <a:lstStyle>
            <a:extLst/>
          </a:lstStyle>
          <a:p>
            <a:fld id="{F8CFA630-13BB-46C4-BD44-B2C5F9B66074}" type="datetimeFigureOut">
              <a:rPr lang="en-US" smtClean="0"/>
              <a:pPr/>
              <a:t>4/23/2018</a:t>
            </a:fld>
            <a:endParaRPr lang="en-US" dirty="0"/>
          </a:p>
        </p:txBody>
      </p:sp>
      <p:sp>
        <p:nvSpPr>
          <p:cNvPr id="5" name="מציין מיקום של כותרת תחתונה 4"/>
          <p:cNvSpPr>
            <a:spLocks noGrp="1"/>
          </p:cNvSpPr>
          <p:nvPr>
            <p:ph type="ftr" sz="quarter" idx="11"/>
          </p:nvPr>
        </p:nvSpPr>
        <p:spPr>
          <a:xfrm>
            <a:off x="457200" y="6556248"/>
            <a:ext cx="3657600" cy="228600"/>
          </a:xfrm>
        </p:spPr>
        <p:txBody>
          <a:bodyPr/>
          <a:lstStyle>
            <a:extLst/>
          </a:lstStyle>
          <a:p>
            <a:endParaRPr kumimoji="0" lang="en-US" dirty="0"/>
          </a:p>
        </p:txBody>
      </p:sp>
      <p:sp>
        <p:nvSpPr>
          <p:cNvPr id="6" name="מציין מיקום של מספר שקופית 5"/>
          <p:cNvSpPr>
            <a:spLocks noGrp="1"/>
          </p:cNvSpPr>
          <p:nvPr>
            <p:ph type="sldNum" sz="quarter" idx="12"/>
          </p:nvPr>
        </p:nvSpPr>
        <p:spPr>
          <a:xfrm>
            <a:off x="6254496" y="6553200"/>
            <a:ext cx="588336" cy="228600"/>
          </a:xfrm>
        </p:spPr>
        <p:txBody>
          <a:bodyPr/>
          <a:lstStyle>
            <a:lvl1pPr>
              <a:defRPr>
                <a:solidFill>
                  <a:schemeClr val="tx2"/>
                </a:solidFill>
              </a:defRPr>
            </a:lvl1pPr>
            <a:extLst/>
          </a:lstStyle>
          <a:p>
            <a:fld id="{BC5217A8-0E06-4059-AC45-433E2E67A85D}" type="slidenum">
              <a:rPr kumimoji="0" lang="en-US" smtClean="0"/>
              <a:pPr/>
              <a:t>‹#›</a:t>
            </a:fld>
            <a:endParaRPr kumimoji="0" lang="en-US" dirty="0">
              <a:solidFill>
                <a:schemeClr val="tx2"/>
              </a:solidFill>
            </a:endParaRPr>
          </a:p>
        </p:txBody>
      </p:sp>
    </p:spTree>
  </p:cSld>
  <p:clrMapOvr>
    <a:masterClrMapping/>
  </p:clrMapOvr>
  <p:transition spd="med">
    <p:fade thruBlk="1"/>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כותרת, טקסט ותוכן">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274638"/>
            <a:ext cx="8229600" cy="1143000"/>
          </a:xfrm>
          <a:prstGeom prst="rect">
            <a:avLst/>
          </a:prstGeom>
        </p:spPr>
        <p:txBody>
          <a:bodyPr/>
          <a:lstStyle/>
          <a:p>
            <a:r>
              <a:rPr lang="he-IL" smtClean="0"/>
              <a:t>לחץ כדי לערוך סגנון כותרת של תבנית בסיס</a:t>
            </a:r>
            <a:endParaRPr lang="en-US"/>
          </a:p>
        </p:txBody>
      </p:sp>
      <p:sp>
        <p:nvSpPr>
          <p:cNvPr id="3" name="מציין מיקום טקסט 2"/>
          <p:cNvSpPr>
            <a:spLocks noGrp="1"/>
          </p:cNvSpPr>
          <p:nvPr>
            <p:ph type="body" sz="half" idx="1"/>
          </p:nvPr>
        </p:nvSpPr>
        <p:spPr>
          <a:xfrm>
            <a:off x="685800" y="1981200"/>
            <a:ext cx="3810000" cy="4114800"/>
          </a:xfrm>
        </p:spPr>
        <p:txBody>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en-US"/>
          </a:p>
        </p:txBody>
      </p:sp>
      <p:sp>
        <p:nvSpPr>
          <p:cNvPr id="4" name="מציין מיקום תוכן 3"/>
          <p:cNvSpPr>
            <a:spLocks noGrp="1"/>
          </p:cNvSpPr>
          <p:nvPr>
            <p:ph sz="half" idx="2"/>
          </p:nvPr>
        </p:nvSpPr>
        <p:spPr>
          <a:xfrm>
            <a:off x="4648200" y="1981200"/>
            <a:ext cx="3810000" cy="4114800"/>
          </a:xfrm>
        </p:spPr>
        <p:txBody>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en-US"/>
          </a:p>
        </p:txBody>
      </p:sp>
    </p:spTree>
  </p:cSld>
  <p:clrMapOvr>
    <a:masterClrMapping/>
  </p:clrMapOvr>
  <p:transition spd="med" advClick="0" advTm="1000">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extLst/>
          </a:lstStyle>
          <a:p>
            <a:r>
              <a:rPr kumimoji="0" lang="he-IL" dirty="0" smtClean="0"/>
              <a:t>לחץ כדי לערוך סגנון כותרת של תבנית בסיס</a:t>
            </a:r>
            <a:endParaRPr kumimoji="0" lang="en-US" dirty="0"/>
          </a:p>
        </p:txBody>
      </p:sp>
      <p:sp>
        <p:nvSpPr>
          <p:cNvPr id="3" name="מציין מיקום תוכן 2"/>
          <p:cNvSpPr>
            <a:spLocks noGrp="1"/>
          </p:cNvSpPr>
          <p:nvPr>
            <p:ph idx="1"/>
          </p:nvPr>
        </p:nvSpPr>
        <p:spPr/>
        <p:txBody>
          <a:bodyPr/>
          <a:lstStyle>
            <a:extLst/>
          </a:lstStyle>
          <a:p>
            <a:pPr lvl="0" eaLnBrk="1" latinLnBrk="0" hangingPunct="1"/>
            <a:r>
              <a:rPr lang="he-IL" smtClean="0"/>
              <a:t>לחץ כדי לערוך סגנונות טקסט של תבנית בסיס</a:t>
            </a:r>
          </a:p>
          <a:p>
            <a:pPr lvl="1" eaLnBrk="1" latinLnBrk="0" hangingPunct="1"/>
            <a:r>
              <a:rPr lang="he-IL" smtClean="0"/>
              <a:t>רמה שנייה</a:t>
            </a:r>
          </a:p>
          <a:p>
            <a:pPr lvl="2" eaLnBrk="1" latinLnBrk="0" hangingPunct="1"/>
            <a:r>
              <a:rPr lang="he-IL" smtClean="0"/>
              <a:t>רמה שלישית</a:t>
            </a:r>
          </a:p>
          <a:p>
            <a:pPr lvl="3" eaLnBrk="1" latinLnBrk="0" hangingPunct="1"/>
            <a:r>
              <a:rPr lang="he-IL" smtClean="0"/>
              <a:t>רמה רביעית</a:t>
            </a:r>
          </a:p>
          <a:p>
            <a:pPr lvl="4" eaLnBrk="1" latinLnBrk="0" hangingPunct="1"/>
            <a:r>
              <a:rPr lang="he-IL" smtClean="0"/>
              <a:t>רמה חמישית</a:t>
            </a:r>
            <a:endParaRPr kumimoji="0" lang="en-US"/>
          </a:p>
        </p:txBody>
      </p:sp>
      <p:sp>
        <p:nvSpPr>
          <p:cNvPr id="4" name="מציין מיקום של תאריך 3"/>
          <p:cNvSpPr>
            <a:spLocks noGrp="1"/>
          </p:cNvSpPr>
          <p:nvPr>
            <p:ph type="dt" sz="half" idx="10"/>
          </p:nvPr>
        </p:nvSpPr>
        <p:spPr/>
        <p:txBody>
          <a:bodyPr/>
          <a:lstStyle>
            <a:extLst/>
          </a:lstStyle>
          <a:p>
            <a:fld id="{F8CFA630-13BB-46C4-BD44-B2C5F9B66074}" type="datetimeFigureOut">
              <a:rPr lang="en-US" smtClean="0"/>
              <a:pPr/>
              <a:t>4/23/2018</a:t>
            </a:fld>
            <a:endParaRPr lang="en-US"/>
          </a:p>
        </p:txBody>
      </p:sp>
      <p:sp>
        <p:nvSpPr>
          <p:cNvPr id="5" name="מציין מיקום של כותרת תחתונה 4"/>
          <p:cNvSpPr>
            <a:spLocks noGrp="1"/>
          </p:cNvSpPr>
          <p:nvPr>
            <p:ph type="ftr" sz="quarter" idx="11"/>
          </p:nvPr>
        </p:nvSpPr>
        <p:spPr/>
        <p:txBody>
          <a:bodyPr/>
          <a:lstStyle>
            <a:extLst/>
          </a:lstStyle>
          <a:p>
            <a:endParaRPr kumimoji="0" lang="en-US"/>
          </a:p>
        </p:txBody>
      </p:sp>
      <p:sp>
        <p:nvSpPr>
          <p:cNvPr id="6" name="מציין מיקום של מספר שקופית 5"/>
          <p:cNvSpPr>
            <a:spLocks noGrp="1"/>
          </p:cNvSpPr>
          <p:nvPr>
            <p:ph type="sldNum" sz="quarter" idx="12"/>
          </p:nvPr>
        </p:nvSpPr>
        <p:spPr/>
        <p:txBody>
          <a:bodyPr/>
          <a:lstStyle>
            <a:extLst/>
          </a:lstStyle>
          <a:p>
            <a:fld id="{BC5217A8-0E06-4059-AC45-433E2E67A85D}" type="slidenum">
              <a:rPr kumimoji="0" lang="en-US" smtClean="0"/>
              <a:pPr/>
              <a:t>‹#›</a:t>
            </a:fld>
            <a:endParaRPr kumimoji="0" lang="en-US"/>
          </a:p>
        </p:txBody>
      </p:sp>
    </p:spTree>
  </p:cSld>
  <p:clrMapOvr>
    <a:masterClrMapping/>
  </p:clrMapOvr>
  <p:transition spd="med">
    <p:fade thruBlk="1"/>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bg>
      <p:bgRef idx="1001">
        <a:schemeClr val="bg1"/>
      </p:bgRef>
    </p:bg>
    <p:spTree>
      <p:nvGrpSpPr>
        <p:cNvPr id="1" name=""/>
        <p:cNvGrpSpPr/>
        <p:nvPr/>
      </p:nvGrpSpPr>
      <p:grpSpPr>
        <a:xfrm>
          <a:off x="0" y="0"/>
          <a:ext cx="0" cy="0"/>
          <a:chOff x="0" y="0"/>
          <a:chExt cx="0" cy="0"/>
        </a:xfrm>
      </p:grpSpPr>
      <p:sp>
        <p:nvSpPr>
          <p:cNvPr id="2" name="כותרת 1"/>
          <p:cNvSpPr>
            <a:spLocks noGrp="1"/>
          </p:cNvSpPr>
          <p:nvPr>
            <p:ph type="title"/>
          </p:nvPr>
        </p:nvSpPr>
        <p:spPr>
          <a:xfrm>
            <a:off x="1066800" y="2821837"/>
            <a:ext cx="6255488" cy="1362075"/>
          </a:xfrm>
        </p:spPr>
        <p:txBody>
          <a:bodyPr tIns="0" anchor="t"/>
          <a:lstStyle>
            <a:lvl1pPr algn="r">
              <a:buNone/>
              <a:defRPr sz="4200" b="1" cap="all"/>
            </a:lvl1pPr>
            <a:extLst/>
          </a:lstStyle>
          <a:p>
            <a:r>
              <a:rPr kumimoji="0" lang="he-IL" smtClean="0"/>
              <a:t>לחץ כדי לערוך סגנון כותרת של תבנית בסיס</a:t>
            </a:r>
            <a:endParaRPr kumimoji="0" lang="en-US"/>
          </a:p>
        </p:txBody>
      </p:sp>
      <p:sp>
        <p:nvSpPr>
          <p:cNvPr id="3" name="מציין מיקום טקסט 2"/>
          <p:cNvSpPr>
            <a:spLocks noGrp="1"/>
          </p:cNvSpPr>
          <p:nvPr>
            <p:ph type="body" idx="1"/>
          </p:nvPr>
        </p:nvSpPr>
        <p:spPr>
          <a:xfrm>
            <a:off x="1066800" y="1905000"/>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he-IL" smtClean="0"/>
              <a:t>לחץ כדי לערוך סגנונות טקסט של תבנית בסיס</a:t>
            </a:r>
          </a:p>
        </p:txBody>
      </p:sp>
      <p:sp>
        <p:nvSpPr>
          <p:cNvPr id="4" name="מציין מיקום של תאריך 3"/>
          <p:cNvSpPr>
            <a:spLocks noGrp="1"/>
          </p:cNvSpPr>
          <p:nvPr>
            <p:ph type="dt" sz="half" idx="10"/>
          </p:nvPr>
        </p:nvSpPr>
        <p:spPr>
          <a:xfrm>
            <a:off x="4724238" y="6556810"/>
            <a:ext cx="2002464" cy="226902"/>
          </a:xfrm>
        </p:spPr>
        <p:txBody>
          <a:bodyPr bIns="0" anchor="b"/>
          <a:lstStyle>
            <a:lvl1pPr>
              <a:defRPr>
                <a:solidFill>
                  <a:schemeClr val="tx2"/>
                </a:solidFill>
              </a:defRPr>
            </a:lvl1pPr>
            <a:extLst/>
          </a:lstStyle>
          <a:p>
            <a:fld id="{F8CFA630-13BB-46C4-BD44-B2C5F9B66074}" type="datetimeFigureOut">
              <a:rPr lang="en-US" smtClean="0"/>
              <a:pPr/>
              <a:t>4/23/2018</a:t>
            </a:fld>
            <a:endParaRPr lang="en-US">
              <a:solidFill>
                <a:schemeClr val="tx2"/>
              </a:solidFill>
            </a:endParaRPr>
          </a:p>
        </p:txBody>
      </p:sp>
      <p:sp>
        <p:nvSpPr>
          <p:cNvPr id="5" name="מציין מיקום של כותרת תחתונה 4"/>
          <p:cNvSpPr>
            <a:spLocks noGrp="1"/>
          </p:cNvSpPr>
          <p:nvPr>
            <p:ph type="ftr" sz="quarter" idx="11"/>
          </p:nvPr>
        </p:nvSpPr>
        <p:spPr>
          <a:xfrm>
            <a:off x="1735358" y="6556810"/>
            <a:ext cx="2895600" cy="228600"/>
          </a:xfrm>
        </p:spPr>
        <p:txBody>
          <a:bodyPr bIns="0" anchor="b"/>
          <a:lstStyle>
            <a:lvl1pPr>
              <a:defRPr>
                <a:solidFill>
                  <a:schemeClr val="tx2"/>
                </a:solidFill>
              </a:defRPr>
            </a:lvl1pPr>
            <a:extLst/>
          </a:lstStyle>
          <a:p>
            <a:endParaRPr kumimoji="0" lang="en-US" dirty="0">
              <a:solidFill>
                <a:schemeClr val="tx2"/>
              </a:solidFill>
            </a:endParaRPr>
          </a:p>
        </p:txBody>
      </p:sp>
      <p:sp>
        <p:nvSpPr>
          <p:cNvPr id="6" name="מציין מיקום של מספר שקופית 5"/>
          <p:cNvSpPr>
            <a:spLocks noGrp="1"/>
          </p:cNvSpPr>
          <p:nvPr>
            <p:ph type="sldNum" sz="quarter" idx="12"/>
          </p:nvPr>
        </p:nvSpPr>
        <p:spPr>
          <a:xfrm>
            <a:off x="6733952" y="6555112"/>
            <a:ext cx="588336" cy="228600"/>
          </a:xfrm>
        </p:spPr>
        <p:txBody>
          <a:bodyPr/>
          <a:lstStyle>
            <a:extLst/>
          </a:lstStyle>
          <a:p>
            <a:fld id="{BC5217A8-0E06-4059-AC45-433E2E67A85D}" type="slidenum">
              <a:rPr kumimoji="0" lang="en-US" smtClean="0"/>
              <a:pPr/>
              <a:t>‹#›</a:t>
            </a:fld>
            <a:endParaRPr kumimoji="0" lang="en-US"/>
          </a:p>
        </p:txBody>
      </p:sp>
    </p:spTree>
  </p:cSld>
  <p:clrMapOvr>
    <a:overrideClrMapping bg1="lt1" tx1="dk1" bg2="lt2" tx2="dk2" accent1="accent1" accent2="accent2" accent3="accent3" accent4="accent4" accent5="accent5" accent6="accent6" hlink="hlink" folHlink="folHlink"/>
  </p:clrMapOvr>
  <p:transition spd="med">
    <p:fade thruBlk="1"/>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320040"/>
            <a:ext cx="7242048" cy="1143000"/>
          </a:xfrm>
        </p:spPr>
        <p:txBody>
          <a:bodyPr/>
          <a:lstStyle>
            <a:extLst/>
          </a:lstStyle>
          <a:p>
            <a:r>
              <a:rPr kumimoji="0" lang="he-IL" smtClean="0"/>
              <a:t>לחץ כדי לערוך סגנון כותרת של תבנית בסיס</a:t>
            </a:r>
            <a:endParaRPr kumimoji="0" lang="en-US"/>
          </a:p>
        </p:txBody>
      </p:sp>
      <p:sp>
        <p:nvSpPr>
          <p:cNvPr id="3" name="מציין מיקום תוכן 2"/>
          <p:cNvSpPr>
            <a:spLocks noGrp="1"/>
          </p:cNvSpPr>
          <p:nvPr>
            <p:ph sz="half" idx="1"/>
          </p:nvPr>
        </p:nvSpPr>
        <p:spPr>
          <a:xfrm>
            <a:off x="457200"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he-IL" smtClean="0"/>
              <a:t>לחץ כדי לערוך סגנונות טקסט של תבנית בסיס</a:t>
            </a:r>
          </a:p>
          <a:p>
            <a:pPr lvl="1" eaLnBrk="1" latinLnBrk="0" hangingPunct="1"/>
            <a:r>
              <a:rPr lang="he-IL" smtClean="0"/>
              <a:t>רמה שנייה</a:t>
            </a:r>
          </a:p>
          <a:p>
            <a:pPr lvl="2" eaLnBrk="1" latinLnBrk="0" hangingPunct="1"/>
            <a:r>
              <a:rPr lang="he-IL" smtClean="0"/>
              <a:t>רמה שלישית</a:t>
            </a:r>
          </a:p>
          <a:p>
            <a:pPr lvl="3" eaLnBrk="1" latinLnBrk="0" hangingPunct="1"/>
            <a:r>
              <a:rPr lang="he-IL" smtClean="0"/>
              <a:t>רמה רביעית</a:t>
            </a:r>
          </a:p>
          <a:p>
            <a:pPr lvl="4" eaLnBrk="1" latinLnBrk="0" hangingPunct="1"/>
            <a:r>
              <a:rPr lang="he-IL" smtClean="0"/>
              <a:t>רמה חמישית</a:t>
            </a:r>
            <a:endParaRPr kumimoji="0" lang="en-US"/>
          </a:p>
        </p:txBody>
      </p:sp>
      <p:sp>
        <p:nvSpPr>
          <p:cNvPr id="4" name="מציין מיקום תוכן 3"/>
          <p:cNvSpPr>
            <a:spLocks noGrp="1"/>
          </p:cNvSpPr>
          <p:nvPr>
            <p:ph sz="half" idx="2"/>
          </p:nvPr>
        </p:nvSpPr>
        <p:spPr>
          <a:xfrm>
            <a:off x="4178808"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he-IL" smtClean="0"/>
              <a:t>לחץ כדי לערוך סגנונות טקסט של תבנית בסיס</a:t>
            </a:r>
          </a:p>
          <a:p>
            <a:pPr lvl="1" eaLnBrk="1" latinLnBrk="0" hangingPunct="1"/>
            <a:r>
              <a:rPr lang="he-IL" smtClean="0"/>
              <a:t>רמה שנייה</a:t>
            </a:r>
          </a:p>
          <a:p>
            <a:pPr lvl="2" eaLnBrk="1" latinLnBrk="0" hangingPunct="1"/>
            <a:r>
              <a:rPr lang="he-IL" smtClean="0"/>
              <a:t>רמה שלישית</a:t>
            </a:r>
          </a:p>
          <a:p>
            <a:pPr lvl="3" eaLnBrk="1" latinLnBrk="0" hangingPunct="1"/>
            <a:r>
              <a:rPr lang="he-IL" smtClean="0"/>
              <a:t>רמה רביעית</a:t>
            </a:r>
          </a:p>
          <a:p>
            <a:pPr lvl="4" eaLnBrk="1" latinLnBrk="0" hangingPunct="1"/>
            <a:r>
              <a:rPr lang="he-IL" smtClean="0"/>
              <a:t>רמה חמישית</a:t>
            </a:r>
            <a:endParaRPr kumimoji="0" lang="en-US"/>
          </a:p>
        </p:txBody>
      </p:sp>
      <p:sp>
        <p:nvSpPr>
          <p:cNvPr id="5" name="מציין מיקום של תאריך 4"/>
          <p:cNvSpPr>
            <a:spLocks noGrp="1"/>
          </p:cNvSpPr>
          <p:nvPr>
            <p:ph type="dt" sz="half" idx="10"/>
          </p:nvPr>
        </p:nvSpPr>
        <p:spPr/>
        <p:txBody>
          <a:bodyPr/>
          <a:lstStyle>
            <a:extLst/>
          </a:lstStyle>
          <a:p>
            <a:fld id="{F8CFA630-13BB-46C4-BD44-B2C5F9B66074}" type="datetimeFigureOut">
              <a:rPr lang="en-US" smtClean="0"/>
              <a:pPr/>
              <a:t>4/23/2018</a:t>
            </a:fld>
            <a:endParaRPr lang="en-US"/>
          </a:p>
        </p:txBody>
      </p:sp>
      <p:sp>
        <p:nvSpPr>
          <p:cNvPr id="6" name="מציין מיקום של כותרת תחתונה 5"/>
          <p:cNvSpPr>
            <a:spLocks noGrp="1"/>
          </p:cNvSpPr>
          <p:nvPr>
            <p:ph type="ftr" sz="quarter" idx="11"/>
          </p:nvPr>
        </p:nvSpPr>
        <p:spPr/>
        <p:txBody>
          <a:bodyPr/>
          <a:lstStyle>
            <a:extLst/>
          </a:lstStyle>
          <a:p>
            <a:endParaRPr kumimoji="0" lang="en-US"/>
          </a:p>
        </p:txBody>
      </p:sp>
      <p:sp>
        <p:nvSpPr>
          <p:cNvPr id="7" name="מציין מיקום של מספר שקופית 6"/>
          <p:cNvSpPr>
            <a:spLocks noGrp="1"/>
          </p:cNvSpPr>
          <p:nvPr>
            <p:ph type="sldNum" sz="quarter" idx="12"/>
          </p:nvPr>
        </p:nvSpPr>
        <p:spPr/>
        <p:txBody>
          <a:bodyPr/>
          <a:lstStyle>
            <a:extLst/>
          </a:lstStyle>
          <a:p>
            <a:fld id="{BC5217A8-0E06-4059-AC45-433E2E67A85D}" type="slidenum">
              <a:rPr kumimoji="0" lang="en-US" smtClean="0"/>
              <a:pPr/>
              <a:t>‹#›</a:t>
            </a:fld>
            <a:endParaRPr kumimoji="0" lang="en-US"/>
          </a:p>
        </p:txBody>
      </p:sp>
    </p:spTree>
  </p:cSld>
  <p:clrMapOvr>
    <a:masterClrMapping/>
  </p:clrMapOvr>
  <p:transition spd="med">
    <p:fade thruBlk="1"/>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320040"/>
            <a:ext cx="7242048" cy="1143000"/>
          </a:xfrm>
        </p:spPr>
        <p:txBody>
          <a:bodyPr anchor="b"/>
          <a:lstStyle>
            <a:lvl1pPr>
              <a:defRPr/>
            </a:lvl1pPr>
            <a:extLst/>
          </a:lstStyle>
          <a:p>
            <a:r>
              <a:rPr kumimoji="0" lang="he-IL" smtClean="0"/>
              <a:t>לחץ כדי לערוך סגנון כותרת של תבנית בסיס</a:t>
            </a:r>
            <a:endParaRPr kumimoji="0" lang="en-US"/>
          </a:p>
        </p:txBody>
      </p:sp>
      <p:sp>
        <p:nvSpPr>
          <p:cNvPr id="3" name="מציין מיקום טקסט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he-IL" smtClean="0"/>
              <a:t>לחץ כדי לערוך סגנונות טקסט של תבנית בסיס</a:t>
            </a:r>
          </a:p>
        </p:txBody>
      </p:sp>
      <p:sp>
        <p:nvSpPr>
          <p:cNvPr id="4" name="מציין מיקום טקסט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he-IL" smtClean="0"/>
              <a:t>לחץ כדי לערוך סגנונות טקסט של תבנית בסיס</a:t>
            </a:r>
          </a:p>
        </p:txBody>
      </p:sp>
      <p:sp>
        <p:nvSpPr>
          <p:cNvPr id="5" name="מציין מיקום תוכן 4"/>
          <p:cNvSpPr>
            <a:spLocks noGrp="1"/>
          </p:cNvSpPr>
          <p:nvPr>
            <p:ph sz="quarter" idx="2"/>
          </p:nvPr>
        </p:nvSpPr>
        <p:spPr>
          <a:xfrm>
            <a:off x="457200"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he-IL" smtClean="0"/>
              <a:t>לחץ כדי לערוך סגנונות טקסט של תבנית בסיס</a:t>
            </a:r>
          </a:p>
          <a:p>
            <a:pPr lvl="1" eaLnBrk="1" latinLnBrk="0" hangingPunct="1"/>
            <a:r>
              <a:rPr lang="he-IL" smtClean="0"/>
              <a:t>רמה שנייה</a:t>
            </a:r>
          </a:p>
          <a:p>
            <a:pPr lvl="2" eaLnBrk="1" latinLnBrk="0" hangingPunct="1"/>
            <a:r>
              <a:rPr lang="he-IL" smtClean="0"/>
              <a:t>רמה שלישית</a:t>
            </a:r>
          </a:p>
          <a:p>
            <a:pPr lvl="3" eaLnBrk="1" latinLnBrk="0" hangingPunct="1"/>
            <a:r>
              <a:rPr lang="he-IL" smtClean="0"/>
              <a:t>רמה רביעית</a:t>
            </a:r>
          </a:p>
          <a:p>
            <a:pPr lvl="4" eaLnBrk="1" latinLnBrk="0" hangingPunct="1"/>
            <a:r>
              <a:rPr lang="he-IL" smtClean="0"/>
              <a:t>רמה חמישית</a:t>
            </a:r>
            <a:endParaRPr kumimoji="0" lang="en-US"/>
          </a:p>
        </p:txBody>
      </p:sp>
      <p:sp>
        <p:nvSpPr>
          <p:cNvPr id="6" name="מציין מיקום תוכן 5"/>
          <p:cNvSpPr>
            <a:spLocks noGrp="1"/>
          </p:cNvSpPr>
          <p:nvPr>
            <p:ph sz="quarter" idx="4"/>
          </p:nvPr>
        </p:nvSpPr>
        <p:spPr>
          <a:xfrm>
            <a:off x="4178808"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he-IL" smtClean="0"/>
              <a:t>לחץ כדי לערוך סגנונות טקסט של תבנית בסיס</a:t>
            </a:r>
          </a:p>
          <a:p>
            <a:pPr lvl="1" eaLnBrk="1" latinLnBrk="0" hangingPunct="1"/>
            <a:r>
              <a:rPr lang="he-IL" smtClean="0"/>
              <a:t>רמה שנייה</a:t>
            </a:r>
          </a:p>
          <a:p>
            <a:pPr lvl="2" eaLnBrk="1" latinLnBrk="0" hangingPunct="1"/>
            <a:r>
              <a:rPr lang="he-IL" smtClean="0"/>
              <a:t>רמה שלישית</a:t>
            </a:r>
          </a:p>
          <a:p>
            <a:pPr lvl="3" eaLnBrk="1" latinLnBrk="0" hangingPunct="1"/>
            <a:r>
              <a:rPr lang="he-IL" smtClean="0"/>
              <a:t>רמה רביעית</a:t>
            </a:r>
          </a:p>
          <a:p>
            <a:pPr lvl="4" eaLnBrk="1" latinLnBrk="0" hangingPunct="1"/>
            <a:r>
              <a:rPr lang="he-IL" smtClean="0"/>
              <a:t>רמה חמישית</a:t>
            </a:r>
            <a:endParaRPr kumimoji="0" lang="en-US"/>
          </a:p>
        </p:txBody>
      </p:sp>
      <p:sp>
        <p:nvSpPr>
          <p:cNvPr id="7" name="מציין מיקום של תאריך 6"/>
          <p:cNvSpPr>
            <a:spLocks noGrp="1"/>
          </p:cNvSpPr>
          <p:nvPr>
            <p:ph type="dt" sz="half" idx="10"/>
          </p:nvPr>
        </p:nvSpPr>
        <p:spPr/>
        <p:txBody>
          <a:bodyPr/>
          <a:lstStyle>
            <a:extLst/>
          </a:lstStyle>
          <a:p>
            <a:fld id="{F8CFA630-13BB-46C4-BD44-B2C5F9B66074}" type="datetimeFigureOut">
              <a:rPr lang="en-US" smtClean="0"/>
              <a:pPr/>
              <a:t>4/23/2018</a:t>
            </a:fld>
            <a:endParaRPr lang="en-US"/>
          </a:p>
        </p:txBody>
      </p:sp>
      <p:sp>
        <p:nvSpPr>
          <p:cNvPr id="8" name="מציין מיקום של כותרת תחתונה 7"/>
          <p:cNvSpPr>
            <a:spLocks noGrp="1"/>
          </p:cNvSpPr>
          <p:nvPr>
            <p:ph type="ftr" sz="quarter" idx="11"/>
          </p:nvPr>
        </p:nvSpPr>
        <p:spPr/>
        <p:txBody>
          <a:bodyPr/>
          <a:lstStyle>
            <a:extLst/>
          </a:lstStyle>
          <a:p>
            <a:endParaRPr kumimoji="0" lang="en-US"/>
          </a:p>
        </p:txBody>
      </p:sp>
      <p:sp>
        <p:nvSpPr>
          <p:cNvPr id="9" name="מציין מיקום של מספר שקופית 8"/>
          <p:cNvSpPr>
            <a:spLocks noGrp="1"/>
          </p:cNvSpPr>
          <p:nvPr>
            <p:ph type="sldNum" sz="quarter" idx="12"/>
          </p:nvPr>
        </p:nvSpPr>
        <p:spPr/>
        <p:txBody>
          <a:bodyPr/>
          <a:lstStyle>
            <a:extLst/>
          </a:lstStyle>
          <a:p>
            <a:fld id="{BC5217A8-0E06-4059-AC45-433E2E67A85D}" type="slidenum">
              <a:rPr kumimoji="0" lang="en-US" smtClean="0"/>
              <a:pPr/>
              <a:t>‹#›</a:t>
            </a:fld>
            <a:endParaRPr kumimoji="0" lang="en-US"/>
          </a:p>
        </p:txBody>
      </p:sp>
    </p:spTree>
  </p:cSld>
  <p:clrMapOvr>
    <a:masterClrMapping/>
  </p:clrMapOvr>
  <p:transition spd="med">
    <p:fade thruBlk="1"/>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320040"/>
            <a:ext cx="7242048" cy="1143000"/>
          </a:xfrm>
        </p:spPr>
        <p:txBody>
          <a:bodyPr/>
          <a:lstStyle>
            <a:extLst/>
          </a:lstStyle>
          <a:p>
            <a:r>
              <a:rPr kumimoji="0" lang="he-IL" smtClean="0"/>
              <a:t>לחץ כדי לערוך סגנון כותרת של תבנית בסיס</a:t>
            </a:r>
            <a:endParaRPr kumimoji="0" lang="en-US"/>
          </a:p>
        </p:txBody>
      </p:sp>
      <p:sp>
        <p:nvSpPr>
          <p:cNvPr id="3" name="מציין מיקום של תאריך 2"/>
          <p:cNvSpPr>
            <a:spLocks noGrp="1"/>
          </p:cNvSpPr>
          <p:nvPr>
            <p:ph type="dt" sz="half" idx="10"/>
          </p:nvPr>
        </p:nvSpPr>
        <p:spPr/>
        <p:txBody>
          <a:bodyPr/>
          <a:lstStyle>
            <a:extLst/>
          </a:lstStyle>
          <a:p>
            <a:fld id="{F8CFA630-13BB-46C4-BD44-B2C5F9B66074}" type="datetimeFigureOut">
              <a:rPr lang="en-US" smtClean="0"/>
              <a:pPr/>
              <a:t>4/23/2018</a:t>
            </a:fld>
            <a:endParaRPr lang="en-US"/>
          </a:p>
        </p:txBody>
      </p:sp>
      <p:sp>
        <p:nvSpPr>
          <p:cNvPr id="4" name="מציין מיקום של כותרת תחתונה 3"/>
          <p:cNvSpPr>
            <a:spLocks noGrp="1"/>
          </p:cNvSpPr>
          <p:nvPr>
            <p:ph type="ftr" sz="quarter" idx="11"/>
          </p:nvPr>
        </p:nvSpPr>
        <p:spPr/>
        <p:txBody>
          <a:bodyPr/>
          <a:lstStyle>
            <a:extLst/>
          </a:lstStyle>
          <a:p>
            <a:endParaRPr kumimoji="0" lang="en-US"/>
          </a:p>
        </p:txBody>
      </p:sp>
      <p:sp>
        <p:nvSpPr>
          <p:cNvPr id="5" name="מציין מיקום של מספר שקופית 4"/>
          <p:cNvSpPr>
            <a:spLocks noGrp="1"/>
          </p:cNvSpPr>
          <p:nvPr>
            <p:ph type="sldNum" sz="quarter" idx="12"/>
          </p:nvPr>
        </p:nvSpPr>
        <p:spPr/>
        <p:txBody>
          <a:bodyPr/>
          <a:lstStyle>
            <a:extLst/>
          </a:lstStyle>
          <a:p>
            <a:fld id="{BC5217A8-0E06-4059-AC45-433E2E67A85D}" type="slidenum">
              <a:rPr kumimoji="0" lang="en-US" smtClean="0"/>
              <a:pPr/>
              <a:t>‹#›</a:t>
            </a:fld>
            <a:endParaRPr kumimoji="0" lang="en-US"/>
          </a:p>
        </p:txBody>
      </p:sp>
    </p:spTree>
  </p:cSld>
  <p:clrMapOvr>
    <a:masterClrMapping/>
  </p:clrMapOvr>
  <p:transition spd="med">
    <p:fade thruBlk="1"/>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p:cNvSpPr>
            <a:spLocks noGrp="1"/>
          </p:cNvSpPr>
          <p:nvPr>
            <p:ph type="dt" sz="half" idx="10"/>
          </p:nvPr>
        </p:nvSpPr>
        <p:spPr/>
        <p:txBody>
          <a:bodyPr/>
          <a:lstStyle>
            <a:lvl1pPr>
              <a:defRPr>
                <a:solidFill>
                  <a:schemeClr val="tx2"/>
                </a:solidFill>
              </a:defRPr>
            </a:lvl1pPr>
            <a:extLst/>
          </a:lstStyle>
          <a:p>
            <a:fld id="{F8CFA630-13BB-46C4-BD44-B2C5F9B66074}" type="datetimeFigureOut">
              <a:rPr lang="en-US" smtClean="0"/>
              <a:pPr/>
              <a:t>4/23/2018</a:t>
            </a:fld>
            <a:endParaRPr lang="en-US" dirty="0">
              <a:solidFill>
                <a:schemeClr val="tx2"/>
              </a:solidFill>
            </a:endParaRPr>
          </a:p>
        </p:txBody>
      </p:sp>
      <p:sp>
        <p:nvSpPr>
          <p:cNvPr id="3" name="מציין מיקום של כותרת תחתונה 2"/>
          <p:cNvSpPr>
            <a:spLocks noGrp="1"/>
          </p:cNvSpPr>
          <p:nvPr>
            <p:ph type="ftr" sz="quarter" idx="11"/>
          </p:nvPr>
        </p:nvSpPr>
        <p:spPr/>
        <p:txBody>
          <a:bodyPr/>
          <a:lstStyle>
            <a:lvl1pPr>
              <a:defRPr>
                <a:solidFill>
                  <a:schemeClr val="tx2"/>
                </a:solidFill>
              </a:defRPr>
            </a:lvl1pPr>
            <a:extLst/>
          </a:lstStyle>
          <a:p>
            <a:endParaRPr kumimoji="0" lang="en-US" dirty="0">
              <a:solidFill>
                <a:schemeClr val="tx2"/>
              </a:solidFill>
            </a:endParaRPr>
          </a:p>
        </p:txBody>
      </p:sp>
      <p:sp>
        <p:nvSpPr>
          <p:cNvPr id="4" name="מציין מיקום של מספר שקופית 3"/>
          <p:cNvSpPr>
            <a:spLocks noGrp="1"/>
          </p:cNvSpPr>
          <p:nvPr>
            <p:ph type="sldNum" sz="quarter" idx="12"/>
          </p:nvPr>
        </p:nvSpPr>
        <p:spPr/>
        <p:txBody>
          <a:bodyPr/>
          <a:lstStyle>
            <a:extLst/>
          </a:lstStyle>
          <a:p>
            <a:fld id="{BC5217A8-0E06-4059-AC45-433E2E67A85D}" type="slidenum">
              <a:rPr kumimoji="0" lang="en-US" smtClean="0"/>
              <a:pPr/>
              <a:t>‹#›</a:t>
            </a:fld>
            <a:endParaRPr kumimoji="0" lang="en-US"/>
          </a:p>
        </p:txBody>
      </p:sp>
    </p:spTree>
  </p:cSld>
  <p:clrMapOvr>
    <a:masterClrMapping/>
  </p:clrMapOvr>
  <p:transition spd="med">
    <p:fade thruBlk="1"/>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228600"/>
            <a:ext cx="5897880" cy="1173480"/>
          </a:xfrm>
        </p:spPr>
        <p:txBody>
          <a:bodyPr wrap="square" anchor="b"/>
          <a:lstStyle>
            <a:lvl1pPr algn="l">
              <a:buNone/>
              <a:defRPr lang="en-US" sz="2400" baseline="0" smtClean="0"/>
            </a:lvl1pPr>
            <a:extLst/>
          </a:lstStyle>
          <a:p>
            <a:r>
              <a:rPr kumimoji="0" lang="he-IL" smtClean="0"/>
              <a:t>לחץ כדי לערוך סגנון כותרת של תבנית בסיס</a:t>
            </a:r>
            <a:endParaRPr kumimoji="0" lang="en-US"/>
          </a:p>
        </p:txBody>
      </p:sp>
      <p:sp>
        <p:nvSpPr>
          <p:cNvPr id="3" name="מציין מיקום טקסט 2"/>
          <p:cNvSpPr>
            <a:spLocks noGrp="1"/>
          </p:cNvSpPr>
          <p:nvPr>
            <p:ph type="body" idx="2"/>
          </p:nvPr>
        </p:nvSpPr>
        <p:spPr>
          <a:xfrm>
            <a:off x="457200" y="1497416"/>
            <a:ext cx="5897880" cy="602512"/>
          </a:xfrm>
        </p:spPr>
        <p:txBody>
          <a:bodyPr rot="0" spcFirstLastPara="0" vertOverflow="overflow" horzOverflow="overflow" vert="horz" wrap="square" lIns="45720" tIns="0" rIns="0" bIns="0" numCol="1" spcCol="0" rtlCol="0" fromWordArt="0" anchor="t" anchorCtr="0" forceAA="0" compatLnSpc="1">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he-IL" smtClean="0"/>
              <a:t>לחץ כדי לערוך סגנונות טקסט של תבנית בסיס</a:t>
            </a:r>
          </a:p>
        </p:txBody>
      </p:sp>
      <p:sp>
        <p:nvSpPr>
          <p:cNvPr id="4" name="מציין מיקום תוכן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he-IL" smtClean="0"/>
              <a:t>לחץ כדי לערוך סגנונות טקסט של תבנית בסיס</a:t>
            </a:r>
          </a:p>
          <a:p>
            <a:pPr lvl="1" eaLnBrk="1" latinLnBrk="0" hangingPunct="1"/>
            <a:r>
              <a:rPr lang="he-IL" smtClean="0"/>
              <a:t>רמה שנייה</a:t>
            </a:r>
          </a:p>
          <a:p>
            <a:pPr lvl="2" eaLnBrk="1" latinLnBrk="0" hangingPunct="1"/>
            <a:r>
              <a:rPr lang="he-IL" smtClean="0"/>
              <a:t>רמה שלישית</a:t>
            </a:r>
          </a:p>
          <a:p>
            <a:pPr lvl="3" eaLnBrk="1" latinLnBrk="0" hangingPunct="1"/>
            <a:r>
              <a:rPr lang="he-IL" smtClean="0"/>
              <a:t>רמה רביעית</a:t>
            </a:r>
          </a:p>
          <a:p>
            <a:pPr lvl="4" eaLnBrk="1" latinLnBrk="0" hangingPunct="1"/>
            <a:r>
              <a:rPr lang="he-IL" smtClean="0"/>
              <a:t>רמה חמישית</a:t>
            </a:r>
            <a:endParaRPr kumimoji="0" lang="en-US"/>
          </a:p>
        </p:txBody>
      </p:sp>
      <p:sp>
        <p:nvSpPr>
          <p:cNvPr id="5" name="מציין מיקום של תאריך 4"/>
          <p:cNvSpPr>
            <a:spLocks noGrp="1"/>
          </p:cNvSpPr>
          <p:nvPr>
            <p:ph type="dt" sz="half" idx="10"/>
          </p:nvPr>
        </p:nvSpPr>
        <p:spPr/>
        <p:txBody>
          <a:bodyPr/>
          <a:lstStyle>
            <a:extLst/>
          </a:lstStyle>
          <a:p>
            <a:fld id="{F8CFA630-13BB-46C4-BD44-B2C5F9B66074}" type="datetimeFigureOut">
              <a:rPr lang="en-US" smtClean="0"/>
              <a:pPr/>
              <a:t>4/23/2018</a:t>
            </a:fld>
            <a:endParaRPr lang="en-US"/>
          </a:p>
        </p:txBody>
      </p:sp>
      <p:sp>
        <p:nvSpPr>
          <p:cNvPr id="6" name="מציין מיקום של כותרת תחתונה 5"/>
          <p:cNvSpPr>
            <a:spLocks noGrp="1"/>
          </p:cNvSpPr>
          <p:nvPr>
            <p:ph type="ftr" sz="quarter" idx="11"/>
          </p:nvPr>
        </p:nvSpPr>
        <p:spPr/>
        <p:txBody>
          <a:bodyPr/>
          <a:lstStyle>
            <a:extLst/>
          </a:lstStyle>
          <a:p>
            <a:endParaRPr kumimoji="0" lang="en-US"/>
          </a:p>
        </p:txBody>
      </p:sp>
      <p:sp>
        <p:nvSpPr>
          <p:cNvPr id="7" name="מציין מיקום של מספר שקופית 6"/>
          <p:cNvSpPr>
            <a:spLocks noGrp="1"/>
          </p:cNvSpPr>
          <p:nvPr>
            <p:ph type="sldNum" sz="quarter" idx="12"/>
          </p:nvPr>
        </p:nvSpPr>
        <p:spPr/>
        <p:txBody>
          <a:bodyPr/>
          <a:lstStyle>
            <a:extLst/>
          </a:lstStyle>
          <a:p>
            <a:fld id="{BC5217A8-0E06-4059-AC45-433E2E67A85D}" type="slidenum">
              <a:rPr kumimoji="0" lang="en-US" smtClean="0"/>
              <a:pPr/>
              <a:t>‹#›</a:t>
            </a:fld>
            <a:endParaRPr kumimoji="0" lang="en-US"/>
          </a:p>
        </p:txBody>
      </p:sp>
    </p:spTree>
  </p:cSld>
  <p:clrMapOvr>
    <a:masterClrMapping/>
  </p:clrMapOvr>
  <p:transition spd="med">
    <p:fade thruBlk="1"/>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תמונה עם כיתוב">
    <p:bg>
      <p:bgRef idx="1002">
        <a:schemeClr val="bg2"/>
      </p:bgRef>
    </p:bg>
    <p:spTree>
      <p:nvGrpSpPr>
        <p:cNvPr id="1" name=""/>
        <p:cNvGrpSpPr/>
        <p:nvPr/>
      </p:nvGrpSpPr>
      <p:grpSpPr>
        <a:xfrm>
          <a:off x="0" y="0"/>
          <a:ext cx="0" cy="0"/>
          <a:chOff x="0" y="0"/>
          <a:chExt cx="0" cy="0"/>
        </a:xfrm>
      </p:grpSpPr>
      <p:sp>
        <p:nvSpPr>
          <p:cNvPr id="8" name="מלבן 7"/>
          <p:cNvSpPr/>
          <p:nvPr/>
        </p:nvSpPr>
        <p:spPr>
          <a:xfrm rot="21240000">
            <a:off x="597968" y="1004668"/>
            <a:ext cx="4319527" cy="4312573"/>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מלבן 8"/>
          <p:cNvSpPr/>
          <p:nvPr/>
        </p:nvSpPr>
        <p:spPr>
          <a:xfrm rot="21420000">
            <a:off x="596706" y="998816"/>
            <a:ext cx="4319527" cy="4312573"/>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כותרת 1"/>
          <p:cNvSpPr>
            <a:spLocks noGrp="1"/>
          </p:cNvSpPr>
          <p:nvPr>
            <p:ph type="title"/>
          </p:nvPr>
        </p:nvSpPr>
        <p:spPr>
          <a:xfrm>
            <a:off x="5389098" y="1143000"/>
            <a:ext cx="3429000" cy="2057400"/>
          </a:xfrm>
        </p:spPr>
        <p:txBody>
          <a:bodyPr vert="horz" anchor="b"/>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kumimoji="0" lang="he-IL" smtClean="0"/>
              <a:t>לחץ כדי לערוך סגנון כותרת של תבנית בסיס</a:t>
            </a:r>
            <a:endParaRPr kumimoji="0" lang="en-US" dirty="0"/>
          </a:p>
        </p:txBody>
      </p:sp>
      <p:sp>
        <p:nvSpPr>
          <p:cNvPr id="4" name="מציין מיקום טקסט 3"/>
          <p:cNvSpPr>
            <a:spLocks noGrp="1"/>
          </p:cNvSpPr>
          <p:nvPr>
            <p:ph type="body" sz="half" idx="2"/>
          </p:nvPr>
        </p:nvSpPr>
        <p:spPr>
          <a:xfrm>
            <a:off x="5389098" y="3283634"/>
            <a:ext cx="3429000" cy="1920240"/>
          </a:xfrm>
        </p:spPr>
        <p:txBody>
          <a:bodyPr rot="0" spcFirstLastPara="0" vertOverflow="overflow" horzOverflow="overflow" vert="horz" wrap="square" lIns="82296" tIns="0" rIns="0" bIns="0" numCol="1" spcCol="0" rtlCol="0" fromWordArt="0" anchor="t" anchorCtr="0" forceAA="0" compatLnSpc="1">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marL="0" marR="0" lvl="0" indent="0" algn="l" defTabSz="0" rtl="0" eaLnBrk="1" fontAlgn="auto" latinLnBrk="0" hangingPunct="1">
              <a:lnSpc>
                <a:spcPct val="100000"/>
              </a:lnSpc>
              <a:spcBef>
                <a:spcPts val="0"/>
              </a:spcBef>
              <a:spcAft>
                <a:spcPts val="0"/>
              </a:spcAft>
              <a:buClr>
                <a:schemeClr val="tx2"/>
              </a:buClr>
              <a:buSzPct val="73000"/>
              <a:buFontTx/>
              <a:buNone/>
              <a:tabLst/>
              <a:defRPr/>
            </a:pPr>
            <a:r>
              <a:rPr kumimoji="0" lang="he-IL" smtClean="0"/>
              <a:t>לחץ כדי לערוך סגנונות טקסט של תבנית בסיס</a:t>
            </a:r>
          </a:p>
        </p:txBody>
      </p:sp>
      <p:sp>
        <p:nvSpPr>
          <p:cNvPr id="5" name="מציין מיקום של תאריך 4"/>
          <p:cNvSpPr>
            <a:spLocks noGrp="1"/>
          </p:cNvSpPr>
          <p:nvPr>
            <p:ph type="dt" sz="half" idx="10"/>
          </p:nvPr>
        </p:nvSpPr>
        <p:spPr/>
        <p:txBody>
          <a:bodyPr/>
          <a:lstStyle>
            <a:extLst/>
          </a:lstStyle>
          <a:p>
            <a:fld id="{F8CFA630-13BB-46C4-BD44-B2C5F9B66074}" type="datetimeFigureOut">
              <a:rPr lang="en-US" smtClean="0"/>
              <a:pPr/>
              <a:t>4/23/2018</a:t>
            </a:fld>
            <a:endParaRPr lang="en-US"/>
          </a:p>
        </p:txBody>
      </p:sp>
      <p:sp>
        <p:nvSpPr>
          <p:cNvPr id="6" name="מציין מיקום של כותרת תחתונה 5"/>
          <p:cNvSpPr>
            <a:spLocks noGrp="1"/>
          </p:cNvSpPr>
          <p:nvPr>
            <p:ph type="ftr" sz="quarter" idx="11"/>
          </p:nvPr>
        </p:nvSpPr>
        <p:spPr/>
        <p:txBody>
          <a:bodyPr/>
          <a:lstStyle>
            <a:extLst/>
          </a:lstStyle>
          <a:p>
            <a:endParaRPr kumimoji="0" lang="en-US"/>
          </a:p>
        </p:txBody>
      </p:sp>
      <p:sp>
        <p:nvSpPr>
          <p:cNvPr id="7" name="מציין מיקום של מספר שקופית 6"/>
          <p:cNvSpPr>
            <a:spLocks noGrp="1"/>
          </p:cNvSpPr>
          <p:nvPr>
            <p:ph type="sldNum" sz="quarter" idx="12"/>
          </p:nvPr>
        </p:nvSpPr>
        <p:spPr/>
        <p:txBody>
          <a:bodyPr/>
          <a:lstStyle>
            <a:extLst/>
          </a:lstStyle>
          <a:p>
            <a:fld id="{BC5217A8-0E06-4059-AC45-433E2E67A85D}" type="slidenum">
              <a:rPr kumimoji="0" lang="en-US" smtClean="0"/>
              <a:pPr/>
              <a:t>‹#›</a:t>
            </a:fld>
            <a:endParaRPr kumimoji="0" lang="en-US"/>
          </a:p>
        </p:txBody>
      </p:sp>
      <p:sp>
        <p:nvSpPr>
          <p:cNvPr id="10" name="מציין מיקום של תמונה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lstStyle>
            <a:lvl1pPr marL="0" indent="0">
              <a:buNone/>
              <a:defRPr sz="3200"/>
            </a:lvl1pPr>
            <a:extLst/>
          </a:lstStyle>
          <a:p>
            <a:r>
              <a:rPr kumimoji="0" lang="he-IL" smtClean="0"/>
              <a:t>לחץ על הסמל כדי להוסיף תמונה</a:t>
            </a:r>
            <a:endParaRPr kumimoji="0" lang="en-US" dirty="0"/>
          </a:p>
        </p:txBody>
      </p:sp>
      <p:sp>
        <p:nvSpPr>
          <p:cNvPr id="11" name="מציין מיקום של מספר שקופית 28"/>
          <p:cNvSpPr txBox="1">
            <a:spLocks/>
          </p:cNvSpPr>
          <p:nvPr userDrawn="1"/>
        </p:nvSpPr>
        <p:spPr>
          <a:xfrm>
            <a:off x="3435007" y="15765"/>
            <a:ext cx="774385" cy="331075"/>
          </a:xfrm>
          <a:prstGeom prst="rect">
            <a:avLst/>
          </a:prstGeom>
        </p:spPr>
        <p:txBody>
          <a:bodyPr lIns="0" tIns="0" rIns="0" bIns="0" anchor="ctr" anchorCtr="0"/>
          <a:lstStyle>
            <a:lvl1pPr>
              <a:defRPr lang="en-US" smtClean="0">
                <a:solidFill>
                  <a:srgbClr val="FFFFFF"/>
                </a:solidFill>
              </a:defRPr>
            </a:lvl1pPr>
            <a:extLst/>
          </a:lstStyle>
          <a:p>
            <a:pPr marL="0" marR="0" lvl="0" indent="0" algn="ctr" defTabSz="914400" rtl="0" eaLnBrk="0" fontAlgn="base" latinLnBrk="0" hangingPunct="0">
              <a:lnSpc>
                <a:spcPct val="90000"/>
              </a:lnSpc>
              <a:spcBef>
                <a:spcPct val="20000"/>
              </a:spcBef>
              <a:spcAft>
                <a:spcPct val="0"/>
              </a:spcAft>
              <a:buClrTx/>
              <a:buSzPct val="100000"/>
              <a:buFontTx/>
              <a:buNone/>
              <a:tabLst/>
              <a:defRPr/>
            </a:pPr>
            <a:fld id="{BC5217A8-0E06-4059-AC45-433E2E67A85D}" type="slidenum">
              <a:rPr kumimoji="0" lang="en-US" sz="1800" b="1" i="0" u="none" strike="noStrike" kern="1200" cap="none" spc="0" normalizeH="0" baseline="0" noProof="0" smtClean="0">
                <a:ln>
                  <a:noFill/>
                </a:ln>
                <a:solidFill>
                  <a:schemeClr val="bg1"/>
                </a:solidFill>
                <a:effectLst>
                  <a:outerShdw blurRad="38100" dist="38100" dir="2700000" algn="tl">
                    <a:srgbClr val="000000">
                      <a:alpha val="43137"/>
                    </a:srgbClr>
                  </a:outerShdw>
                </a:effectLst>
                <a:uLnTx/>
                <a:uFillTx/>
                <a:latin typeface="Arial" charset="0"/>
                <a:ea typeface="+mn-ea"/>
                <a:cs typeface="+mn-cs"/>
              </a:rPr>
              <a:pPr marL="0" marR="0" lvl="0" indent="0" algn="ctr" defTabSz="914400" rtl="0" eaLnBrk="0" fontAlgn="base" latinLnBrk="0" hangingPunct="0">
                <a:lnSpc>
                  <a:spcPct val="90000"/>
                </a:lnSpc>
                <a:spcBef>
                  <a:spcPct val="20000"/>
                </a:spcBef>
                <a:spcAft>
                  <a:spcPct val="0"/>
                </a:spcAft>
                <a:buClrTx/>
                <a:buSzPct val="100000"/>
                <a:buFontTx/>
                <a:buNone/>
                <a:tabLst/>
                <a:defRPr/>
              </a:pPr>
              <a:t>‹#›</a:t>
            </a:fld>
            <a:endParaRPr kumimoji="0" lang="en-US" sz="1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Arial" charset="0"/>
              <a:ea typeface="+mn-ea"/>
              <a:cs typeface="+mn-cs"/>
            </a:endParaRPr>
          </a:p>
        </p:txBody>
      </p:sp>
    </p:spTree>
  </p:cSld>
  <p:clrMapOvr>
    <a:overrideClrMapping bg1="dk1" tx1="lt1" bg2="dk2" tx2="lt2" accent1="accent1" accent2="accent2" accent3="accent3" accent4="accent4" accent5="accent5" accent6="accent6" hlink="hlink" folHlink="folHlink"/>
  </p:clrMapOvr>
  <p:transition spd="med">
    <p:fade thruBlk="1"/>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מלבן 8"/>
          <p:cNvSpPr/>
          <p:nvPr/>
        </p:nvSpPr>
        <p:spPr>
          <a:xfrm flipH="1">
            <a:off x="8153400" y="0"/>
            <a:ext cx="990600" cy="6858000"/>
          </a:xfrm>
          <a:prstGeom prst="rect">
            <a:avLst/>
          </a:prstGeom>
          <a:blipFill>
            <a:blip r:embed="rId14"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 name="מציין מיקום של כותרת 2"/>
          <p:cNvSpPr>
            <a:spLocks noGrp="1"/>
          </p:cNvSpPr>
          <p:nvPr>
            <p:ph type="title"/>
          </p:nvPr>
        </p:nvSpPr>
        <p:spPr>
          <a:xfrm>
            <a:off x="457200" y="320040"/>
            <a:ext cx="7239000" cy="1143000"/>
          </a:xfrm>
          <a:prstGeom prst="rect">
            <a:avLst/>
          </a:prstGeom>
        </p:spPr>
        <p:txBody>
          <a:bodyPr vert="horz" lIns="45720" tIns="0" rIns="45720" bIns="0" anchor="b" anchorCtr="0">
            <a:normAutofit/>
          </a:bodyPr>
          <a:lstStyle>
            <a:extLst/>
          </a:lstStyle>
          <a:p>
            <a:r>
              <a:rPr kumimoji="0" lang="he-IL" smtClean="0"/>
              <a:t>לחץ כדי לערוך סגנון כותרת של תבנית בסיס</a:t>
            </a:r>
            <a:endParaRPr kumimoji="0" lang="en-US"/>
          </a:p>
        </p:txBody>
      </p:sp>
      <p:sp>
        <p:nvSpPr>
          <p:cNvPr id="31" name="מציין מיקום טקסט 30"/>
          <p:cNvSpPr>
            <a:spLocks noGrp="1"/>
          </p:cNvSpPr>
          <p:nvPr>
            <p:ph type="body" idx="1"/>
          </p:nvPr>
        </p:nvSpPr>
        <p:spPr>
          <a:xfrm>
            <a:off x="457200" y="1609416"/>
            <a:ext cx="7239000" cy="4846320"/>
          </a:xfrm>
          <a:prstGeom prst="rect">
            <a:avLst/>
          </a:prstGeom>
        </p:spPr>
        <p:txBody>
          <a:bodyPr vert="horz">
            <a:normAutofit/>
          </a:bodyPr>
          <a:lstStyle>
            <a:extLst/>
          </a:lstStyle>
          <a:p>
            <a:pPr lvl="0" eaLnBrk="1" latinLnBrk="0" hangingPunct="1"/>
            <a:r>
              <a:rPr kumimoji="0" lang="he-IL" smtClean="0"/>
              <a:t>לחץ כדי לערוך סגנונות טקסט של תבנית בסיס</a:t>
            </a:r>
          </a:p>
          <a:p>
            <a:pPr lvl="1" eaLnBrk="1" latinLnBrk="0" hangingPunct="1"/>
            <a:r>
              <a:rPr kumimoji="0" lang="he-IL" smtClean="0"/>
              <a:t>רמה שנייה</a:t>
            </a:r>
          </a:p>
          <a:p>
            <a:pPr lvl="2" eaLnBrk="1" latinLnBrk="0" hangingPunct="1"/>
            <a:r>
              <a:rPr kumimoji="0" lang="he-IL" smtClean="0"/>
              <a:t>רמה שלישית</a:t>
            </a:r>
          </a:p>
          <a:p>
            <a:pPr lvl="3" eaLnBrk="1" latinLnBrk="0" hangingPunct="1"/>
            <a:r>
              <a:rPr kumimoji="0" lang="he-IL" smtClean="0"/>
              <a:t>רמה רביעית</a:t>
            </a:r>
          </a:p>
          <a:p>
            <a:pPr lvl="4" eaLnBrk="1" latinLnBrk="0" hangingPunct="1"/>
            <a:r>
              <a:rPr kumimoji="0" lang="he-IL" smtClean="0"/>
              <a:t>רמה חמישית</a:t>
            </a:r>
            <a:endParaRPr kumimoji="0" lang="en-US"/>
          </a:p>
        </p:txBody>
      </p:sp>
      <p:sp>
        <p:nvSpPr>
          <p:cNvPr id="27" name="מציין מיקום של תאריך 26"/>
          <p:cNvSpPr>
            <a:spLocks noGrp="1"/>
          </p:cNvSpPr>
          <p:nvPr>
            <p:ph type="dt" sz="half" idx="2"/>
          </p:nvPr>
        </p:nvSpPr>
        <p:spPr>
          <a:xfrm>
            <a:off x="4245936" y="6557946"/>
            <a:ext cx="2002464" cy="226902"/>
          </a:xfrm>
          <a:prstGeom prst="rect">
            <a:avLst/>
          </a:prstGeom>
        </p:spPr>
        <p:txBody>
          <a:bodyPr vert="horz" tIns="0" bIns="0" anchor="b"/>
          <a:lstStyle>
            <a:lvl1pPr algn="l" eaLnBrk="1" latinLnBrk="0" hangingPunct="1">
              <a:defRPr kumimoji="0" sz="1000">
                <a:solidFill>
                  <a:schemeClr val="tx2"/>
                </a:solidFill>
              </a:defRPr>
            </a:lvl1pPr>
            <a:extLst/>
          </a:lstStyle>
          <a:p>
            <a:fld id="{F8CFA630-13BB-46C4-BD44-B2C5F9B66074}" type="datetimeFigureOut">
              <a:rPr lang="en-US" smtClean="0"/>
              <a:pPr/>
              <a:t>4/23/2018</a:t>
            </a:fld>
            <a:endParaRPr lang="en-US" sz="1000" dirty="0">
              <a:solidFill>
                <a:schemeClr val="tx2"/>
              </a:solidFill>
            </a:endParaRPr>
          </a:p>
        </p:txBody>
      </p:sp>
      <p:sp>
        <p:nvSpPr>
          <p:cNvPr id="4" name="מציין מיקום של כותרת תחתונה 3"/>
          <p:cNvSpPr>
            <a:spLocks noGrp="1"/>
          </p:cNvSpPr>
          <p:nvPr>
            <p:ph type="ftr" sz="quarter" idx="3"/>
          </p:nvPr>
        </p:nvSpPr>
        <p:spPr>
          <a:xfrm>
            <a:off x="457200" y="6557946"/>
            <a:ext cx="3657600" cy="228600"/>
          </a:xfrm>
          <a:prstGeom prst="rect">
            <a:avLst/>
          </a:prstGeom>
        </p:spPr>
        <p:txBody>
          <a:bodyPr vert="horz" tIns="0" bIns="0" anchor="b"/>
          <a:lstStyle>
            <a:lvl1pPr algn="r" eaLnBrk="1" latinLnBrk="0" hangingPunct="1">
              <a:defRPr kumimoji="0" sz="1000">
                <a:solidFill>
                  <a:schemeClr val="tx2"/>
                </a:solidFill>
              </a:defRPr>
            </a:lvl1pPr>
            <a:extLst/>
          </a:lstStyle>
          <a:p>
            <a:pPr algn="r" eaLnBrk="1" latinLnBrk="0" hangingPunct="1"/>
            <a:endParaRPr kumimoji="0" lang="en-US" sz="1000" dirty="0">
              <a:solidFill>
                <a:schemeClr val="tx2"/>
              </a:solidFill>
            </a:endParaRPr>
          </a:p>
        </p:txBody>
      </p:sp>
      <p:sp>
        <p:nvSpPr>
          <p:cNvPr id="16" name="מציין מיקום של מספר שקופית 15"/>
          <p:cNvSpPr>
            <a:spLocks noGrp="1"/>
          </p:cNvSpPr>
          <p:nvPr>
            <p:ph type="sldNum" sz="quarter" idx="4"/>
          </p:nvPr>
        </p:nvSpPr>
        <p:spPr>
          <a:xfrm>
            <a:off x="6251448" y="6556248"/>
            <a:ext cx="588336" cy="228600"/>
          </a:xfrm>
          <a:prstGeom prst="rect">
            <a:avLst/>
          </a:prstGeom>
        </p:spPr>
        <p:txBody>
          <a:bodyPr vert="horz" lIns="0" tIns="0" rIns="0" bIns="0" anchor="b"/>
          <a:lstStyle>
            <a:lvl1pPr algn="r" eaLnBrk="1" latinLnBrk="0" hangingPunct="1">
              <a:defRPr kumimoji="0" sz="1100">
                <a:solidFill>
                  <a:schemeClr val="tx2"/>
                </a:solidFill>
              </a:defRPr>
            </a:lvl1pPr>
            <a:extLst/>
          </a:lstStyle>
          <a:p>
            <a:pPr algn="r" eaLnBrk="1" latinLnBrk="0" hangingPunct="1"/>
            <a:fld id="{BC5217A8-0E06-4059-AC45-433E2E67A85D}" type="slidenum">
              <a:rPr kumimoji="0" lang="en-US" smtClean="0"/>
              <a:pPr algn="r" eaLnBrk="1" latinLnBrk="0" hangingPunct="1"/>
              <a:t>‹#›</a:t>
            </a:fld>
            <a:endParaRPr kumimoji="0" lang="en-US" sz="1100" dirty="0">
              <a:solidFill>
                <a:schemeClr val="tx2"/>
              </a:solidFill>
            </a:endParaRPr>
          </a:p>
        </p:txBody>
      </p:sp>
      <p:sp>
        <p:nvSpPr>
          <p:cNvPr id="12" name="מציין מיקום של מספר שקופית 28"/>
          <p:cNvSpPr txBox="1">
            <a:spLocks/>
          </p:cNvSpPr>
          <p:nvPr userDrawn="1"/>
        </p:nvSpPr>
        <p:spPr>
          <a:xfrm>
            <a:off x="3435007" y="15765"/>
            <a:ext cx="774385" cy="331075"/>
          </a:xfrm>
          <a:prstGeom prst="rect">
            <a:avLst/>
          </a:prstGeom>
        </p:spPr>
        <p:txBody>
          <a:bodyPr lIns="0" tIns="0" rIns="0" bIns="0" anchor="ctr" anchorCtr="0"/>
          <a:lstStyle>
            <a:lvl1pPr>
              <a:defRPr lang="en-US" smtClean="0">
                <a:solidFill>
                  <a:srgbClr val="FFFFFF"/>
                </a:solidFill>
              </a:defRPr>
            </a:lvl1pPr>
            <a:extLst/>
          </a:lstStyle>
          <a:p>
            <a:pPr marL="0" marR="0" lvl="0" indent="0" algn="ctr" defTabSz="914400" rtl="0" eaLnBrk="0" fontAlgn="base" latinLnBrk="0" hangingPunct="0">
              <a:lnSpc>
                <a:spcPct val="90000"/>
              </a:lnSpc>
              <a:spcBef>
                <a:spcPct val="20000"/>
              </a:spcBef>
              <a:spcAft>
                <a:spcPct val="0"/>
              </a:spcAft>
              <a:buClrTx/>
              <a:buSzPct val="100000"/>
              <a:buFontTx/>
              <a:buNone/>
              <a:tabLst/>
              <a:defRPr/>
            </a:pPr>
            <a:fld id="{BC5217A8-0E06-4059-AC45-433E2E67A85D}" type="slidenum">
              <a:rPr kumimoji="0" lang="en-US" sz="1800" b="1"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Arial" charset="0"/>
                <a:ea typeface="+mn-ea"/>
                <a:cs typeface="+mn-cs"/>
              </a:rPr>
              <a:pPr marL="0" marR="0" lvl="0" indent="0" algn="ctr" defTabSz="914400" rtl="0" eaLnBrk="0" fontAlgn="base" latinLnBrk="0" hangingPunct="0">
                <a:lnSpc>
                  <a:spcPct val="90000"/>
                </a:lnSpc>
                <a:spcBef>
                  <a:spcPct val="20000"/>
                </a:spcBef>
                <a:spcAft>
                  <a:spcPct val="0"/>
                </a:spcAft>
                <a:buClrTx/>
                <a:buSzPct val="100000"/>
                <a:buFontTx/>
                <a:buNone/>
                <a:tabLst/>
                <a:defRPr/>
              </a:pPr>
              <a:t>‹#›</a:t>
            </a:fld>
            <a:endParaRPr kumimoji="0" lang="en-US" sz="1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Arial" charset="0"/>
              <a:ea typeface="+mn-ea"/>
              <a:cs typeface="+mn-cs"/>
            </a:endParaRPr>
          </a:p>
        </p:txBody>
      </p:sp>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Lst>
  <p:transition spd="med">
    <p:fade thruBlk="1"/>
  </p:transition>
  <p:timing>
    <p:tnLst>
      <p:par>
        <p:cTn id="1" dur="indefinite" restart="never" nodeType="tmRoot"/>
      </p:par>
    </p:tnLst>
  </p:timing>
  <p:txStyles>
    <p:title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p:titleStyle>
    <p:body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l" rtl="0"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en.wikipedia.org/wiki/Hofstede's_cultural_dimensions_theory" TargetMode="External"/><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4" name="Text Box 6"/>
          <p:cNvSpPr txBox="1">
            <a:spLocks noChangeArrowheads="1"/>
          </p:cNvSpPr>
          <p:nvPr/>
        </p:nvSpPr>
        <p:spPr bwMode="auto">
          <a:xfrm>
            <a:off x="880898" y="1240877"/>
            <a:ext cx="5791200" cy="4154984"/>
          </a:xfrm>
          <a:prstGeom prst="rect">
            <a:avLst/>
          </a:prstGeom>
          <a:noFill/>
          <a:ln w="9525">
            <a:noFill/>
            <a:miter lim="800000"/>
            <a:headEnd/>
            <a:tailEnd/>
          </a:ln>
          <a:effectLst/>
        </p:spPr>
        <p:txBody>
          <a:bodyPr>
            <a:spAutoFit/>
          </a:bodyPr>
          <a:lstStyle/>
          <a:p>
            <a:pPr algn="ctr">
              <a:lnSpc>
                <a:spcPct val="100000"/>
              </a:lnSpc>
              <a:spcBef>
                <a:spcPct val="50000"/>
              </a:spcBef>
              <a:buSzTx/>
              <a:buFontTx/>
              <a:buNone/>
            </a:pPr>
            <a:r>
              <a:rPr lang="en-US" sz="4400" dirty="0">
                <a:solidFill>
                  <a:schemeClr val="tx1"/>
                </a:solidFill>
                <a:effectLst>
                  <a:outerShdw blurRad="38100" dist="38100" dir="2700000" algn="tl">
                    <a:srgbClr val="FFFFFF"/>
                  </a:outerShdw>
                </a:effectLst>
                <a:latin typeface="Times New Roman" pitchFamily="18" charset="0"/>
              </a:rPr>
              <a:t>INFORMATION SYSTEMS</a:t>
            </a:r>
            <a:r>
              <a:rPr lang="en-US" sz="4400" dirty="0" smtClean="0">
                <a:solidFill>
                  <a:schemeClr val="tx1"/>
                </a:solidFill>
                <a:effectLst>
                  <a:outerShdw blurRad="38100" dist="38100" dir="2700000" algn="tl">
                    <a:srgbClr val="FFFFFF"/>
                  </a:outerShdw>
                </a:effectLst>
                <a:latin typeface="Times New Roman" pitchFamily="18" charset="0"/>
              </a:rPr>
              <a:t>,</a:t>
            </a:r>
          </a:p>
          <a:p>
            <a:pPr algn="ctr">
              <a:lnSpc>
                <a:spcPct val="100000"/>
              </a:lnSpc>
              <a:spcBef>
                <a:spcPct val="50000"/>
              </a:spcBef>
              <a:buSzTx/>
              <a:buFontTx/>
              <a:buNone/>
            </a:pPr>
            <a:r>
              <a:rPr lang="en-US" sz="4400" dirty="0" smtClean="0">
                <a:solidFill>
                  <a:schemeClr val="tx1"/>
                </a:solidFill>
                <a:effectLst>
                  <a:outerShdw blurRad="38100" dist="38100" dir="2700000" algn="tl">
                    <a:srgbClr val="FFFFFF"/>
                  </a:outerShdw>
                </a:effectLst>
                <a:latin typeface="Times New Roman" pitchFamily="18" charset="0"/>
              </a:rPr>
              <a:t> </a:t>
            </a:r>
            <a:r>
              <a:rPr lang="en-US" sz="4400" dirty="0">
                <a:solidFill>
                  <a:schemeClr val="tx1"/>
                </a:solidFill>
                <a:effectLst>
                  <a:outerShdw blurRad="38100" dist="38100" dir="2700000" algn="tl">
                    <a:srgbClr val="FFFFFF"/>
                  </a:outerShdw>
                </a:effectLst>
                <a:latin typeface="Times New Roman" pitchFamily="18" charset="0"/>
              </a:rPr>
              <a:t>ORGANIZATIONS, MANAGEMENT, </a:t>
            </a:r>
            <a:endParaRPr lang="en-US" sz="4400" dirty="0" smtClean="0">
              <a:solidFill>
                <a:schemeClr val="tx1"/>
              </a:solidFill>
              <a:effectLst>
                <a:outerShdw blurRad="38100" dist="38100" dir="2700000" algn="tl">
                  <a:srgbClr val="FFFFFF"/>
                </a:outerShdw>
              </a:effectLst>
              <a:latin typeface="Times New Roman" pitchFamily="18" charset="0"/>
            </a:endParaRPr>
          </a:p>
          <a:p>
            <a:pPr algn="ctr">
              <a:lnSpc>
                <a:spcPct val="100000"/>
              </a:lnSpc>
              <a:spcBef>
                <a:spcPct val="50000"/>
              </a:spcBef>
              <a:buSzTx/>
              <a:buFontTx/>
              <a:buNone/>
            </a:pPr>
            <a:r>
              <a:rPr lang="en-US" sz="4400" dirty="0" smtClean="0">
                <a:solidFill>
                  <a:schemeClr val="tx1"/>
                </a:solidFill>
                <a:effectLst>
                  <a:outerShdw blurRad="38100" dist="38100" dir="2700000" algn="tl">
                    <a:srgbClr val="FFFFFF"/>
                  </a:outerShdw>
                </a:effectLst>
                <a:latin typeface="Times New Roman" pitchFamily="18" charset="0"/>
              </a:rPr>
              <a:t>AND </a:t>
            </a:r>
            <a:r>
              <a:rPr lang="en-US" sz="4400" dirty="0">
                <a:solidFill>
                  <a:schemeClr val="tx1"/>
                </a:solidFill>
                <a:effectLst>
                  <a:outerShdw blurRad="38100" dist="38100" dir="2700000" algn="tl">
                    <a:srgbClr val="FFFFFF"/>
                  </a:outerShdw>
                </a:effectLst>
                <a:latin typeface="Times New Roman" pitchFamily="18" charset="0"/>
              </a:rPr>
              <a:t>STRATEGY</a:t>
            </a:r>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0054"/>
                                        </p:tgtEl>
                                        <p:attrNameLst>
                                          <p:attrName>style.visibility</p:attrName>
                                        </p:attrNameLst>
                                      </p:cBhvr>
                                      <p:to>
                                        <p:strVal val="visible"/>
                                      </p:to>
                                    </p:set>
                                    <p:anim calcmode="lin" valueType="num">
                                      <p:cBhvr additive="base">
                                        <p:cTn id="7" dur="500" fill="hold"/>
                                        <p:tgtEl>
                                          <p:spTgt spid="130054"/>
                                        </p:tgtEl>
                                        <p:attrNameLst>
                                          <p:attrName>ppt_x</p:attrName>
                                        </p:attrNameLst>
                                      </p:cBhvr>
                                      <p:tavLst>
                                        <p:tav tm="0">
                                          <p:val>
                                            <p:strVal val="#ppt_x"/>
                                          </p:val>
                                        </p:tav>
                                        <p:tav tm="100000">
                                          <p:val>
                                            <p:strVal val="#ppt_x"/>
                                          </p:val>
                                        </p:tav>
                                      </p:tavLst>
                                    </p:anim>
                                    <p:anim calcmode="lin" valueType="num">
                                      <p:cBhvr additive="base">
                                        <p:cTn id="8" dur="500" fill="hold"/>
                                        <p:tgtEl>
                                          <p:spTgt spid="1300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4"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ChangeArrowheads="1"/>
          </p:cNvSpPr>
          <p:nvPr/>
        </p:nvSpPr>
        <p:spPr bwMode="auto">
          <a:xfrm>
            <a:off x="685800" y="1612900"/>
            <a:ext cx="7772400" cy="424732"/>
          </a:xfrm>
          <a:prstGeom prst="rect">
            <a:avLst/>
          </a:prstGeom>
          <a:noFill/>
          <a:ln w="9525">
            <a:noFill/>
            <a:miter lim="800000"/>
            <a:headEnd/>
            <a:tailEnd/>
          </a:ln>
          <a:effectLst/>
        </p:spPr>
        <p:txBody>
          <a:bodyPr>
            <a:spAutoFit/>
          </a:bodyPr>
          <a:lstStyle/>
          <a:p>
            <a:pPr algn="ctr">
              <a:buNone/>
              <a:defRPr/>
            </a:pPr>
            <a:r>
              <a:rPr lang="en-US" b="1" dirty="0">
                <a:solidFill>
                  <a:srgbClr val="9F0F10"/>
                </a:solidFill>
                <a:effectLst>
                  <a:outerShdw blurRad="38100" dist="38100" dir="2700000" algn="tl">
                    <a:srgbClr val="C0C0C0"/>
                  </a:outerShdw>
                </a:effectLst>
                <a:latin typeface="Arial" pitchFamily="34" charset="0"/>
                <a:cs typeface="Times New Roman" pitchFamily="18" charset="0"/>
              </a:rPr>
              <a:t>The Behavioral View of Organizations</a:t>
            </a:r>
          </a:p>
        </p:txBody>
      </p:sp>
      <p:sp>
        <p:nvSpPr>
          <p:cNvPr id="2053" name="Text Box 4"/>
          <p:cNvSpPr txBox="1">
            <a:spLocks noChangeArrowheads="1"/>
          </p:cNvSpPr>
          <p:nvPr/>
        </p:nvSpPr>
        <p:spPr bwMode="auto">
          <a:xfrm>
            <a:off x="0" y="6004034"/>
            <a:ext cx="7914290" cy="646331"/>
          </a:xfrm>
          <a:prstGeom prst="rect">
            <a:avLst/>
          </a:prstGeom>
          <a:noFill/>
          <a:ln w="9525">
            <a:noFill/>
            <a:miter lim="800000"/>
            <a:headEnd/>
            <a:tailEnd/>
          </a:ln>
        </p:spPr>
        <p:txBody>
          <a:bodyPr wrap="square">
            <a:spAutoFit/>
          </a:bodyPr>
          <a:lstStyle/>
          <a:p>
            <a:pPr marL="361950" indent="-361950">
              <a:buFont typeface="Wingdings" pitchFamily="2" charset="2"/>
              <a:buChar char="q"/>
            </a:pPr>
            <a:r>
              <a:rPr lang="en-US" sz="2000" b="1" dirty="0"/>
              <a:t>The behavioral view of organizations emphasizes group relationships, values, and structures.</a:t>
            </a:r>
          </a:p>
        </p:txBody>
      </p:sp>
      <p:graphicFrame>
        <p:nvGraphicFramePr>
          <p:cNvPr id="2050" name="Object 8"/>
          <p:cNvGraphicFramePr>
            <a:graphicFrameLocks noChangeAspect="1"/>
          </p:cNvGraphicFramePr>
          <p:nvPr/>
        </p:nvGraphicFramePr>
        <p:xfrm>
          <a:off x="1143000" y="2209800"/>
          <a:ext cx="6945313" cy="3657600"/>
        </p:xfrm>
        <a:graphic>
          <a:graphicData uri="http://schemas.openxmlformats.org/presentationml/2006/ole">
            <p:oleObj spid="_x0000_s423938" name="Image" r:id="rId4" imgW="6946032" imgH="3657143" progId="">
              <p:embed/>
            </p:oleObj>
          </a:graphicData>
        </a:graphic>
      </p:graphicFrame>
      <p:sp>
        <p:nvSpPr>
          <p:cNvPr id="8" name="Title 1"/>
          <p:cNvSpPr txBox="1">
            <a:spLocks/>
          </p:cNvSpPr>
          <p:nvPr/>
        </p:nvSpPr>
        <p:spPr>
          <a:xfrm>
            <a:off x="457200" y="320040"/>
            <a:ext cx="7239000" cy="1143000"/>
          </a:xfrm>
          <a:prstGeom prst="rect">
            <a:avLst/>
          </a:prstGeom>
        </p:spPr>
        <p:txBody>
          <a:bodyPr anchor="ctr" anchorCtr="0">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800" b="1" i="0" u="none" strike="noStrike" kern="1200" cap="all" spc="0" normalizeH="0" baseline="0" noProof="0" dirty="0" smtClean="0">
                <a:ln w="500">
                  <a:solidFill>
                    <a:schemeClr val="tx2">
                      <a:shade val="20000"/>
                      <a:satMod val="120000"/>
                    </a:schemeClr>
                  </a:solidFill>
                </a:ln>
                <a:solidFill>
                  <a:srgbClr val="0036A2"/>
                </a:solidFill>
                <a:effectLst/>
                <a:uLnTx/>
                <a:uFillTx/>
                <a:latin typeface="+mj-lt"/>
                <a:ea typeface="+mj-ea"/>
                <a:cs typeface="+mj-cs"/>
              </a:rPr>
              <a:t>Organizations and IT</a:t>
            </a:r>
            <a:br>
              <a:rPr kumimoji="0" lang="en-US" sz="3800" b="1" i="0" u="none" strike="noStrike" kern="1200" cap="all" spc="0" normalizeH="0" baseline="0" noProof="0" dirty="0" smtClean="0">
                <a:ln w="500">
                  <a:solidFill>
                    <a:schemeClr val="tx2">
                      <a:shade val="20000"/>
                      <a:satMod val="120000"/>
                    </a:schemeClr>
                  </a:solidFill>
                </a:ln>
                <a:solidFill>
                  <a:srgbClr val="0036A2"/>
                </a:solidFill>
                <a:effectLst/>
                <a:uLnTx/>
                <a:uFillTx/>
                <a:latin typeface="+mj-lt"/>
                <a:ea typeface="+mj-ea"/>
                <a:cs typeface="+mj-cs"/>
              </a:rPr>
            </a:br>
            <a:r>
              <a:rPr kumimoji="0" lang="en-US" sz="2400" b="1" i="0" u="none" strike="noStrike" kern="1200" cap="all" spc="0" normalizeH="0" baseline="0" noProof="0" dirty="0" smtClean="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uLnTx/>
                <a:uFillTx/>
                <a:latin typeface="+mj-lt"/>
                <a:ea typeface="+mj-ea"/>
                <a:cs typeface="Times New Roman" pitchFamily="18" charset="0"/>
              </a:rPr>
              <a:t>What is an organization?</a:t>
            </a:r>
            <a:endParaRPr kumimoji="0" lang="en-US" sz="2400" b="1" i="0" u="none" strike="noStrike" kern="1200" cap="all" spc="0" normalizeH="0" baseline="0" noProof="0"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uLnTx/>
              <a:uFillTx/>
              <a:latin typeface="+mj-lt"/>
              <a:ea typeface="+mj-ea"/>
              <a:cs typeface="+mj-cs"/>
            </a:endParaRPr>
          </a:p>
        </p:txBody>
      </p:sp>
    </p:spTree>
  </p:cSld>
  <p:clrMapOvr>
    <a:masterClrMapping/>
  </p:clrMapOvr>
  <p:transition spd="med">
    <p:fade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Group 227"/>
          <p:cNvGraphicFramePr>
            <a:graphicFrameLocks/>
          </p:cNvGraphicFramePr>
          <p:nvPr/>
        </p:nvGraphicFramePr>
        <p:xfrm>
          <a:off x="0" y="31533"/>
          <a:ext cx="8087710" cy="6747486"/>
        </p:xfrm>
        <a:graphic>
          <a:graphicData uri="http://schemas.openxmlformats.org/drawingml/2006/table">
            <a:tbl>
              <a:tblPr/>
              <a:tblGrid>
                <a:gridCol w="2404454"/>
                <a:gridCol w="5683256"/>
              </a:tblGrid>
              <a:tr h="3250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en-US" sz="1600" b="1" kern="1200" dirty="0" smtClean="0">
                          <a:solidFill>
                            <a:schemeClr val="bg1"/>
                          </a:solidFill>
                          <a:latin typeface="Georgia" pitchFamily="18" charset="0"/>
                          <a:ea typeface="Times New Roman"/>
                          <a:cs typeface="Times New Roman"/>
                        </a:rPr>
                        <a:t>Variable</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en-US" sz="1600" b="1" kern="1200" dirty="0" smtClean="0">
                          <a:solidFill>
                            <a:schemeClr val="bg1"/>
                          </a:solidFill>
                          <a:latin typeface="Georgia" pitchFamily="18" charset="0"/>
                          <a:ea typeface="Times New Roman"/>
                          <a:cs typeface="Times New Roman"/>
                        </a:rPr>
                        <a:t>Description</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75000"/>
                      </a:schemeClr>
                    </a:solidFill>
                  </a:tcPr>
                </a:tc>
              </a:tr>
              <a:tr h="3250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1" u="none" strike="noStrike" cap="none" normalizeH="0" baseline="0" dirty="0" smtClean="0">
                          <a:ln>
                            <a:noFill/>
                          </a:ln>
                          <a:solidFill>
                            <a:schemeClr val="tx1"/>
                          </a:solidFill>
                          <a:effectLst/>
                          <a:latin typeface="Arial" pitchFamily="34" charset="0"/>
                        </a:rPr>
                        <a:t>Organizational variables</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pitchFamily="34" charset="0"/>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260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rPr>
                        <a:t>   Decision rights</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rPr>
                        <a:t>Authority to initiate, approve, implement, and control various types of decisions necessary to plan and run the business.</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260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rPr>
                        <a:t>   Business processes</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rPr>
                        <a:t>The set of ordered tasks needed to complete key objectives of the business.</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9811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rPr>
                        <a:t>   Formal reporting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rPr>
                        <a:t>   relationships</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rPr>
                        <a:t>The structure set up to ensure coordination among all units within the organization.</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5625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rPr>
                        <a:t>   Informal networks</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rPr>
                        <a:t>Mechanism, such as ad hoc groups, which work to coordinate and transfer information outside the formal reporting relationships.</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50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1" u="none" strike="noStrike" cap="none" normalizeH="0" baseline="0" dirty="0" smtClean="0">
                          <a:ln>
                            <a:noFill/>
                          </a:ln>
                          <a:solidFill>
                            <a:schemeClr val="tx1"/>
                          </a:solidFill>
                          <a:effectLst/>
                          <a:latin typeface="Arial" pitchFamily="34" charset="0"/>
                        </a:rPr>
                        <a:t>Control variables</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pitchFamily="34" charset="0"/>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17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rPr>
                        <a:t>   Data</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rPr>
                        <a:t>The information collected, stored, and used by the organization.</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260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rPr>
                        <a:t>   Planning</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rPr>
                        <a:t>The processes by which future direction is established, communicated, and implemented.</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566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rPr>
                        <a:t>   Performance measurement and evaluation</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rPr>
                        <a:t>The set of measures that are used to assess success in the execution of plans and the processes by which such measures are used to improve the quality of work.</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260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rPr>
                        <a:t>   Incentives</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rPr>
                        <a:t>The monetary and non-monetary devices used to motivate behavior within an organization.</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50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1" u="none" strike="noStrike" cap="none" normalizeH="0" baseline="0" dirty="0" smtClean="0">
                          <a:ln>
                            <a:noFill/>
                          </a:ln>
                          <a:solidFill>
                            <a:schemeClr val="tx1"/>
                          </a:solidFill>
                          <a:effectLst/>
                          <a:latin typeface="Arial" pitchFamily="34" charset="0"/>
                        </a:rPr>
                        <a:t>Cultural variables</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pitchFamily="34" charset="0"/>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260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rPr>
                        <a:t>   Values</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rPr>
                        <a:t>The set of implicit and explicit beliefs that underlie decisions made and actions taken.</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med">
    <p:fade thruBlk="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ChangeArrowheads="1"/>
          </p:cNvSpPr>
          <p:nvPr/>
        </p:nvSpPr>
        <p:spPr bwMode="auto">
          <a:xfrm>
            <a:off x="268014" y="1516116"/>
            <a:ext cx="7930055" cy="5341883"/>
          </a:xfrm>
          <a:prstGeom prst="rect">
            <a:avLst/>
          </a:prstGeom>
          <a:noFill/>
          <a:ln w="12700">
            <a:noFill/>
            <a:miter lim="800000"/>
            <a:headEnd/>
            <a:tailEnd/>
          </a:ln>
        </p:spPr>
        <p:txBody>
          <a:bodyPr lIns="90488" tIns="44450" rIns="90488" bIns="44450"/>
          <a:lstStyle/>
          <a:p>
            <a:pPr marL="274320" indent="-274320" eaLnBrk="1" hangingPunct="1">
              <a:lnSpc>
                <a:spcPct val="120000"/>
              </a:lnSpc>
              <a:spcBef>
                <a:spcPts val="600"/>
              </a:spcBef>
              <a:spcAft>
                <a:spcPts val="600"/>
              </a:spcAft>
              <a:buClr>
                <a:schemeClr val="tx2"/>
              </a:buClr>
              <a:buSzPct val="73000"/>
              <a:buFont typeface="Wingdings 2"/>
              <a:buChar char=""/>
            </a:pPr>
            <a:r>
              <a:rPr lang="en-US" i="1" u="sng" dirty="0">
                <a:solidFill>
                  <a:schemeClr val="tx1"/>
                </a:solidFill>
                <a:effectLst/>
                <a:latin typeface="+mn-lt"/>
              </a:rPr>
              <a:t>Features of </a:t>
            </a:r>
            <a:r>
              <a:rPr lang="en-US" i="1" u="sng" dirty="0" smtClean="0">
                <a:solidFill>
                  <a:schemeClr val="tx1"/>
                </a:solidFill>
                <a:effectLst/>
                <a:latin typeface="+mn-lt"/>
              </a:rPr>
              <a:t>organizations </a:t>
            </a:r>
            <a:r>
              <a:rPr lang="en-US" i="1" dirty="0" smtClean="0">
                <a:solidFill>
                  <a:schemeClr val="tx1"/>
                </a:solidFill>
                <a:effectLst/>
                <a:latin typeface="+mn-lt"/>
              </a:rPr>
              <a:t>- All </a:t>
            </a:r>
            <a:r>
              <a:rPr lang="en-US" i="1" dirty="0">
                <a:solidFill>
                  <a:schemeClr val="tx1"/>
                </a:solidFill>
                <a:effectLst/>
                <a:latin typeface="+mn-lt"/>
              </a:rPr>
              <a:t>modern organizations share some characteristics, such as:</a:t>
            </a:r>
          </a:p>
          <a:p>
            <a:pPr marL="731520" lvl="4" indent="-274320" eaLnBrk="1" hangingPunct="1">
              <a:lnSpc>
                <a:spcPct val="120000"/>
              </a:lnSpc>
              <a:spcBef>
                <a:spcPts val="600"/>
              </a:spcBef>
              <a:spcAft>
                <a:spcPts val="600"/>
              </a:spcAft>
              <a:buClr>
                <a:schemeClr val="tx2"/>
              </a:buClr>
              <a:buSzPct val="73000"/>
              <a:buFont typeface="Wingdings 2"/>
              <a:buChar char=""/>
            </a:pPr>
            <a:r>
              <a:rPr lang="en-US" i="1" dirty="0">
                <a:solidFill>
                  <a:schemeClr val="tx1"/>
                </a:solidFill>
                <a:effectLst/>
                <a:latin typeface="+mn-lt"/>
              </a:rPr>
              <a:t>Use of hierarchical structure</a:t>
            </a:r>
          </a:p>
          <a:p>
            <a:pPr marL="731520" lvl="4" indent="-274320" eaLnBrk="1" hangingPunct="1">
              <a:lnSpc>
                <a:spcPct val="120000"/>
              </a:lnSpc>
              <a:spcBef>
                <a:spcPts val="600"/>
              </a:spcBef>
              <a:spcAft>
                <a:spcPts val="600"/>
              </a:spcAft>
              <a:buClr>
                <a:schemeClr val="tx2"/>
              </a:buClr>
              <a:buSzPct val="73000"/>
              <a:buFont typeface="Wingdings 2"/>
              <a:buChar char=""/>
            </a:pPr>
            <a:r>
              <a:rPr lang="en-US" i="1" dirty="0">
                <a:solidFill>
                  <a:schemeClr val="tx1"/>
                </a:solidFill>
                <a:effectLst/>
                <a:latin typeface="+mn-lt"/>
              </a:rPr>
              <a:t>Accountability, authority in system of impartial decision making</a:t>
            </a:r>
          </a:p>
          <a:p>
            <a:pPr marL="731520" lvl="4" indent="-274320" eaLnBrk="1" hangingPunct="1">
              <a:lnSpc>
                <a:spcPct val="120000"/>
              </a:lnSpc>
              <a:spcBef>
                <a:spcPts val="600"/>
              </a:spcBef>
              <a:spcAft>
                <a:spcPts val="600"/>
              </a:spcAft>
              <a:buClr>
                <a:schemeClr val="tx2"/>
              </a:buClr>
              <a:buSzPct val="73000"/>
              <a:buFont typeface="Wingdings 2"/>
              <a:buChar char=""/>
            </a:pPr>
            <a:r>
              <a:rPr lang="en-US" i="1" dirty="0">
                <a:solidFill>
                  <a:schemeClr val="tx1"/>
                </a:solidFill>
                <a:effectLst/>
                <a:latin typeface="+mn-lt"/>
              </a:rPr>
              <a:t>Adherence to principle of efficiency</a:t>
            </a:r>
          </a:p>
          <a:p>
            <a:pPr marL="274320" lvl="3" indent="-274320" eaLnBrk="1" hangingPunct="1">
              <a:lnSpc>
                <a:spcPct val="120000"/>
              </a:lnSpc>
              <a:spcBef>
                <a:spcPts val="600"/>
              </a:spcBef>
              <a:spcAft>
                <a:spcPts val="600"/>
              </a:spcAft>
              <a:buClr>
                <a:schemeClr val="tx2"/>
              </a:buClr>
              <a:buSzPct val="73000"/>
              <a:buFont typeface="Wingdings 2"/>
              <a:buChar char=""/>
            </a:pPr>
            <a:r>
              <a:rPr lang="en-US" i="1" dirty="0">
                <a:solidFill>
                  <a:schemeClr val="tx1"/>
                </a:solidFill>
                <a:effectLst/>
                <a:latin typeface="+mn-lt"/>
              </a:rPr>
              <a:t>Other features include: </a:t>
            </a:r>
            <a:endParaRPr lang="en-US" i="1" dirty="0" smtClean="0">
              <a:solidFill>
                <a:schemeClr val="tx1"/>
              </a:solidFill>
              <a:effectLst/>
              <a:latin typeface="+mn-lt"/>
            </a:endParaRPr>
          </a:p>
          <a:p>
            <a:pPr marL="731520" lvl="4" indent="-274320" eaLnBrk="1" hangingPunct="1">
              <a:lnSpc>
                <a:spcPct val="120000"/>
              </a:lnSpc>
              <a:spcBef>
                <a:spcPts val="600"/>
              </a:spcBef>
              <a:spcAft>
                <a:spcPts val="600"/>
              </a:spcAft>
              <a:buClr>
                <a:schemeClr val="tx2"/>
              </a:buClr>
              <a:buSzPct val="73000"/>
              <a:buFont typeface="Wingdings 2"/>
              <a:buChar char=""/>
            </a:pPr>
            <a:r>
              <a:rPr lang="en-US" i="1" dirty="0" smtClean="0">
                <a:solidFill>
                  <a:schemeClr val="tx1"/>
                </a:solidFill>
                <a:effectLst/>
                <a:latin typeface="+mn-lt"/>
              </a:rPr>
              <a:t>Routines </a:t>
            </a:r>
            <a:r>
              <a:rPr lang="en-US" i="1" dirty="0">
                <a:solidFill>
                  <a:schemeClr val="tx1"/>
                </a:solidFill>
                <a:effectLst/>
                <a:latin typeface="+mn-lt"/>
              </a:rPr>
              <a:t>and business processes and organizational politics,  culture, environments and structures</a:t>
            </a:r>
          </a:p>
        </p:txBody>
      </p:sp>
      <p:sp>
        <p:nvSpPr>
          <p:cNvPr id="5" name="Title 1"/>
          <p:cNvSpPr txBox="1">
            <a:spLocks/>
          </p:cNvSpPr>
          <p:nvPr/>
        </p:nvSpPr>
        <p:spPr>
          <a:xfrm>
            <a:off x="457200" y="320040"/>
            <a:ext cx="7239000" cy="1143000"/>
          </a:xfrm>
          <a:prstGeom prst="rect">
            <a:avLst/>
          </a:prstGeom>
        </p:spPr>
        <p:txBody>
          <a:bodyPr anchor="ctr" anchorCtr="0">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cap="all" dirty="0" smtClean="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Times New Roman" pitchFamily="18" charset="0"/>
              </a:rPr>
              <a:t>Organizations and IT</a:t>
            </a:r>
            <a:br>
              <a:rPr lang="en-US" sz="4400" cap="all" dirty="0" smtClean="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Times New Roman" pitchFamily="18" charset="0"/>
              </a:rPr>
            </a:br>
            <a:r>
              <a:rPr lang="en-US" cap="all" dirty="0" smtClean="0">
                <a:ln w="500">
                  <a:solidFill>
                    <a:schemeClr val="tx2">
                      <a:shade val="20000"/>
                      <a:satMod val="120000"/>
                    </a:schemeClr>
                  </a:solidFill>
                </a:ln>
                <a:solidFill>
                  <a:srgbClr val="0036A2"/>
                </a:solidFill>
                <a:effectLst/>
                <a:latin typeface="+mj-lt"/>
                <a:ea typeface="+mj-ea"/>
                <a:cs typeface="+mj-cs"/>
              </a:rPr>
              <a:t>What is an organization?</a:t>
            </a:r>
            <a:endParaRPr lang="en-US" cap="all" dirty="0">
              <a:ln w="500">
                <a:solidFill>
                  <a:schemeClr val="tx2">
                    <a:shade val="20000"/>
                    <a:satMod val="120000"/>
                  </a:schemeClr>
                </a:solidFill>
              </a:ln>
              <a:solidFill>
                <a:srgbClr val="0036A2"/>
              </a:solidFill>
              <a:effectLst/>
              <a:latin typeface="+mj-lt"/>
              <a:ea typeface="+mj-ea"/>
              <a:cs typeface="+mj-cs"/>
            </a:endParaRPr>
          </a:p>
        </p:txBody>
      </p:sp>
    </p:spTree>
  </p:cSld>
  <p:clrMapOvr>
    <a:masterClrMapping/>
  </p:clrMapOvr>
  <p:transition spd="med">
    <p:fade thruBlk="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ChangeArrowheads="1"/>
          </p:cNvSpPr>
          <p:nvPr/>
        </p:nvSpPr>
        <p:spPr bwMode="auto">
          <a:xfrm>
            <a:off x="457200" y="1676400"/>
            <a:ext cx="7756634" cy="4495800"/>
          </a:xfrm>
          <a:prstGeom prst="rect">
            <a:avLst/>
          </a:prstGeom>
          <a:noFill/>
          <a:ln w="12700">
            <a:noFill/>
            <a:miter lim="800000"/>
            <a:headEnd/>
            <a:tailEnd/>
          </a:ln>
        </p:spPr>
        <p:txBody>
          <a:bodyPr lIns="90488" tIns="44450" rIns="90488" bIns="44450"/>
          <a:lstStyle/>
          <a:p>
            <a:pPr marL="342900" indent="-274320" eaLnBrk="1" hangingPunct="1">
              <a:lnSpc>
                <a:spcPct val="120000"/>
              </a:lnSpc>
              <a:spcBef>
                <a:spcPts val="600"/>
              </a:spcBef>
              <a:spcAft>
                <a:spcPts val="600"/>
              </a:spcAft>
              <a:buClr>
                <a:schemeClr val="tx2"/>
              </a:buClr>
              <a:buSzPct val="73000"/>
              <a:buFont typeface="Wingdings 2"/>
              <a:buChar char=""/>
            </a:pPr>
            <a:r>
              <a:rPr lang="en-US" i="1" u="sng" dirty="0">
                <a:solidFill>
                  <a:schemeClr val="tx1"/>
                </a:solidFill>
                <a:effectLst/>
                <a:latin typeface="+mn-lt"/>
              </a:rPr>
              <a:t>Routines and business processes</a:t>
            </a:r>
          </a:p>
          <a:p>
            <a:pPr marL="742950" lvl="1" indent="-274320" eaLnBrk="1" hangingPunct="1">
              <a:lnSpc>
                <a:spcPct val="120000"/>
              </a:lnSpc>
              <a:spcBef>
                <a:spcPts val="600"/>
              </a:spcBef>
              <a:spcAft>
                <a:spcPts val="600"/>
              </a:spcAft>
              <a:buClr>
                <a:schemeClr val="tx2"/>
              </a:buClr>
              <a:buSzPct val="73000"/>
              <a:buFont typeface="Wingdings 2"/>
              <a:buChar char=""/>
            </a:pPr>
            <a:r>
              <a:rPr lang="en-US" i="1" dirty="0">
                <a:solidFill>
                  <a:schemeClr val="tx1"/>
                </a:solidFill>
                <a:effectLst/>
                <a:latin typeface="+mn-lt"/>
              </a:rPr>
              <a:t>Routines (standard operating procedures)</a:t>
            </a:r>
          </a:p>
          <a:p>
            <a:pPr marL="1085850" lvl="2" indent="-274320" eaLnBrk="1" hangingPunct="1">
              <a:lnSpc>
                <a:spcPct val="120000"/>
              </a:lnSpc>
              <a:spcBef>
                <a:spcPts val="600"/>
              </a:spcBef>
              <a:spcAft>
                <a:spcPts val="600"/>
              </a:spcAft>
              <a:buClr>
                <a:schemeClr val="tx2"/>
              </a:buClr>
              <a:buSzPct val="73000"/>
              <a:buFont typeface="Wingdings 2"/>
              <a:buChar char=""/>
            </a:pPr>
            <a:r>
              <a:rPr lang="en-US" i="1" dirty="0">
                <a:solidFill>
                  <a:schemeClr val="tx1"/>
                </a:solidFill>
                <a:effectLst/>
                <a:latin typeface="+mn-lt"/>
              </a:rPr>
              <a:t>Precise rules, procedures, and practices developed to cope with virtually all expected situations</a:t>
            </a:r>
          </a:p>
          <a:p>
            <a:pPr marL="742950" lvl="1" indent="-274320" eaLnBrk="1" hangingPunct="1">
              <a:lnSpc>
                <a:spcPct val="120000"/>
              </a:lnSpc>
              <a:spcBef>
                <a:spcPts val="600"/>
              </a:spcBef>
              <a:spcAft>
                <a:spcPts val="600"/>
              </a:spcAft>
              <a:buClr>
                <a:schemeClr val="tx2"/>
              </a:buClr>
              <a:buSzPct val="73000"/>
              <a:buFont typeface="Wingdings 2"/>
              <a:buChar char=""/>
            </a:pPr>
            <a:r>
              <a:rPr lang="en-US" i="1" dirty="0">
                <a:solidFill>
                  <a:schemeClr val="tx1"/>
                </a:solidFill>
                <a:effectLst/>
                <a:latin typeface="+mn-lt"/>
              </a:rPr>
              <a:t>Business processes: Collections of routines</a:t>
            </a:r>
          </a:p>
          <a:p>
            <a:pPr marL="742950" lvl="1" indent="-274320" eaLnBrk="1" hangingPunct="1">
              <a:lnSpc>
                <a:spcPct val="120000"/>
              </a:lnSpc>
              <a:spcBef>
                <a:spcPts val="600"/>
              </a:spcBef>
              <a:spcAft>
                <a:spcPts val="600"/>
              </a:spcAft>
              <a:buClr>
                <a:schemeClr val="tx2"/>
              </a:buClr>
              <a:buSzPct val="73000"/>
              <a:buFont typeface="Wingdings 2"/>
              <a:buChar char=""/>
            </a:pPr>
            <a:r>
              <a:rPr lang="en-US" i="1" dirty="0">
                <a:solidFill>
                  <a:schemeClr val="tx1"/>
                </a:solidFill>
                <a:effectLst/>
                <a:latin typeface="+mn-lt"/>
              </a:rPr>
              <a:t>Business firm: Collection of business processes</a:t>
            </a:r>
          </a:p>
        </p:txBody>
      </p:sp>
      <p:sp>
        <p:nvSpPr>
          <p:cNvPr id="6" name="Title 1"/>
          <p:cNvSpPr txBox="1">
            <a:spLocks/>
          </p:cNvSpPr>
          <p:nvPr/>
        </p:nvSpPr>
        <p:spPr>
          <a:xfrm>
            <a:off x="457200" y="320040"/>
            <a:ext cx="7239000" cy="1143000"/>
          </a:xfrm>
          <a:prstGeom prst="rect">
            <a:avLst/>
          </a:prstGeom>
        </p:spPr>
        <p:txBody>
          <a:bodyPr anchor="ctr" anchorCtr="0">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cap="all" dirty="0" smtClean="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Times New Roman" pitchFamily="18" charset="0"/>
              </a:rPr>
              <a:t>Organizations and IT</a:t>
            </a:r>
            <a:br>
              <a:rPr lang="en-US" sz="4400" cap="all" dirty="0" smtClean="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Times New Roman" pitchFamily="18" charset="0"/>
              </a:rPr>
            </a:br>
            <a:r>
              <a:rPr lang="en-US" cap="all" dirty="0" smtClean="0">
                <a:ln w="500">
                  <a:solidFill>
                    <a:schemeClr val="tx2">
                      <a:shade val="20000"/>
                      <a:satMod val="120000"/>
                    </a:schemeClr>
                  </a:solidFill>
                </a:ln>
                <a:solidFill>
                  <a:srgbClr val="0036A2"/>
                </a:solidFill>
                <a:effectLst/>
                <a:latin typeface="+mj-lt"/>
                <a:ea typeface="+mj-ea"/>
                <a:cs typeface="+mj-cs"/>
              </a:rPr>
              <a:t>What is an organization?</a:t>
            </a:r>
            <a:endParaRPr lang="en-US" cap="all" dirty="0">
              <a:ln w="500">
                <a:solidFill>
                  <a:schemeClr val="tx2">
                    <a:shade val="20000"/>
                    <a:satMod val="120000"/>
                  </a:schemeClr>
                </a:solidFill>
              </a:ln>
              <a:solidFill>
                <a:srgbClr val="0036A2"/>
              </a:solidFill>
              <a:effectLst/>
              <a:latin typeface="+mj-lt"/>
              <a:ea typeface="+mj-ea"/>
              <a:cs typeface="+mj-cs"/>
            </a:endParaRPr>
          </a:p>
        </p:txBody>
      </p:sp>
    </p:spTree>
  </p:cSld>
  <p:clrMapOvr>
    <a:masterClrMapping/>
  </p:clrMapOvr>
  <p:transition spd="med">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ChangeArrowheads="1"/>
          </p:cNvSpPr>
          <p:nvPr/>
        </p:nvSpPr>
        <p:spPr bwMode="auto">
          <a:xfrm>
            <a:off x="457200" y="1516110"/>
            <a:ext cx="7630510" cy="4495800"/>
          </a:xfrm>
          <a:prstGeom prst="rect">
            <a:avLst/>
          </a:prstGeom>
          <a:noFill/>
          <a:ln w="12700">
            <a:noFill/>
            <a:miter lim="800000"/>
            <a:headEnd/>
            <a:tailEnd/>
          </a:ln>
        </p:spPr>
        <p:txBody>
          <a:bodyPr lIns="90488" tIns="44450" rIns="90488" bIns="44450"/>
          <a:lstStyle/>
          <a:p>
            <a:pPr marL="342900" indent="-274320" eaLnBrk="1" hangingPunct="1">
              <a:lnSpc>
                <a:spcPct val="120000"/>
              </a:lnSpc>
              <a:spcBef>
                <a:spcPts val="600"/>
              </a:spcBef>
              <a:spcAft>
                <a:spcPts val="600"/>
              </a:spcAft>
              <a:buClr>
                <a:schemeClr val="tx2"/>
              </a:buClr>
              <a:buSzPct val="73000"/>
              <a:buFont typeface="Wingdings 2"/>
              <a:buChar char=""/>
            </a:pPr>
            <a:r>
              <a:rPr lang="en-US" i="1" u="sng" dirty="0">
                <a:solidFill>
                  <a:schemeClr val="tx1"/>
                </a:solidFill>
                <a:effectLst/>
                <a:latin typeface="+mn-lt"/>
              </a:rPr>
              <a:t>Organizational culture:</a:t>
            </a:r>
          </a:p>
          <a:p>
            <a:pPr marL="742950" lvl="1" indent="-274320" eaLnBrk="1" hangingPunct="1">
              <a:lnSpc>
                <a:spcPct val="120000"/>
              </a:lnSpc>
              <a:spcBef>
                <a:spcPts val="600"/>
              </a:spcBef>
              <a:spcAft>
                <a:spcPts val="600"/>
              </a:spcAft>
              <a:buClr>
                <a:schemeClr val="tx2"/>
              </a:buClr>
              <a:buSzPct val="73000"/>
              <a:buFont typeface="Wingdings 2"/>
              <a:buChar char=""/>
            </a:pPr>
            <a:r>
              <a:rPr lang="en-US" i="1" dirty="0">
                <a:solidFill>
                  <a:schemeClr val="tx1"/>
                </a:solidFill>
                <a:effectLst/>
                <a:latin typeface="+mn-lt"/>
              </a:rPr>
              <a:t>Encompasses set of assumptions that define goal and product</a:t>
            </a:r>
          </a:p>
          <a:p>
            <a:pPr marL="1085850" lvl="2" indent="-274320" eaLnBrk="1" hangingPunct="1">
              <a:lnSpc>
                <a:spcPct val="120000"/>
              </a:lnSpc>
              <a:spcBef>
                <a:spcPts val="600"/>
              </a:spcBef>
              <a:spcAft>
                <a:spcPts val="600"/>
              </a:spcAft>
              <a:buClr>
                <a:schemeClr val="tx2"/>
              </a:buClr>
              <a:buSzPct val="73000"/>
              <a:buFont typeface="Wingdings 2"/>
              <a:buChar char=""/>
            </a:pPr>
            <a:r>
              <a:rPr lang="en-US" i="1" dirty="0">
                <a:solidFill>
                  <a:schemeClr val="tx1"/>
                </a:solidFill>
                <a:effectLst/>
                <a:latin typeface="+mn-lt"/>
              </a:rPr>
              <a:t>What products the organization should produce</a:t>
            </a:r>
          </a:p>
          <a:p>
            <a:pPr marL="1085850" lvl="2" indent="-274320" eaLnBrk="1" hangingPunct="1">
              <a:lnSpc>
                <a:spcPct val="120000"/>
              </a:lnSpc>
              <a:spcBef>
                <a:spcPts val="600"/>
              </a:spcBef>
              <a:spcAft>
                <a:spcPts val="600"/>
              </a:spcAft>
              <a:buClr>
                <a:schemeClr val="tx2"/>
              </a:buClr>
              <a:buSzPct val="73000"/>
              <a:buFont typeface="Wingdings 2"/>
              <a:buChar char=""/>
            </a:pPr>
            <a:r>
              <a:rPr lang="en-US" i="1" dirty="0">
                <a:solidFill>
                  <a:schemeClr val="tx1"/>
                </a:solidFill>
                <a:effectLst/>
                <a:latin typeface="+mn-lt"/>
              </a:rPr>
              <a:t>How and where it should be produced</a:t>
            </a:r>
          </a:p>
          <a:p>
            <a:pPr marL="1085850" lvl="2" indent="-274320" eaLnBrk="1" hangingPunct="1">
              <a:lnSpc>
                <a:spcPct val="120000"/>
              </a:lnSpc>
              <a:spcBef>
                <a:spcPts val="600"/>
              </a:spcBef>
              <a:spcAft>
                <a:spcPts val="600"/>
              </a:spcAft>
              <a:buClr>
                <a:schemeClr val="tx2"/>
              </a:buClr>
              <a:buSzPct val="73000"/>
              <a:buFont typeface="Wingdings 2"/>
              <a:buChar char=""/>
            </a:pPr>
            <a:r>
              <a:rPr lang="en-US" i="1" dirty="0">
                <a:solidFill>
                  <a:schemeClr val="tx1"/>
                </a:solidFill>
                <a:effectLst/>
                <a:latin typeface="+mn-lt"/>
              </a:rPr>
              <a:t>For whom the products should be produced</a:t>
            </a:r>
          </a:p>
          <a:p>
            <a:pPr marL="742950" lvl="1" indent="-274320" eaLnBrk="1" hangingPunct="1">
              <a:lnSpc>
                <a:spcPct val="120000"/>
              </a:lnSpc>
              <a:spcBef>
                <a:spcPts val="600"/>
              </a:spcBef>
              <a:spcAft>
                <a:spcPts val="600"/>
              </a:spcAft>
              <a:buClr>
                <a:schemeClr val="tx2"/>
              </a:buClr>
              <a:buSzPct val="73000"/>
              <a:buFont typeface="Wingdings 2"/>
              <a:buChar char=""/>
            </a:pPr>
            <a:r>
              <a:rPr lang="en-US" i="1" dirty="0">
                <a:solidFill>
                  <a:schemeClr val="tx1"/>
                </a:solidFill>
                <a:effectLst/>
                <a:latin typeface="+mn-lt"/>
              </a:rPr>
              <a:t>May be powerful unifying force as well as restraint on change </a:t>
            </a:r>
          </a:p>
        </p:txBody>
      </p:sp>
      <p:sp>
        <p:nvSpPr>
          <p:cNvPr id="6" name="Title 1"/>
          <p:cNvSpPr txBox="1">
            <a:spLocks/>
          </p:cNvSpPr>
          <p:nvPr/>
        </p:nvSpPr>
        <p:spPr>
          <a:xfrm>
            <a:off x="457200" y="320040"/>
            <a:ext cx="7239000" cy="1143000"/>
          </a:xfrm>
          <a:prstGeom prst="rect">
            <a:avLst/>
          </a:prstGeom>
        </p:spPr>
        <p:txBody>
          <a:bodyPr anchor="ctr" anchorCtr="0">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cap="all" dirty="0" smtClean="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Times New Roman" pitchFamily="18" charset="0"/>
              </a:rPr>
              <a:t>Organizations and IT</a:t>
            </a:r>
            <a:br>
              <a:rPr lang="en-US" sz="4400" cap="all" dirty="0" smtClean="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Times New Roman" pitchFamily="18" charset="0"/>
              </a:rPr>
            </a:br>
            <a:r>
              <a:rPr lang="en-US" cap="all" dirty="0" smtClean="0">
                <a:ln w="500">
                  <a:solidFill>
                    <a:schemeClr val="tx2">
                      <a:shade val="20000"/>
                      <a:satMod val="120000"/>
                    </a:schemeClr>
                  </a:solidFill>
                </a:ln>
                <a:solidFill>
                  <a:srgbClr val="0036A2"/>
                </a:solidFill>
                <a:effectLst/>
                <a:latin typeface="+mj-lt"/>
                <a:ea typeface="+mj-ea"/>
                <a:cs typeface="+mj-cs"/>
              </a:rPr>
              <a:t>What is an organization?</a:t>
            </a:r>
            <a:endParaRPr lang="en-US" cap="all" dirty="0">
              <a:ln w="500">
                <a:solidFill>
                  <a:schemeClr val="tx2">
                    <a:shade val="20000"/>
                    <a:satMod val="120000"/>
                  </a:schemeClr>
                </a:solidFill>
              </a:ln>
              <a:solidFill>
                <a:srgbClr val="0036A2"/>
              </a:solidFill>
              <a:effectLst/>
              <a:latin typeface="+mj-lt"/>
              <a:ea typeface="+mj-ea"/>
              <a:cs typeface="+mj-cs"/>
            </a:endParaRPr>
          </a:p>
        </p:txBody>
      </p:sp>
    </p:spTree>
  </p:cSld>
  <p:clrMapOvr>
    <a:masterClrMapping/>
  </p:clrMapOvr>
  <p:transition spd="med">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ChangeArrowheads="1"/>
          </p:cNvSpPr>
          <p:nvPr/>
        </p:nvSpPr>
        <p:spPr bwMode="auto">
          <a:xfrm>
            <a:off x="1" y="1405757"/>
            <a:ext cx="8071944" cy="5152698"/>
          </a:xfrm>
          <a:prstGeom prst="rect">
            <a:avLst/>
          </a:prstGeom>
          <a:noFill/>
          <a:ln w="12700">
            <a:noFill/>
            <a:miter lim="800000"/>
            <a:headEnd/>
            <a:tailEnd/>
          </a:ln>
        </p:spPr>
        <p:txBody>
          <a:bodyPr lIns="0" tIns="0" rIns="0" bIns="0"/>
          <a:lstStyle/>
          <a:p>
            <a:pPr marL="630238" lvl="1" indent="-268288" eaLnBrk="1" hangingPunct="1">
              <a:lnSpc>
                <a:spcPct val="120000"/>
              </a:lnSpc>
              <a:spcBef>
                <a:spcPts val="600"/>
              </a:spcBef>
              <a:spcAft>
                <a:spcPts val="600"/>
              </a:spcAft>
              <a:buClr>
                <a:schemeClr val="tx2"/>
              </a:buClr>
              <a:buSzPct val="73000"/>
              <a:buFont typeface="Wingdings 2"/>
              <a:buChar char=""/>
            </a:pPr>
            <a:r>
              <a:rPr lang="en-US" i="1" u="sng" dirty="0">
                <a:solidFill>
                  <a:schemeClr val="tx1"/>
                </a:solidFill>
                <a:effectLst/>
                <a:latin typeface="+mn-lt"/>
              </a:rPr>
              <a:t>Organizational environments:</a:t>
            </a:r>
          </a:p>
          <a:p>
            <a:pPr marL="1071563" lvl="2" indent="-346075" eaLnBrk="1" hangingPunct="1">
              <a:lnSpc>
                <a:spcPct val="120000"/>
              </a:lnSpc>
              <a:spcBef>
                <a:spcPts val="600"/>
              </a:spcBef>
              <a:spcAft>
                <a:spcPts val="600"/>
              </a:spcAft>
              <a:buClr>
                <a:schemeClr val="tx2"/>
              </a:buClr>
              <a:buSzPct val="73000"/>
              <a:buFont typeface="Wingdings 2"/>
              <a:buChar char=""/>
            </a:pPr>
            <a:r>
              <a:rPr lang="en-US" i="1" dirty="0">
                <a:solidFill>
                  <a:schemeClr val="tx1"/>
                </a:solidFill>
                <a:effectLst/>
                <a:latin typeface="+mn-lt"/>
              </a:rPr>
              <a:t>Organizations and environments have a reciprocal relationship</a:t>
            </a:r>
          </a:p>
          <a:p>
            <a:pPr marL="1071563" lvl="2" indent="-346075" eaLnBrk="1" hangingPunct="1">
              <a:lnSpc>
                <a:spcPct val="120000"/>
              </a:lnSpc>
              <a:spcBef>
                <a:spcPts val="600"/>
              </a:spcBef>
              <a:spcAft>
                <a:spcPts val="600"/>
              </a:spcAft>
              <a:buClr>
                <a:schemeClr val="tx2"/>
              </a:buClr>
              <a:buSzPct val="73000"/>
              <a:buFont typeface="Wingdings 2"/>
              <a:buChar char=""/>
            </a:pPr>
            <a:r>
              <a:rPr lang="en-US" i="1" dirty="0">
                <a:solidFill>
                  <a:schemeClr val="tx1"/>
                </a:solidFill>
                <a:effectLst/>
                <a:latin typeface="+mn-lt"/>
              </a:rPr>
              <a:t>Organizations are open to, and dependent on, the social and physical environment</a:t>
            </a:r>
          </a:p>
          <a:p>
            <a:pPr marL="1071563" lvl="2" indent="-346075" eaLnBrk="1" hangingPunct="1">
              <a:lnSpc>
                <a:spcPct val="120000"/>
              </a:lnSpc>
              <a:spcBef>
                <a:spcPts val="600"/>
              </a:spcBef>
              <a:spcAft>
                <a:spcPts val="600"/>
              </a:spcAft>
              <a:buClr>
                <a:schemeClr val="tx2"/>
              </a:buClr>
              <a:buSzPct val="73000"/>
              <a:buFont typeface="Wingdings 2"/>
              <a:buChar char=""/>
            </a:pPr>
            <a:r>
              <a:rPr lang="en-US" i="1" dirty="0">
                <a:solidFill>
                  <a:schemeClr val="tx1"/>
                </a:solidFill>
                <a:effectLst/>
                <a:latin typeface="+mn-lt"/>
              </a:rPr>
              <a:t>Organizations can influence their environments</a:t>
            </a:r>
          </a:p>
          <a:p>
            <a:pPr marL="1071563" lvl="2" indent="-346075" eaLnBrk="1" hangingPunct="1">
              <a:lnSpc>
                <a:spcPct val="120000"/>
              </a:lnSpc>
              <a:spcBef>
                <a:spcPts val="600"/>
              </a:spcBef>
              <a:spcAft>
                <a:spcPts val="600"/>
              </a:spcAft>
              <a:buClr>
                <a:schemeClr val="tx2"/>
              </a:buClr>
              <a:buSzPct val="73000"/>
              <a:buFont typeface="Wingdings 2"/>
              <a:buChar char=""/>
            </a:pPr>
            <a:r>
              <a:rPr lang="en-US" i="1" dirty="0">
                <a:solidFill>
                  <a:schemeClr val="tx1"/>
                </a:solidFill>
                <a:effectLst/>
                <a:latin typeface="+mn-lt"/>
              </a:rPr>
              <a:t>Environments generally change faster than organizations</a:t>
            </a:r>
          </a:p>
          <a:p>
            <a:pPr marL="1071563" lvl="2" indent="-346075" eaLnBrk="1" hangingPunct="1">
              <a:lnSpc>
                <a:spcPct val="120000"/>
              </a:lnSpc>
              <a:spcBef>
                <a:spcPts val="600"/>
              </a:spcBef>
              <a:spcAft>
                <a:spcPts val="600"/>
              </a:spcAft>
              <a:buClr>
                <a:schemeClr val="tx2"/>
              </a:buClr>
              <a:buSzPct val="73000"/>
              <a:buFont typeface="Wingdings 2"/>
              <a:buChar char=""/>
            </a:pPr>
            <a:r>
              <a:rPr lang="en-US" i="1" dirty="0">
                <a:solidFill>
                  <a:schemeClr val="tx1"/>
                </a:solidFill>
                <a:effectLst/>
                <a:latin typeface="+mn-lt"/>
              </a:rPr>
              <a:t>Information systems can be instrument of environmental scanning, act as a </a:t>
            </a:r>
            <a:r>
              <a:rPr lang="en-US" i="1" dirty="0" smtClean="0">
                <a:solidFill>
                  <a:schemeClr val="tx1"/>
                </a:solidFill>
                <a:effectLst/>
                <a:latin typeface="+mn-lt"/>
              </a:rPr>
              <a:t>lens.</a:t>
            </a:r>
            <a:endParaRPr lang="en-US" i="1" dirty="0">
              <a:solidFill>
                <a:schemeClr val="tx1"/>
              </a:solidFill>
              <a:effectLst/>
              <a:latin typeface="+mn-lt"/>
            </a:endParaRPr>
          </a:p>
        </p:txBody>
      </p:sp>
      <p:sp>
        <p:nvSpPr>
          <p:cNvPr id="8" name="Title 1"/>
          <p:cNvSpPr txBox="1">
            <a:spLocks/>
          </p:cNvSpPr>
          <p:nvPr/>
        </p:nvSpPr>
        <p:spPr>
          <a:xfrm>
            <a:off x="457200" y="320040"/>
            <a:ext cx="7239000" cy="1143000"/>
          </a:xfrm>
          <a:prstGeom prst="rect">
            <a:avLst/>
          </a:prstGeom>
        </p:spPr>
        <p:txBody>
          <a:bodyPr anchor="ctr" anchorCtr="0">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cap="all" dirty="0" smtClean="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Times New Roman" pitchFamily="18" charset="0"/>
              </a:rPr>
              <a:t>Organizations and IT</a:t>
            </a:r>
            <a:br>
              <a:rPr lang="en-US" sz="4400" cap="all" dirty="0" smtClean="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Times New Roman" pitchFamily="18" charset="0"/>
              </a:rPr>
            </a:br>
            <a:r>
              <a:rPr lang="en-US" cap="all" dirty="0" smtClean="0">
                <a:ln w="500">
                  <a:solidFill>
                    <a:schemeClr val="tx2">
                      <a:shade val="20000"/>
                      <a:satMod val="120000"/>
                    </a:schemeClr>
                  </a:solidFill>
                </a:ln>
                <a:solidFill>
                  <a:srgbClr val="0036A2"/>
                </a:solidFill>
                <a:effectLst/>
                <a:latin typeface="+mj-lt"/>
                <a:ea typeface="+mj-ea"/>
                <a:cs typeface="+mj-cs"/>
              </a:rPr>
              <a:t>What is an organization?</a:t>
            </a:r>
            <a:endParaRPr lang="en-US" cap="all" dirty="0">
              <a:ln w="500">
                <a:solidFill>
                  <a:schemeClr val="tx2">
                    <a:shade val="20000"/>
                    <a:satMod val="120000"/>
                  </a:schemeClr>
                </a:solidFill>
              </a:ln>
              <a:solidFill>
                <a:srgbClr val="0036A2"/>
              </a:solidFill>
              <a:effectLst/>
              <a:latin typeface="+mj-lt"/>
              <a:ea typeface="+mj-ea"/>
              <a:cs typeface="+mj-cs"/>
            </a:endParaRPr>
          </a:p>
        </p:txBody>
      </p:sp>
    </p:spTree>
  </p:cSld>
  <p:clrMapOvr>
    <a:masterClrMapping/>
  </p:clrMapOvr>
  <p:transition spd="med">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1145628"/>
            <a:ext cx="8056179" cy="4593021"/>
          </a:xfrm>
        </p:spPr>
        <p:txBody>
          <a:bodyPr>
            <a:noAutofit/>
          </a:bodyPr>
          <a:lstStyle/>
          <a:p>
            <a:pPr marL="803275" lvl="2" indent="-361950" fontAlgn="base">
              <a:lnSpc>
                <a:spcPct val="120000"/>
              </a:lnSpc>
              <a:spcBef>
                <a:spcPts val="600"/>
              </a:spcBef>
              <a:spcAft>
                <a:spcPts val="600"/>
              </a:spcAft>
              <a:buClr>
                <a:schemeClr val="tx2"/>
              </a:buClr>
              <a:buSzPct val="73000"/>
              <a:buFont typeface="Wingdings 2"/>
              <a:buChar char=""/>
            </a:pPr>
            <a:r>
              <a:rPr lang="en-US" sz="2400" b="1" i="1" dirty="0" smtClean="0"/>
              <a:t>IT in the organization’s physical structure is designed to facilitate the </a:t>
            </a:r>
            <a:r>
              <a:rPr lang="en-US" sz="2400" b="1" i="1" dirty="0" smtClean="0">
                <a:solidFill>
                  <a:srgbClr val="FF0000"/>
                </a:solidFill>
              </a:rPr>
              <a:t>communication</a:t>
            </a:r>
            <a:r>
              <a:rPr lang="en-US" sz="2400" b="1" i="1" dirty="0" smtClean="0"/>
              <a:t> and work </a:t>
            </a:r>
            <a:r>
              <a:rPr lang="en-US" sz="2400" b="1" i="1" dirty="0" smtClean="0">
                <a:solidFill>
                  <a:srgbClr val="FF0000"/>
                </a:solidFill>
              </a:rPr>
              <a:t>processes</a:t>
            </a:r>
            <a:r>
              <a:rPr lang="en-US" sz="2400" b="1" i="1" dirty="0" smtClean="0"/>
              <a:t> necessary and </a:t>
            </a:r>
            <a:r>
              <a:rPr lang="en-US" sz="2400" b="1" i="1" dirty="0" smtClean="0">
                <a:solidFill>
                  <a:srgbClr val="FF0000"/>
                </a:solidFill>
              </a:rPr>
              <a:t>management control </a:t>
            </a:r>
            <a:r>
              <a:rPr lang="en-US" sz="2400" b="1" i="1" dirty="0" smtClean="0"/>
              <a:t>to accomplish the organization’s </a:t>
            </a:r>
            <a:r>
              <a:rPr lang="en-US" sz="2400" b="1" i="1" dirty="0" smtClean="0">
                <a:solidFill>
                  <a:srgbClr val="FF0000"/>
                </a:solidFill>
              </a:rPr>
              <a:t>goals</a:t>
            </a:r>
            <a:r>
              <a:rPr lang="en-US" sz="2400" b="1" i="1" dirty="0" smtClean="0"/>
              <a:t>.</a:t>
            </a:r>
          </a:p>
          <a:p>
            <a:pPr marL="803275" lvl="2" indent="-361950" fontAlgn="base">
              <a:lnSpc>
                <a:spcPct val="120000"/>
              </a:lnSpc>
              <a:spcBef>
                <a:spcPts val="600"/>
              </a:spcBef>
              <a:spcAft>
                <a:spcPts val="600"/>
              </a:spcAft>
              <a:buClr>
                <a:schemeClr val="tx2"/>
              </a:buClr>
              <a:buSzPct val="73000"/>
              <a:buFont typeface="Wingdings 2"/>
              <a:buChar char=""/>
            </a:pPr>
            <a:r>
              <a:rPr lang="en-US" sz="2400" b="1" i="1" dirty="0" smtClean="0"/>
              <a:t>Disruptive technology can bring sweeping change to businesses, industries and markets.</a:t>
            </a:r>
          </a:p>
          <a:p>
            <a:pPr marL="803275" lvl="2" indent="-361950" fontAlgn="base">
              <a:lnSpc>
                <a:spcPct val="120000"/>
              </a:lnSpc>
              <a:spcBef>
                <a:spcPts val="600"/>
              </a:spcBef>
              <a:spcAft>
                <a:spcPts val="600"/>
              </a:spcAft>
              <a:buClr>
                <a:schemeClr val="tx2"/>
              </a:buClr>
              <a:buSzPct val="73000"/>
              <a:buFont typeface="Wingdings 2"/>
              <a:buChar char=""/>
            </a:pPr>
            <a:r>
              <a:rPr lang="en-US" sz="2400" b="1" i="1" dirty="0" smtClean="0"/>
              <a:t>However, </a:t>
            </a:r>
            <a:r>
              <a:rPr lang="en-US" sz="2400" b="1" i="1" dirty="0" smtClean="0">
                <a:solidFill>
                  <a:srgbClr val="FF0000"/>
                </a:solidFill>
              </a:rPr>
              <a:t>culture</a:t>
            </a:r>
            <a:r>
              <a:rPr lang="en-US" sz="2400" b="1" i="1" dirty="0" smtClean="0"/>
              <a:t> impacts IT and organizational performance.</a:t>
            </a:r>
          </a:p>
          <a:p>
            <a:pPr marL="993775" lvl="2" indent="-552450" fontAlgn="base">
              <a:lnSpc>
                <a:spcPct val="120000"/>
              </a:lnSpc>
              <a:spcBef>
                <a:spcPts val="600"/>
              </a:spcBef>
              <a:spcAft>
                <a:spcPts val="600"/>
              </a:spcAft>
              <a:buClr>
                <a:schemeClr val="tx2"/>
              </a:buClr>
              <a:buSzPct val="73000"/>
              <a:buNone/>
            </a:pPr>
            <a:endParaRPr lang="en-US" sz="2400" b="1" i="1" dirty="0" smtClean="0"/>
          </a:p>
        </p:txBody>
      </p:sp>
      <p:sp>
        <p:nvSpPr>
          <p:cNvPr id="6" name="Title 1"/>
          <p:cNvSpPr txBox="1">
            <a:spLocks/>
          </p:cNvSpPr>
          <p:nvPr/>
        </p:nvSpPr>
        <p:spPr>
          <a:xfrm>
            <a:off x="457200" y="241210"/>
            <a:ext cx="7239000" cy="1143000"/>
          </a:xfrm>
          <a:prstGeom prst="rect">
            <a:avLst/>
          </a:prstGeom>
        </p:spPr>
        <p:txBody>
          <a:bodyPr anchor="ctr" anchorCtr="0">
            <a:normAutofit fontScale="85000" lnSpcReduction="10000"/>
          </a:bodyPr>
          <a:lstStyle/>
          <a:p>
            <a:pPr lvl="0" algn="ctr" eaLnBrk="1" fontAlgn="auto" hangingPunct="1">
              <a:lnSpc>
                <a:spcPct val="100000"/>
              </a:lnSpc>
              <a:spcBef>
                <a:spcPct val="0"/>
              </a:spcBef>
              <a:spcAft>
                <a:spcPts val="0"/>
              </a:spcAft>
              <a:buSzTx/>
              <a:buNone/>
            </a:pPr>
            <a:r>
              <a:rPr lang="en-US" sz="4400" cap="all" dirty="0" smtClean="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cs typeface="Times New Roman" pitchFamily="18" charset="0"/>
              </a:rPr>
              <a:t>IT  and </a:t>
            </a:r>
            <a:r>
              <a:rPr lang="en-US" sz="4400" cap="all" dirty="0" smtClean="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Times New Roman" pitchFamily="18" charset="0"/>
              </a:rPr>
              <a:t>Organization design </a:t>
            </a:r>
            <a:r>
              <a:rPr kumimoji="0" lang="en-US" sz="3800" b="1" i="0" u="none" strike="noStrike" kern="1200" cap="all" spc="0" normalizeH="0" baseline="0" noProof="0" dirty="0" smtClean="0">
                <a:ln w="500">
                  <a:solidFill>
                    <a:schemeClr val="tx2">
                      <a:shade val="20000"/>
                      <a:satMod val="120000"/>
                    </a:schemeClr>
                  </a:solidFill>
                </a:ln>
                <a:solidFill>
                  <a:srgbClr val="0036A2"/>
                </a:solidFill>
                <a:effectLst/>
                <a:uLnTx/>
                <a:uFillTx/>
                <a:latin typeface="+mj-lt"/>
                <a:ea typeface="+mj-ea"/>
                <a:cs typeface="+mj-cs"/>
              </a:rPr>
              <a:t/>
            </a:r>
            <a:br>
              <a:rPr kumimoji="0" lang="en-US" sz="3800" b="1" i="0" u="none" strike="noStrike" kern="1200" cap="all" spc="0" normalizeH="0" baseline="0" noProof="0" dirty="0" smtClean="0">
                <a:ln w="500">
                  <a:solidFill>
                    <a:schemeClr val="tx2">
                      <a:shade val="20000"/>
                      <a:satMod val="120000"/>
                    </a:schemeClr>
                  </a:solidFill>
                </a:ln>
                <a:solidFill>
                  <a:srgbClr val="0036A2"/>
                </a:solidFill>
                <a:effectLst/>
                <a:uLnTx/>
                <a:uFillTx/>
                <a:latin typeface="+mj-lt"/>
                <a:ea typeface="+mj-ea"/>
                <a:cs typeface="+mj-cs"/>
              </a:rPr>
            </a:br>
            <a:endParaRPr kumimoji="0" lang="en-US" sz="2400" b="1" i="0" u="none" strike="noStrike" kern="1200" cap="all" spc="0" normalizeH="0" baseline="0" noProof="0"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uLnTx/>
              <a:uFillTx/>
              <a:latin typeface="+mj-lt"/>
              <a:ea typeface="+mj-ea"/>
              <a:cs typeface="+mj-cs"/>
            </a:endParaRPr>
          </a:p>
        </p:txBody>
      </p:sp>
    </p:spTree>
  </p:cSld>
  <p:clrMapOvr>
    <a:masterClrMapping/>
  </p:clrMapOvr>
  <p:transition spd="med">
    <p:fade thruBlk="1"/>
  </p:transition>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7411" name="Text Box 19"/>
          <p:cNvSpPr txBox="1">
            <a:spLocks noChangeArrowheads="1"/>
          </p:cNvSpPr>
          <p:nvPr/>
        </p:nvSpPr>
        <p:spPr bwMode="auto">
          <a:xfrm>
            <a:off x="2789238" y="1103313"/>
            <a:ext cx="4098925" cy="366712"/>
          </a:xfrm>
          <a:prstGeom prst="rect">
            <a:avLst/>
          </a:prstGeom>
          <a:noFill/>
          <a:ln w="12700">
            <a:noFill/>
            <a:miter lim="800000"/>
            <a:headEnd/>
            <a:tailEnd/>
          </a:ln>
          <a:effectLst/>
        </p:spPr>
        <p:txBody>
          <a:bodyPr>
            <a:spAutoFit/>
          </a:bodyPr>
          <a:lstStyle/>
          <a:p>
            <a:pPr>
              <a:lnSpc>
                <a:spcPct val="100000"/>
              </a:lnSpc>
              <a:spcBef>
                <a:spcPct val="50000"/>
              </a:spcBef>
              <a:buSzTx/>
              <a:buFontTx/>
              <a:buNone/>
            </a:pPr>
            <a:endParaRPr lang="en-CA" sz="1800">
              <a:solidFill>
                <a:srgbClr val="008000"/>
              </a:solidFill>
              <a:effectLst/>
            </a:endParaRPr>
          </a:p>
        </p:txBody>
      </p:sp>
      <p:sp>
        <p:nvSpPr>
          <p:cNvPr id="489474" name="AutoShape 2" descr="data:image/png;base64,iVBORw0KGgoAAAANSUhEUgAAA+4AAAVTCAIAAADcAuV4AAAACXBIWXMAABYlAAAWJQFJUiTwAAAgAElEQVR42uzdeZhUxbk/8Leqztan19lngIEZBhgREARxARTFBXHDRL0uMYkxGmN+mvjEuCEaJRrjhlsSzY0YEZUY16vRaJQYMSKiICIgsggqDsze69mr6vdHQQfXC7mZXC55P49PPz3dp885XRyf51vVb9UhUkpACCGEEEI7oVgsJhIJIUSxWEylUvl8PpVKua4bi8UAwPd9Sqmu693d3VVVVWpj9bqmaYyx8k5isZiUUtM0AAiCwDAMABBCqGDGGFMvFgqFZDLpeZ5lWWEYMsYIIeqJ2lsYho7jpNPpKIrUHtSuenp6KisroygKgsC27fKZFwoFTdMMw1Af933fNE0A4JxHUWSaZqlUIoQYhqFpWqFQUN9LSqnrOuecMVYqlWKxGKUUABzHsW1bnV4QBLquq9PTNI0QAgBRFKnvmM/nbdtWz9X5U0rDMOScW5YlpfR9X31HXdfVYxRFlFJCSLFYTCaT5a/g+776prFYrFQq+b6vvmkYhrFYTH1W/buoEyi3iZSSEFI+pT0DwSiPEEIIIbTzurq6KioqVKi1bbtYLAohurq6wjCsq6tLpVKMMcdxCCFCCMuyVLpViVkF9FKpZFkWY6xYLGqaZlmW4zhRFBmGYVmWCrtCCM75jkG5nEdV6i2VSqZpUkpVqlbBuru7O51Ox2KxcvJWJ1xdXe26bmdn58CBA9XGvu+ryO77fhAEsVjM8zzV8QAA13UJISpkl+Mv5zwMQ8uyurq6MpmM4zjJZFJt0NnZWVtb293drWlaGIa9vb01NTWUUvXVYrFYucNQ7s8EQaBpGqXU9/0oiuLxuOq3+L4vpTRNU3UGFNU96O3tVf0o9fVVj6JYLFqWpdK52r/rupzzRCJR7kqFYaja3LIsIYTv+6qLsgeg+D8kQgghhNDOUykcAGKx2Msvv3zVVVcdeOCB48aNmzZt2t13310qlQDAtu1YLBaPxxljYRiWP0sIcV03Ho9LKaWUiURCBVbbtlOplEqovu/rum6aphpNV+PuatC9t7e3UCio0WuVbtva2sIw9H2fc97W1jZixIjFixfrul4oFDo6Onp7ex3HqaioKJVKp59++oUXXqhOQ0rJGFPxV9M00zQZY7FYzPf9np4elew558VikXOuThsAGGOmaQZB8J3vfGf16tWpVIoQks1mCSG1tbW5XK6qqiqdTv/qV78aMWLEE088kUqlDMPIZDIqxytRFEVRxDk3DCMIAgAwTTMej6v2VH+qwO26bm9v79q1a8tdi8rKStXbUdFfjUer+B6GYXt7u2pqwzBUgjdNUwjheZ6u65lMBgCy2eyOnR+M8gghhBBC/0aCIFAhslgsrl279oILLpg7d65hGA0NDYSQzZs3h2GYzWZzuZzjOJxzzrlpmqZpqsFvXddVjlRvqRoSAPA8z/M8lelV3FfHyuVyyWRSxXo1NJ5KpTzPo5Sm0+mTTz75lFNOUftUOXvatGnpdNr3/f/6r//6xje+sWzZMtu2GWOWZR199NF1dXUAoEbB1Si7Cui6rgdBQAjRNK2yslJKKYTQdT2RSHymfIMQ8vvf//6Pf/zjk08+6fu+ECKTyQghACCdTnd2dhYKhVQqpWlafX29iuBBEPi+73meytyq0Kirq0tlbtWvEEKoQfpisQgAjuOoc54/f/7YsWNXrFihtgzDULWSGlkvFAqc83Q6TQhhjNXV1VmWlcvlhBCFQkEleNW8uVxO/ZSRyWQ453tSlNfw/0mEEEIIoZ2kxpLVgPqTTz753nvvXXvttVdffTUAtLW1dXR0VFVVAUAURWvWrFHxtLKycsCAAaZprl271rIs13ULhUJ9fT0hZNOmTf379/c8r6WlJYqirq6ubDbLOd+6dWtzc/PAgQNVNY5pmmEYvvrqqypnNzc3W5b1yiuvvPnmm729ve+8805VVVVtba3neRdeeOEBBxywatWqefPmvfbaa6tXr9Y0be+9966urh47duzYsWM3b95cKBRaWloAoFAopNPppUuXMsbGjh2rhsANw9i6devw4cObm5sBQI3cq1F513Vd173hhht0Xb/jjjtOO+201tbWcsLesGGDEGLr1q1vv/22EKJUKq1cubKpqUkV6riu+9prrzU0NLS0tKxdu7ZUKm3evDkej++1116u627dutWyLErp+vXrGWOJRGLUqFGbN29+5plnDMNwXXfNmjXNzc2JRGLjxo1RFHV0dDQ1NTU1NalZBx0dHRs3btQ0bcCAAatXr66qqho+fLhlWUuWLOnt7c1kMs3Nzel0GgCy2WwymdyTojxIhBBCCCG000qlknpy3HHHHXPMMeo551xK2d3d7TiOlPKJJ55Qw9IDBgw4/fTTN27cKKW88MILBwwYcNBBB6moOn78eFUZv9deey1ZssR13SeeeKKxsXHYsGGq4OT66693HEfVjv/iF78YOHDgwIEDhwwZ8thjj3V2dh555JGjRo1ijFVVVY0YMeLNN98899xzBw8e/NZbb/3mN78BgEQiUVdXt9deez388MNPP/00IeR73/ve3LlzLcu64oorstmslPKjjz469NBDDzvssA8++OBnP/tZQ0ODZVm2bR977LEvvPBCEATqe6n5uKo7AQBjx44FgMcff1xKqX6CuPXWWwGgsrJS07Tq6uoRI0b8/Oc/nz59+u9+97tSqRRF0axZs2pra6+55pp33nnnggsuAADTNA8//PAPPvhACHHLLbeMHj164sSJI0eOBIChQ4c+8sgjixYtUoPxgwYNSqVSTzzxRD6fv/DCCxsbG1Op1JQpU15++WUp5dtvv3366afX1dXpuq52++STT3788cc//vGP+/fvr2p7DjvssOeffz4MQ1XbUywW95irEQtsEEIIIYR2lpqNCgD5fH7z5s1HHHEEAARBkM1mVZaNxWKrVq264447DjrooMsuu2yfffZ54okn5s+fXywWC4VCW1tbY2PjnDlzKKVSynnz5s2YMeP999+/4447isUiY+zjjz+ePn36JZdcMnTo0CuvvHLu3Lm6rs+bN2/WrFkNDQ3nn3/+hAkTvve9773wwgsHHXTQunXrbNv+7ne/e8IJJ7S0tAwaNMg0Tc/zhgwZMnHixGKxOGjQoFNPPXXw4MF1dXXDhw/v7Ow8/PDDGxsbX3jhBdW7+N3vfvfXv/513Lhx69at++1vfztu3Ljbb799xowZr7/++g9/+MOenh7YPkFWjdD/6U9/GjRo0FVXXTVq1Kj777/f8zzTNJcsWXLxxRcPGTLkpz/96b333nvQQQd1dXXV1NTstddev//9723b3rRp04MPPhhF0QEHHDB06ND999//9ttvv/LKK3t6ep5//nlCiOd577zzzubNmy+55JLbb7+9o6Pjm9/8ZhiG1dXVDQ0Nhx566NSpU1tbW5PJ5JQpU66++upZs2YtXrz46quvllI+8sgj8+fPP/jggx977LGJEyem0+nBgwfffvvts2fPPv744x9//PEbbrjh/fffnzlz5vLlyxljuVxO9ZRwVB4hhBBC6N+LivJqAH7MmDH33ntvFEXqLVUNL4S4+eabGWOvv/66lHLZsmU1NTXHHXfc2rVrL7744kmTJq1Zs0ZKOXXq1KefflpKuXXr1pEjR5588sk9PT3PPvtsKpVasmRJqVSaP3++aZpHHXVUsVjcZ599AOCpp5564YUX7rvvPgA477zzfN9vaGgYMWKEGrbP5/NSyv3333/Dhg1SyiuvvLKxsXH16tWe56mfEWbMmHHeeedFUfTrX/8aAO67777u7u7DDz+8vr5elQkNHTr0qaeeWrly5auvvnrwwQcDwIsvviilVL8zFAoF13VHjRp12GGHcc5nzpwJAL29vVLKH//4x9XV1Zs3b+acB0Fw3XXXJRKJN998s6enZ+jQoblcbu7cuYlE4mc/+5mUslgsuq776KOPzps3b8KECeedd157e/vMmTMzmczrr7+uGvPYY49VxTDf/va3q6qqCoWClNJ1Xc/zfN9///33b7nllrFjxw4fPrxUKk2aNGnQoEEffPCBlPLJJ58EgPnz5w8ZMmTvvfd+9NFHFy1a9MILL7S2tqr5uGppIM/z9pgLEmvlEUIIIYR2FiFEjSKnUqnm5uZ8Pk8IkVKWX+zs7FywYEFFRUU2m+3p6UmlUgMGDFi2bFl7e/uHH35YKBTUsuiMsSiKstlsR0dHGIZbtmxRA8aFQkEtwX7UUUdVVVWp8vr333+/oqLi61//OqU0lUrV1dXV19d3dXW1tLRs2LBBjcwmk8kNGzYEQaAWtNmyZUs+n29ra6utra2qqlI9kGw267quGhp//vnn29vbFyxY8IMf/GCvvfb64IMPNm7ceOKJJ/br16+rq8uyrP79+69cufKII47wPM8wDF3Xn3322e7u7paWloULF2az2VQq9Z//+Z+XXnop57y6urqqqkotDZnP54vFYltb2z777NPY2HjzzTevW7eupaVl6tSpALBly5YLL7zwxRdfVK3X3Nwci8WGDh2azWY3bdp04IEHAkBra+uf/vQnx3E6Ozuz2az6vSIWi/X09Fx00UXPPPOMWrlSrXHZ3Ny8ePHiefPmjRs3bu7cuQBQU1PT29sbhuGZZ56pKmqam5sbGhpc19U0TfUW9pgLEqM8QgghhNDOKq8UGUXRyJEjr732WkLI8ccf73leR0fHunXrjjjiiG984xsvv/zyJ598IoR47bXX2trahg0b1tTUlEgk1PIpKlirWzv19PQIISoqKgAgiqLKysrOzs729va5c+du2bLljDPO8Dxv//33X7du3a233nrCCSd0dHRomjZ06FC1TgsAdHV1qYXk6+rqTNNMJpNqpiljrL29PYoidbuoqqqqNWvW2La97777nnfeeddff/2LL7545JFH/uQnPxFCNDY2xmKxO++8c8KECYVCQS1yP2rUqDAMM5mMmth65ZVXqp8dbrnlFillY2PjnXfeefzxx1dXV/f09CxYsGCfffZRk3rr6urUupAnnHDCVVddlUgkrrrqqnHjxnmed+ONN7744oszZsy48MILL7zwQkppMpns6OgwDMO2bTXrQN3HSghRXV2tadq6detGjRqVy+WeeOKJJ5988pBDDrn77ruPOOIIdVuok08++bnnnrvtttuGDRsWRdGcOXOGDx+eTCYdx5k/f359fX0mk1m3bt1ee+2VyWTUvbpUVf0eAn8pQwghhBDaeYVCQQjR29v74Ycffu1rX8tkMuXbHn3ta19bunTpli1brr/++jFjxowdO9ayrG984xtLliyRUp566qmtra0rVqxwXffYY4+96667pJQrV66sq6s76qijstnsq6++qut6PB4fPny4ruvnnXfe3/72NynlwoUL99133/r6+lGjRjU2Nqq6F9d1Z82alUwmm5qaxowZs3Llyo8++mjEiBFvvPGGlPKxxx4bNmxYTU1NY2PjNddc4zjOzJkzTzvtNPUVtm7devbZZycSiccff9zzPCHE6tWr/+M//sM0zf33318dpbu7uzzBNwzDyy+/XNf1+++/X92itVgsvvXWWwAwefLkN954Y8yYMQCw3377jRs3DgAsy/rDH/4QBMGqVats2/7Wt75Vbr077rijsrKypaVl9OjRlZWVJ554Yltb25VXXgkATz31lOu6UsozzjjDMIwPPvjgqaeeGjFiRHV1dVNT0+zZs59//vkRI0Ywxvr37z9+/HgAmD9//t133x2LxSoqKr72ta+pk1+0aNFf/vKXSZMmNTc3jx49evTo0QceeOCrr76qKpHUnXr3mKuRXXPNNdjDRgghhBDaGVEUqfXXdV2vqKjYb7/9CCHDhg3bf//9jz322PPPP7+1tTUWiw0fPrytrU1tMHPmzBEjRqhbOA0dOvSQQw5JpVK9vb0jR45sampStezDhg0bMmTIJ5988tJLLx155JFDhgw5//zzzz333CFDhgghmpubJ0yYkEgkGGOjRo0666yz1L1ma2pq4vG4Wntx3LhxqVQKAEaPHl1dXd3a2lpdXW0YhmEYhx9++L777us4Tn19/d57761Wdk+lUg0NDSeffLJal72iomLQoEGGYRBCUqnUsccee8QRR1iWpdZxV92JgQMHnnLKKfX19b7v27bdr1+/np4eQsg555wzZMiQ2tpa27YbGxsnTpw4adKk8ePHV1ZWqlvPHnrooUOHDt26dWs8Hh83btzAgQMLhcKoUaNOOOGEysrKcePG6bqeTqePPvroTCaj63oul6usrDz22GOHDRtWV1cnhOjXr9+JJ544ZcqU2traurq6kSNH3nDDDZTSqVOnDh06NAzDo446qrm5uaWl5fe///3AgQPPOuus8ePHF4tFXdcHDBgwfvz4cePG1dXVqWoo2L7I5h6A7EnVQgghhBBCfcr3fbVKjGEYYRiapuk4jrotqyKE2HHZ8lwul06nu7u7KyoqPM/TNE1KaZpmqVRSmzHGKKUqWf7mN7/5/ve/v3jx4qamprq6OlWCX95VT09PPB6nlOq6rm63pM7HMAzOudpDT09PMpn0PC+ZTHZ3d1uWpSptynecVTdsqqys/Mz3CoJArfyogjshhHOubhS14yuMsUKhkEwmVcW/WupRShlFka7r7e3tlZWVuq53d3er9fVd11VfU/Uf1FFUcZHqZhSLxWQy2dPTk8lkVMGMWl6mvIdisahpmmEYaq4q51zdIjeXy4VhWFNTs3LlykceeeTss89mjL300ktXXXXV+eefP3PmTFWoo27yWu6GaZpWKpX2pBVscDFKhBBCCKGdpcKr67rqnqlSStu21a1b1fIsquwhm806jgMAqVSKc65uS2Tbtkr/qj8Qi8VisZga41dRO5lM6rrueZ66LavneeoQjuN4nldRUaGmn0opVT5W67GombgA4DhORUWFrusqf1dVVcXjccZYb29voVBQtz6Nx+Mqx7uuG0VRqVRS3Q/1EbWkJiGkVCqpu6W6rlssFnO5nNpMnaS6a5Wu6yrQu66rtkylUmo/iURixxZTnR8AKJVKruuqm0CZppnNZtXK+plMhlJqGIb6tYFzXlVVFQSB2pVqUtu24/F4IpFQDZvJZGpqarZs2bJ8+fKbb7551KhRp59++gUXXFBVVXXAAQf4vk8pVfd2LZVKQojyKqKapqnT3jPgqDxCCCGE0M5SKVzFaEopYyyfzycSCUppeaRcjf6WH6MosixLLaVimmZ5/NvzPMuy1LB6GIaGYaxZs+bBBx8855xzBgwYIKXUdb23t1fNiHVdNxaLBUFACFEZWggRi8V2fEsdTg17R1Gkxv7j8Xj5U67rqlFt9V3UzlXqVa/oul4sFm3bppQ6jqN6GtlsVo1tq1P1fd+yrDAMVeJXd1FVBwrDsPyLge/7nuel02nXdVVGVw0CAEEQqB8i1CtBEDDGCCGu68bjcSllEASmaaqukW3bqlWFELlcrqKiIgxD9SnXddWU3Mcff/yDDz7o7u4eNWrUoEGD1HKZjLHyDybq9NQ3VdOO95iZrxjlEUIIIYQQ+j8JC2wQQgghhBDCKI8QQgghhBDCKI8QQgghhBDCKI8QQgghhBBGeYQQQgghhBBGeYQQQgghhBBGeYQQQgghhDDKI4QQQgghhDDKI4QQQgghhDDKI4QQQgghhDDKI4QQQgghhFEeIYQQQgghhFEeIYQQQgghhFEeIYQQQugfEkWREAIAPM/r62MJIaSU5SdCCPUkiqIwDMV2X/Zxzrn67I5/9nXjlB/DMFRHLDfUju+qR8654zgAEASB+qbqI+rLqpMPw1BKWW4H9UEpZRiGURSp19Vb6iOcc7UT3/fLOwzDcMemUDtR++Gcq/2X20edEue83MjlBoyiaMdW5ZyrJ0EQYJRHCCGEENrdaZoWBEEURZqmRVFUKBT66EB8OwCglBJCKKXqiaZpuq5TSqMo8jyvHEw/gzEWhiGlFABc1y2n3r6wefNmlYxLpZJqIl3XOeee5xmG4bpuLpfTNK1YLKqT0TQtn88XCgXbtnO5nGEYKkAzxgCAECKlDIKAUqr2o2K0an/P8wghuq5rmsY5d103iiJKqQr3nuepnahHFeJVI1BKXdf1PE/Fd3UgtVkQBIwxdSDbtoMgUO2s2ly9zhjTNE1tTymVUqq3AMAwjN3nEiV9+i+NEEIIIfR/VLFYtG1b5UKV/1Ta64tjua4bi8XUczUMbxgGYyybzYZhGIvFTNPUdV0FaELI5/dQKBQIIYlEolQqxeNxAPB93zTNvmufnp6eysrKzxxIheDyl1IRvLOzs6amRr1YKpUMw1DRuVgsWpalaVq5wROJhGrn8oC9YRhhGIZhqGmaytBqtJ5SWt6MMeb7vurwqAbs7e2tqKhQnQG1H9d11Z/lf8RCocAYU1Fe7S2KIsaYEEJ1pVTfIAgC0zRd100mk5xz9daO/14Y5RFCCCGEdkeu6/q+H4/HdV3/sgz9T6QG3ROJBOfc930VeVUyVmPelmWVg/IX2vEkC4VCMpnsu7NVGbK9vb2qqiqbzRJCqqurVaxXg+6WZakfEzRN831fnVg+n6+urt4x8as6FtM01ZY7fpEgCFR8L1fdqIRdHmX//LfmnKtfM2B7JYxhGOXED9vreVT6N00zCIIwDF3X/cxZqeqm8q7UnssRXwjRR506jPIIIYQQQv8E5bimKknUgHEfFVfk8/lUKlWOtqrSQ9WIlzOlGvn+shCpqmuCIIjFYr7v+75f3mEftYzjOKZpdnZ2UkprampU5P1MhyeXy6mamU8++YQxNnToUAD45JNP8vl8TU1NKpUyDENK6Xme+oKqhV3XVcP2mqbtOEmgHKyllL7vM8bUR1QxDOc8m82qf6ZkMum6bnkUX52ViulRFBFChBCf+ckin8/HYjHGGCFENbuu6zt2nNR3UTVC6XR6N7lKsVYeIYQQQugL9PT0qISnarVhh5mU/3SpVKo8yVIFd9V/MAzDsiwAKOd4VQ7+eaVSiTGm67oa21Y1Nn1ETU61bfvVV19taWmpr68fMmTIrbfeqop8ent7b7755smTJ+fz+XQ6ffvttzc1NV1wwQWrV6/OZrNLly797ne/O3ny5Dlz5pRnqaoKovI811gspr61iu+qtMYwDFW8roJ7PB63LEvV2au5tlEUVVVVCSFisVhPT89JJ5108cUXM8YopYZhlMuTVM0PIaSjo2PdunVCiGKx2NHRcd555z344IO+76uqnvIPIK7rquKcRCJh27Y6pS+bsYBRHiGEEEJot1BdXb1w4cKbb75ZDT/3aZRXPQc15PyXv/xl+vTppmmecMIJzzzzjOd5KoYGQfAV5e+ZTKZYLDLGpJQq72az2T46VdM0VY/iww8/1HV9w4YNp5566nXXXffLX/6Sc15RUTF69OiBAwcmk8klS5a8/vrrDz/88EMPPTRt2rSurq6bbrpp/Pjxq1evvuiii1SPxTCMcjfGtu3y3OJSqQTb18ZRfRiVqtWW+Xxe9bUsy4rH467rvvHGGyeddJKK9WvXrh01atSIESPy+bz6V1MD+apIxnXd55577tZbb12/fr3v+4lEIplM1tTU1NfXx2IxNac2n887jsM5tyzLNM1sNssYcxynt7c3mUyWC4H+12n4PypCCCGE0OcVi8W33347DEPbth3HKRaLtbW1fXe4TCZDKV2+fPmMGTOOPvroyy677M0335w0aZJlWWo+qGEYKt1+oQ0bNtx2222nnHLK5MmTVZV83xWBqHDsOI6qhOnXr98ll1zS1dX1xBNPXHrppYsXL66oqLjhhhscx1m/fr3nefX19bW1tdlsdsGCBQsXLhw8eHA+n5dSVlVVLV++fNGiRalU6tBDD62uro7FYkuWLBkwYEB3dzfn/MADD9R1/ZlnnnnllVfq6uqmT58+bNiwdevWffDBBx999NHWrVsPO+ywgw46iDG2bNmyW2+9dfny5UEQdHd3V1dXf/3rX7dtW1UZ9fb2vvXWWytXrrQs66ijjmpubn722WeffPLJgw8+eO3atS0tLcuWLZs0adKhhx6qNn777bc3bNiQyWTGjh3b0tIShuFbb72VyWRWrVoFAN/+9rf7ekrxzmPXXHMN/r+KEEIIIfQZlNKnn3560KBB48eP13W9XLKyZcuWH/7wh4SQysrKeDz+2muvZbPZurq6XC6nykLUuPLmzZszmQwALF269Omnn37jjTeCIBg4cKDqFXz88cePPPJIJpNRCV5KqRZe/Na3vnXAAQfcdNNN8Xh8v/32S6fTQRB4npfNZs8///wwDPv16+e6rm3bN99884YNG9avX7/XXntJKR999NEHHnjg5JNPbmxsdBwnFouFYfjVc2T/YWr/Qoh77rlnzZo1M2bM0HW9UCj87ne/O+ecc2bPnn3ttdf2799/7NixF198cVdX11//+tcBAwbEYrFvfvObuq5v3LixWCxOnz795z//+S233FJTU/PII48sWrRo+vTpf/nLX+6999477rijpqbGdd2mpqazzjrr0UcfnThx4osvvnjvvfeefvrp9fX1xx13nG3bH3/88Y033njiiSemUqk333zzxhtv7N+//1tvvTVixIirr7569uzZZ5xxRiKR2Lx587HHHvvhhx+mUqklS5a4rtvZ2XndddcNHjx49erV/fr1q6ysvO222375y19OnTo1lUpNmTJl2bJl3d3df/7zn1esWDFhwgRd188555xnnnmmWCz++te/njp1ak1NTR+17S6TCCGEEELoc1zXHTRo0G9/+1v1Z3d3t5Ty1ltv7dev30UXXTRs2LCLLrpo+fLlpmkuWbKkq6vrb3/72+TJk99//30p5Zw5c6677rqPPvromGOOaW1tnTFjxqRJk/bee++XX375448/Pvroo0866aSf/OQnf/vb31TduVq75q677gKAt99+23EcNedVlW7/+Mc/Zozdf//9Y8aM+cEPfiClPP3006dMmXLiiSdOnjx58eLFq1an0ZYAACAASURBVFatGjhwIACcdtppH3/8sZTScRx1T6W+oCaSlkqlQYMGHXDAAWpa6pw5c1pbW7du3bp06dL+/fs/8MADhULhoYce+tGPfqQ+FYbhtddeu/fee7/11lu+73d0dEybNk011wMPPNDQ0LBw4cJFixbV1ta+8cYbHR0dURQdeeSR/fv3z+VyXV1dbW1tmUwmiqJ33nln+vTpvb29YRgOHz78iiuuKBaL69ats237z3/+c29vr5TyF7/4RTwef+edd6SUU6dOPe6441Sz3HTTTXffffcLL7xQX1//m9/8Ri05H0XRPffc09zcvGrVqmnTpl1++eXqhOfPn2+a5sqVK1VRjdrbyJEjr7/++t3nKsUCG4QQQgihL1Aqlbq7u0eMGKFuIRSPxy+77LJFixZt2rRJCDFr1qxLLrmkpaXl6KOPfvHFF6dOnXr55ZcLIdauXdve3v7ss8/+5Cc/ueKKKz766KN58+Yxxj788MNEIjF48OA1a9asX7/+8ccfHzFihFoVsVQqqWVeFi9efMwxxwwYMMAwDLUwC2PspJNOam1t7e3ttSzrzDPPPPfcc3O53IYNG6ZNm3bGGWcMGjRI3Qhp7Nixp5566jXXXKPK5dXqmX3UMoSQQqGQz+fz+fzll18eBMHmzZtvv/32Aw88sKKiYuHChYZhHHXUUYlEYsmSJaeddlpPT08ymSwUCgsXLjzkkEPUF3/hhRc45wsWLPjVr37led6tt946YcKEb33rW+PHj6+qqqqurl63bt3GjRtPPfXU2bNn9/b2tre333bbbUEQrFix4uCDD04mk++9996mTZuOOeYYTdPWrl07YMCAI488MggC13ULhcKECRNGjRp155135vP5P/zhD9XV1Zs2bdq8efORRx65YcOG0aNHDx8+XNXJcM6XLVvWr1+/QqHQ3t5+xhlnqPuCjRs3rl+/fgCwadMmAKitrVWLhDY2Nu4+VylGeYQQQgihL7BgwYJisdivXz/DMLLZbCwWu/3229vb29WCj1u3bqWUJhKJMWPG/PGPf1ywYMFhhx127rnnjh079rvf/e7QoUMrKyu3bNnS3Nw8d+7cpUuXzpw5c9KkSaZp3nnnnfvss09ra6vKxGo2p6reefPNN4cNG6YSfLFYTKVSb7/99rPPPvvII4+oO6p2d3e7rptOpxcvXnzWWWfts88+P/rRj2688cZ333133bp1l112ma7ruq6rWva+m5qZy+WSyeT8+fN7e3unTp3q+/4999wTRdHVV19tGMayZcsIIXV1db7vh2E4dOjQdDrNOe/u7k6n062trZZlZbPZjo6Offfd98wzz0wmk6VSKRaLcc7Xr1//9a9/vaWlZcuWLYSQZDL5//7f/xs8eHD55q9SylWrVjU2NgZBsGXLFs/zJk2a5Lru1VdfPXHiRHVE1U849NBDc7mcWqdf3epr8eLFf/rTny666KKHHnqot7f34IMPBoAtW7Y0NDRs2LBh4sSJ7e3tkydPtm1blTDNmTNn7NixAwYMuOuuuyZMmFBTU9PW1tbW1vbNb36zo6OjTydO7DxcwQYhhBBC6AssXbq0urq6urpaCJFOpymlFRUVb731VjwedxznjTfeUJvV1NQsXbpU1/WZM2du2LBBrbc4a9YswzA++uijE0444Ze//OXrr7+uCt8ty9q6dWtzc7OqnFHLLFZXV6ux5Kampueffz6Xy6l7l7755pupVCqRSKxfv9627VKpdM8997S2tubzed/3586de9lllz388MMA8MorrziO09TUpJZWzOVyUsryUjD/dKo11qxZo2lab2/vFVdc8cgjj9x///0DBw5csWLF+vXrTzzxRJWSe3p6qqqq1DI177zzzrJlyxoaGorFYiaTOeWUU1asWBFF0fLlyzdt2kQpXbFixapVq8aOHRsEQUNDQ11dXUdHx/XXX5/P559//vnVq1ertWseeOCBQw45JAzDuXPnTps2zXGczs7OVCr13nvvBUGwdetW13Wz2eyJJ56YyWS6urrefffdtWvXdnZ2PvDAA+peVGpC7eOPP57NZhsaGjo7O9VS8ePGjbvvvvteeuml999//9JLL503b96MGTMsy1q0aFF9fb3ruvPnzx82bJjrurtJjscojxBCCCH0xV555ZVMJvP6668/99xzf/7zn8MwPOSQQ2666aaOjo5XXnnl4YcfPuSQQ7LZ7EknnVRTU3PppZcahtGvX79p06aNHDmSMZZIJAYNGvT4449v3Lhx2bJlnuf5vt/V1bVx48Z0Op1KpdQ812KxGASBWg39F7/4RTqdvuuuu1auXHnIIYcAQBiGI0eOvOaaazZu3LhmzZq//vWvU6ZMeeihh1599dW1a9e+9957Y8aM8X2/X79+Kg2XSqV4PF5RUaHret/d6jWKomKxuGTJksrKyilTpmzYsOHdd98dMWKEpmm1tbVRFLW2tnqe19TURAjp6enRNC2Kok2bNrW0tIwdOzaRSPT29tbX1w8bNmy//fY788wz29vbpZT5fP7AAw+srq5W9eumaf70pz/t7Oysq6ubNWtWNptV95RVw/CpVKq6unrIkCG2bVdVVV177bUbNmw4/vjjP/zwQ9/3991331KpVCwWf/7zn5900knHH3/85MmTi8Xi+PHjs9nsJZdc8tJLL5133nmPPvooAKxfv37w4MHjxo3r37//r371qyuuuOKKK6547rnnFi1aNGjQINM0N23aNG3aNE3T3nnnnZNPPlnV8e8ulylOakEIIYQQ+rz999+/srKyurq6oqKitrbW9/1NmzZNnDjRsqyWlpbZs2erzZYvX37bbbdls1kpZVtb2+zZs999913XdYMgWLhw4bhx4yoqKhoaGubMmSOlXLt27cSJE++44w4ppVonXs0HVYPoUspFixY1NTXV1dWdccYZL7/8spRywYIF06dPr6mpOfDAA+fNmyel/M53vmPbdkNDw8knn+z7vuM4n3zyyZgxY+rq6u67775isVgsFsuTU/to2qtaTVJlbjV5VGVxKaU6upRy8eLFZ5xxhpqD6/v+NddcM3Xq1FKp5LqulDKXy6nV4tUMWnW26s8gCMqPav6x+kj5iKrdpJTqidpSnUahUPB9v3wOagJxEATqlwq1WRRF6iPlhlLvep6n/iy/XiqVPjPZV2254/n87yJ9NyUCIYQQQgj9+5BSEkLULwPFYvGWW26pra09++yzdV3/wx/+cNttt5199tnf//731WbYXP8UWGCDEEIIIYT+p9TEVillPB6XUq5Zs6a6uvqoo45Sk1wbGxt/8IMfHHfccQCQz+exuf5ZcFQeIYQQQgj906hsqWajDhw4UFXw+75v27ZlWZxzIYSu69hQGOURQgghhNBugXOuboDa0dGRyWQMwwAAtXD7jps5jmPbNjYXRnmEEEIIIbQbRfkoinRdJ4QQQoIgCMMwHo+7rmsYhqqPl1IyxtSq7dhiGOURQgghhNBuQS2oolaGoZSqwXjP8yilhmEIIcprZWJb/RPhtFeEEEIIIfQ/JYQghJimGYvF1F1sAUAFet/3c7kcAOi6vhutyL5HwFF5hBBCCCGE/k/CUXmEEEIIIYQwyiOEEEIIIYQwyiOEEEIIIYQwyiOEEEIIIYRRHiGEEEIIIYRRHiGEEEIIIfSP0bAJEEIIIbTnCTxhGJQL2db2yZr3V1IqCAghOAAAEAACkgBQAAIgAcS/eXNJEABACAEgABSkumcrNU1TCB6EQRC4th0Lw0BKIES13r8xIgEkAIAkAIQAVVcRY9TzfV3XDcNyvbC+vv8++4zmQjDWV6PnGOURQgghtAcmU8OgAOA5wYPzHnhz6auGJijjyYS9fQtKBQOgIJkkQhL+b99kHIgAyQCoahZCGKX0t7998PTTT7QsjTJpmCyfz1uWJQX821d2CCASQFDJQFIiKYAkwDVDK7nFIIhCSdq3ZLt6Ci++tLCutqbvzgOjPEIIIYT2OAR4CJ7vxZOWhPDcc8+aMuVA0zSi0Nk2mAqESg0kBaAShKR4C1L10wSTQo3KMwAqJXnhz3+88aZZFZUpyzai0HEcJ5VKRZH4t28uoS4kKhkAJZKClIRwMBgQBkCFkK+/tuy75/6AMen5vmWZGOURQgghhHYW00EXBEjU3rHZcRu4cAGEpvPtUR5Aym0j0CCARNuefMGjqjnZ1bdUxYXcnXb71Z/lAAQAhACQlBAQnEeR2PxJNmZT3ZAAQRgVkykLSKjpKsrvzG776Gx3h93ybZleUpDqNwrhFHo0QyfAdCtlmGTThx+vXfdeQ31jc/NgjPIIIYQQQjuPM036fiFma5RFTItC4ROIdhiVVzkeJEhJ+L95lJeSU0qlYJxLAMqowYX0Qz+VAS/IxYGIKAp5MUYML8hqmoZRHggHAFWmRSQFCYQIO2UBEJAgwCsUe3UdOjrbGhr6991VjlEeIYQQQnseAYQwjVGm1dRUxeKmqescQgqiPMOVbBuSp3Lbi2LbBz/7uMM+d+EtsRNv/Yt3+1WflSApMMmEBE6JwSihTIYRj8eh5GSrZELXJcQMgFBIn1G6i6ck+uab/i/udtuoPGEq+muqG5DLfmKYsVgsTUGXEFZU2oTITCaDUR4hhBBCaFeyPOeEiDAKHceJoiAUnoQIaFRer4Zum7hZXovk37u5hAAqJBAuOGEEgEkpOQ9dDzgPCYsAGGMSIKQUBODUAgkQAQAFAUCJFCAlgExnqgEoSO6FbhRFuZwjBBDow9V+MMojhBBCaM9DKYPADyjTCoWCCCGKhKYTKSVsX6xGSlVUI6VaUVASIPKLHgHgH3iLAEjYvXb7VZ+Vn+3OEEIAAIIAkskkSAogKVAvLFm6GUm+s6fUN2e7W+wWJICQ6lOSgwRCpOCuBOo6kRWv7t+vESQwqudyhUymCqM8QgghhNDO4iFozKKacN2QSxkzEm6QNQ0DtpfLUwJqoqdUMY2oAujPP26vkN61t7YXXu9Gu/2qz5JtJeBEY4xSDYBwLhjTNQZRJAilErgfBpae4OBTou30KfXJ2e4Wu1VdRkIBCBAKEgCEFIIyLZFMCtCy2WIUgZSU0j7M2xjlEUIIIbQHYhoNg4hqpLamLpFICYCYkRDgbp/CCNtXRt9xfXT6JY//8Fu74W6/bIPybbMAJAVCQYrtfxKQFIiAbROFtW23kdqp3fbR2f6v71aRAGxbi2276hiAJiIZCs4jSQm1zEQymcYojxBCCCG0CwQHKQkAKRRKnhtIQUIZMcbUm9sXKoFtaZVgg8ntrbBjTC8/IX9/lBQIttf2IXxJd2xAwSWhkhBCqUYIlZJEIbiOm8kk++48EEIIIYT2uKhFwTAZAA8CT8qIUU0C32GlGvLp/5Dc3sPZcTEfsUPPZ/sjwftDwQ59nvL1IwG4lBEAJwwYI5QSKXnEgyAI+rRLgRBCCCG0BwYt3y8CRJVVadMyIuEYTCsvX7M9oZZTLBLbY7oEop5LIBIIAJGfen2HBT0RgFoDCVSLMU3dXcsPI5eLkFKwLC2dSfXdwbHABiGEEEJ7YjAlgosAQOfCFyIUMuLAyedjKKGfjvX/zlFeAgAQBiAAItj2Iwbs8Lz8BH/H+Nz1s62fI7eFe8IBIiAAhAvRh2t34qg8QgghhPZEUtq2DUCz2WwYhAaLCc4pCApAQdAdakiIWtBmh2D0mdmg/8BbdHva3X12+998lsgvyfdf0LKw07vto7PdHXb7hc3CeShBUMp0TWeMCQGe5/X29mKURwghhBDalYRD9DAkAExjNhEMQOjM2L4Gy2eyqqQAIOELH9UC4rv6llrhcrfa7X/3WUqAEtC3NxGVkkhZDrc7rl1DtjXiTuy2j852t9jtZ/o5kgJQSgyQTArCOQgBlIKuWakUrmCDEEIIIbRLJFCqAci4nYhZNgADXl4g/NMbyu0vyC95/Ke/tfvtlmyri4cdimd27PaQT41Zl5dt2bMaYRd2u21NU/GpJpIEgBDCABglGmM6o0zTNE3T+7LPihBCCCG0x+EcoigCgCiKOOfAI/UnQn2HUArw98U6pZRCiD698DDKI4QQQmgPpFaQF5y7ruv7HgBsX1QeoT4M89sivJSc8ygSYRi6rotRHiGEEEJo12iaRhnTdV3XdWA66cs6B4QAQAoOIKSUUkoAIAQYY7qOBTYIIYQQQrtCCOCcA4Cu64xpICIRBtgsqI+vOiGEAFUyz5imMV3XLcvCKI8QQgghtCsRhwIhBKT0PC8MAyCEarjaB+pbTNMp1QilAMA5DwLueV42m8UojxBCCCG0a6SUQAilFICAlCDwPlDoX3XlSUkI0TRiGEZFRQajPEIIIYTQLqUpoJQCgG3bpmUBpQKjPOrrq05wKbkQfy+XBwAhJEZ5hBBCCKFdwPm2WvkoigSPgHP1J0J9hxBCPrUSpeSc92kfEqM8QgghhPZAmgZSSsG54zie5wGAhrXyqM+zPANglDFKKSFESuCcF4tFjPIIIYQQQrvGMAzKmKZp2xejNLBNUB9TtTSEbgOMsUQigVEeIYQQQmgXU5WUAGCapqbrABJ4iG2C+pTgkZQRSAEAlFJN0zRN69N7k2GURwghhNCeGKoERFEEAJxzHnHgEdbKo3+BT9fKC6yVRwghhBDa9YhDgTEGUvq+H4YhMMYME5sF9e1Vx3QADQgDACFEGArf93t7ezHKI4QQQgjtAjXjENRilKYhORc8wmZBfXzZcQAuJVeD8ZRCLBarrq7GKI8QQgghtAsI2VbqEIZhFEVk272iEOrTy44CSME5AOi6zhgNw7BUKmGURwghhBDaBWpUXggRRRHnQnIuIhyVR/8K21ei3HbP1z6dpIFRHiGEEEJ7IEJA13XKmGEYpmkQXcdRedT3PUgBQAllKsELIRljsVgMozxCCCGE0C6mHEq3PRKKmQf9K5K8lAAEoDwqD4QQ0+zDGxrgZY0QQgihPTJUgVoE0Pf9KAwBRJ+uCYgQbFuJUgIIAGCMUQpRFHmej1EeIYQQQmiXQtW2UfntC3tTLLBBfX/ZUQCpbhHFGKOUcs6z2SxGeYQQQgihXSAE+L4PAOl0OhazZOjjLaK+gpRSgpQgd+gLkfLdjtDONqPgAAQIlVJGUSSljMViDQ31fXdEDRsdIYQQQnseSkHXdQDgnEspia4zkCB8bBnUd3bs/EgphZCc8yAIMcojhBBCCO2aKIoIQKlUcl1XRhHQCAeZUV9n+e0xXgHOufp1qK+6rNjmCCGEENojaZrGNC0Wi1lWjGga4LRX1NekBJAgJSFE0zRNo4wx0zQxyiOEEEII7VqmUvNcGWOEUAAqpcRmQf+KS09K+FdNNsAojxBCCKE9M8qr1ScdxwkCD0BglEd9bnt2L1fYcM49z+u7A2KtPEIIIYT2QJSC4CCF8DwvDEMAwhhTC35/Ln5JAAISgFCQ5O8vSgAitq3popYL3/YoQNJtz4F++q0dHmHH7b9sA7p9zZhdKf75+07oVx53J98SIEHCrowfEwFAt332s10o+qnTg898ffHZjcuNQACk2LmzpQAECPmitlVHJ6C+kNzxcPS/a2QK8OkT+PuJ7XhK2y4J8aX/NmTbckBSci6iKAqCoA+vc/xfHSGEENrDlEolAOCcFwoF9QQAXNcFAN/3y4OF+XweAIrFohquVp+CbXes3La9EEJ93PM8x3HUu57ncc7VBkp53FFtHARBeapf+cZM5UHxMAzVcdWMQM55+dDl/fT09Kg/1UkKIaSUQgj1WQCIokgd6ytu/MQ5J5TW1tYmUyng0ZePysuu3q4w4gAxzxV+SIAkuNCiiAc8AkKAMAkECAXQgQAAC0IvVyx4QRAEIQCTknJJgegARhTxQskJgpBzADCDICw6HhCr4JSAGF7oAdE4SAkUiMklhGEURTzwQykAJBFcAmggiet4UgCPBAAtFkpALCBW+9YOIIbjBRIIgCklSKBA9JLrAaEATEgahiLkEEVSAJOSAsSAGI4XRhEBYheKgeeFEjQgWiSkEBJAB8JCHu38BSYABAggQoAAEBK4AC6Bc+BCRgGPwigEMIvFEhBdqN4OaEC0olssFHMAGgCNZCSJjLiIhASiBREHYvohdz3fD3kYhW7gAehAtFCEQCQHni9k/cgHovlhGHHmOC6A4fkegO4Hvh9yIBpAXEjddSMAs1AsCCmkgDCIQAIQTXAJQAPfF5xLIYBYPBK+F0gBYRACUC/0hBQANAgjLwgBmAAmBAGIuZ4PQBwvAGIBsC+5lASAVHU1UkrGqG3blZUVGOURQgghtLNs2+acU0qTyaTruowxgG0rM1JKVRZnjKVSKc/zyhW9uq6rWKweY7GYitrFYtH3fcuybNtWMd2yrDAMNU0rb2xZlorOjLFcLmcYhmEYjuMIISilrusWi0VCSBAEnufpui6lNE1TPTLG4vG4yuiWZQkhenp6KisrN23aRClNpVKcc8dxCCGcc/Utyl/kq2tm1BcPw5BHHBgjmvHFiV/w6op6XU90drVT3fC9iPMoCCJNTxgs4filfKmXSx4JmS/m8qU8ADGMRDpRYZkJZuiO5xFqhGFYdIpcRpqeSMYrDNPiwAF4JEUsFlPtFklH13UvLAIIIUWu0FMoFKhuaLptWAnC9O1nRICasXhGSsl0E4hhWVY+2xl4hdraWoDItlKE6EHkhYJHPOIyjMcqBJCQcy8IuCSUaAIoSBpJkSt0AzDbygiAMAySiaRh2QQoAKOUBjxyfScSXGfGrl5mYvvj9gF0g4HpR6EQQteTAJQZZtEpUjDbO3uCKACQiVhlMlHhhcWAe0KABKppFqM6F0CJkc33UEpjsbSpx3U9bpkxAB5wp1QqARAGZjwVD8MwFCVNNzRm2/EKAZFhGaFwBAFTTxRLLhchEJ0wBgCxRJxSgzCLMS2KIh4G6nLVdT0MwyiKivlupsfMWIpQppsJIYUQwo9CADCMhGUkgFDPDYJIBJFjWnEghmEYRScb8C9ZlIYQgL/X2AghoijivA/nW2OBDUIIIbSnUalXpRa1eobv+4yxIAg0TaOUquzu+z6l1LKsUqmkaZqu667rxuNxxlgYhoQQ3/fj8Xg50wdBYNu2mkuqaZqmaW1tbaZpmqaZSCTKR9d1PQgCwzBs21ZPYrGYOhlN01S5i+M46XQ6iqIwDD3PSyaTanheSkkIqaysjKKoqalJSlkqleLxuErwKoGpJ5RSNVT/FfdwFUIILh3H8X0PhAD6xbnf8wMhfNOwTTNm6HFDTwJEEPqOW2SaNAzLNi0AKggXQsZs049KjuNlUpmS4xNC47G06+ellIwRKSMOnIuQc04JE8DVOTNDZ4wAAANGdZBAgMp0sgoAuAxyhe64aXIeqiYS3Cv/uBFPmgCBZmgpo0pELmFGsdiTSGT8yA0DnrAzAOCHJU64EELTNNuKA1CAiAvBRRiGfiqZABBc+lyElqk7XtE0TT8MAIAxyjQQQgCJ/mfDuwQAOnu21lTWGYYlOPih4/thzIrrTAfQ6moGRcIBoJEIg9BjTPfcMB6PcQ5BFHIuGdMt086kaMi9XKE7iiI7bpm6mS/l04kKmqABDyiNGKGJWAYAgijKF9utmKbpxHULhmHEjESh1BOPpwSXACLigReEQKJQ+twTlmVpRhxAAISCR5SZZsyS3NMNA0BK7vp+COAQJi3ToGAIEJ6XJ4TGzJgdSwAIP3TDyCdEAhGaTg1mCgi/rClge628EKB+dKqszGCURwghhNBOUcFd0zQ1KD579uxly5Zt2bKltbU1mUyedtppY8aMUSlfRUY1pl4Ox57nqVeiKMrlcpZlqaCvegWqS8A5X7p06aOPPnr55ZernK3Kb4QQQgjDMFSaUUk9lUpRSh3HsW1bSqnrum3bURSpBft0XVfD7Sqgh2Go0k86nSaExOPxKIrUEH6pVLJtu1xRQwhRX/DL2kF1DP6+ioj44ru9xmNJAhoAMfVYV1eHYVjJZDJmpQA4QBAJzwvdMOSWaWdS9QCehEDGGAHTjulcRABc0zTGGAUqQYTcl5Kbhk7AIMAoMxynizKIx+MaMTl4AJQBC6IgCLKapjPGLMvSdFuDUHJOiJQSdEMHoukmFVFJSpLN9lTVDPA8LxZjlh0HEIZmaJoaECeaprmul7DTXlDixAEgQRAk4xkBoc6SAoJsrjOZTMbMpOPm7ZgNoDGdcBkRIimYQPVQuAEPDN3aueuLfi73SwBSU9kfgJaKWduOG7rOqMmYziOyadOHTU0tW7d09e/fHySA5KaWMhMAIMLIt8w0gPA8H4AGUWBoVjppAwCXXsR5OlHhhY6maQYzI+nni0UppW3bhhanSZNQzohG44KBCSANUyNAOOeEQNyOEyAAPBRuLJUEiIr5bgCRSFUSQov5nkQyncvlMpUNIL1sNl9RUcE5J7pGQUYyEAJUp8j1S47Tm0gkTD0uweci0qgGTPPCvKF/4e8Yf1+7Rl16fb2IDRbYIIQQQnsaFZEBIAxDIcScOXMWL148evTofv36Pfjgg/fdd19bW5uaiieEyOfzQRCowvdkMkkIUQnY9/10Op1Op1V8p5RyzlUJuxpof+yxx+65555YLKaOZdt2oVB45plnHMfRNE1V1MTj8VQqpc5KdQ/CMHRdV9d1FX9934+iyPd9FdaLxaKu64wxddzyon5dXV1z5syJx+OUUnU49XoUfVWFt67rhNJYLGZZNtAvHb70Q69QyhWKJc9zqqv7MapvWL9xxYrl7658pzfbq9EYIUxw4JwAMD8MJWgEND/0XDfQmdXe2UEIC4Kg6BQcr0gpmJpBQPqBs27DOgncsmIEmEYNCcL3Q85lJDmhzLbjlpHQmEEIc52857lcSKC6AOK6nuPkAch/PfNHpseravoBCEmoH4SM6q7vE9AoaJ3d7blCDyOaYVgAMgw5JVpvT+691e8DgOu6AgIKRkW6hnO+uW0TIRqA1t3b7nhOFEWO6zh+UQLXqcG0/8/eecdZG+W5KAAAIABJREFUVZz//5mZU2/bXthdWPqydIwgRUBEQlVQ0aDRGNEYUNFYo9iwa2LC14ZiiQVRMRasP0VFFIMgoiBFQOoCC9t3bzttyu+PWVaimG+IrF+D837ta4G5s3POec69y2ee85lnyH+qJJu/3CDtBY5l2RoOVVXV+T5HYGialZ9XAqAXFpQm4i4IPWTlNMUT1TW1n3++dveuKgC9pqZ+3dqNn3yyjDOcSCVSToJyn3PEmAAgph5yHT/tOhqKZEQKCNHTaTft+BoJBQHjQF3XD7i3Z99uUwtTyk3D5JwDYC9wBLCqqqrKyh0AEIlla4bpey4Aj8RyhYBYZhYAAmRlZGYB1ogerq2tBtA1FOIMvMCjnJqmnZPVBiMNADzPD4KgtqEWADwv+L7po3xrYowJIYRgQkgkEm69D7vKyisUCoVCcaQhLS5Sf9fX17uuO378+CuvvHLTpk3z58+X8nrLli2bNm2S5vWzzjprz549b7311meffVZcXNyxY8chQ4aEw+Fly5Z99dVXyWTSNE3btidPnmya5qJFizZv3hwEwbZt26ZMmSJ9+Yyxurq622677YUXXrjwwgvPPPPM0tLSlStXrlmzpqGhwfO8zp07jx49uq6ubuPGjY7jxOPxkSNH1tTUrF27tq6urqmpKTMzc+LEiXl5eW+99dbu3buTyWQqlZowYUJZWdmmTZtmz579yiuvtG3bdvjw4aZpOo4jrT7/0l0DXHCM5QJZCiAYpUQ7SIpUJwYyhKnHUil36dKPH5ozp7a2tnefHp7nHD9y+NgxvzRMG1k2xgZjyNAymxrrI5EYIQQJCmAYWvTlF1/v0rVzWVmXkGVxQX3qYQR7dtfMuunOX//612PHjEaIUO4wRk09irFGKSXYwKD5vg+AiBbBmqYZBgCmgYOQYdsRSoN9lfv+eNVtA/oPKy4p9ZykacQ0zeScYmSknUDTjLyctul0uqnJy8jIYCww9CgAWfD8K6+9/urCV16NRrMY9xsTDZkZ+Xv2VD/5t6cmTjy5T9+jcrKKPM8TnIXtEKWBF/gIBCHkUGrYtDjCWwrNIMGIYZqM4eUrlp9/3h+GDRvg+wGj+Oqrb+jYMVRT03DLzTcPHDhg6nnnVe1ruvuuPzuOc/1117/5+lsPPPBAhw4dp194AQI7bEeFnMNxZhnY933GIRIqZMxPpR3LMsJWPmMBIWYQBBiFOeUEhThFRQUdOcdC4HSKL1267JhB/SPhMOe8vi41d87cc3879egBgzQSwxhzLggilMK2rVs+WPLBmDFj2nfokko2aRp/beHbJ048MTenAIGlYQME9lxPI5wQO56Ih0Ih3/cioWwAHLLD/7okTsvKV8657wdKyisUCoVCofi3dRZC0Lw1Evr6669931++fPkpp5yyevXqDh06TJ06NRqNPvLIIy+++OJdd93VrVs3Suk111zT2Nh4zTXXUEpvuummSZMmDR069OKLL54wYcKZZ575xhtv3HrrraNHj3733Xevueaaq6++2nXdpUuXyr/Yti2E2Lt37+LFi/v161dWVmYYxrx58x588METTjjhsssue+KJJ+bPnz9gwIDFixdfddVVf/nLX/r167dr16677rqrtLT0oosueu2112bPnl1eXv7ZZ58tWLDg/PPPLy8vv/jii+fNm7dq1arCwsJnnnnm0ksvpZTK1L5czwoAcllhS57+QDAGBASApdNp3/cAMDEM4AcRVQhjDWEBwnX986ae97vzfz9t+gXRWAaAl04niYaXfrTslVde31VRmZubf/99D1pGTsWOyuuvvz4Wi11wwQWfrfr00ktvG/XLHr/61alDjh1cWJhrmDYAJ8Su2FGVjAcgLN8PDDNTwyyZjD/yyEMrV67s0KHzrJtu8Tz0zDPP/v3vC3Kzs0aNGjV+/Piitu1rqvc+8fic999/v6ysbN9eiIRy3RTdtq3yueee27Bhw5Qzp5w6+dQd27/+8ssv4/H456tWRyKRGTNmXH75FQihs8/+DcHhL1fvfuXl//fiiwsGDjp62rQLGhub3nrjvcKCDm1Lus6f92JFxY7t27dHo5ETTxp73IihlhalPIkQO5SCmOiAGo3NLbphMAa6Zjlpn9LUXXf9ORbLve9/Hphx0aX33HPP+g3renTvN3jwiHVrN//xj9cuWrTq/PMnJpPuzJk3BkEwefKU7KxCnUSXfrj0+eef37r16+HDh5977rnbd2xNpVLvvPNOZeXuE088ccSIEatWrXr11VctM3TvvffHE/VPPvX45MmTHnjw/l0Vu2fMuGzgMUNXfbpi+rSrZ153+ZAhA5OpxldeeaVv72O6lx/VVJ984IE5Sz74cPjw46666up43Lv5pntWr/581acbJk46qU+fXuvXr9dItCCvS0111ZNPPvnRR0tDodDJJ5885Yyzamv2rV69ZvPmTctX/OPKKy8vLinKyc7k4B4kYs3LXhE0V38SlNJWrSuvDDYKhUKhUBxppNNpwzCEEJRSSqkQ4owzzrjhhhvGjx9fXV0tq082NDT07dt34sSJffr0+etf/7px48a777572LBhI0aMOOuss1566aXly5ffdNNNt9xyS9euXfPz8/Py8goKCubMmfO73/3u97///TnnnFNTUzNp0iQ5bUAIGYYxcODACRMmyFT9888/P2TIkFtvvTUrK0sIUVhY2L59++rq6q5du06cOLFTp05LliyJRqO33357SUnJRRddlJeX17Nnz0WLFp1zzjljx46Nx+NfffXVZZddRinNy8szTfOyyy4bP368vEDp2gcA6eM/aBCEaK6M2aZNG9sOc98Bxr4nYM2GoqamJsdxTz/9dBCYMyqt9Qjwtdfe0NSYGDz42K1bdp591lQrlHPF5TPr61K5OcX5ecXhUFZerpZK+raVEYvmYGSmUxRDpKaqEYRlGhmc6boW4RT7npjz4OOvv7aod6/+G9ZtWfXZWtvK+GTZqkEDRxw7dNT1N9y18rN1AObrry16f/GySSefYYeyHRcA2QKsu+6+1/PxCaNOnPf03zG2Nm3cdtavr6nYubdL5+5FbUov+8PVibh33PBfCq43NTqCQ9W+hkEDj5v39PPPzHtB1yJNje599879cvWmOQ88vnN7de9eAxBYjz7y9LvvfASAAw8jOCSDTUvdmm/QsAUAnu8SQhIJZpkh10lNmHCibYc//nhZKpl++OFH1n65LiOWGQlH2xSa1dW14XA0MzOzqKho166doVDoow//8fRTz+XnFR83fPSTTzy3YcPW++995JKLryLY7t1rQHm3fu+8/cHLL73RtUvPXbtqXl34lm1lXHXl/X9/4dV2JV327W24buaseJObTAThUCQR9wIf2pd2Wb9uy1tvvx+K5n2xZsPGTdsnnDR5xcq1q9dsysktQTi0fadbVdOEiZ2VU/jFmg1Ll37Z2ND0t8fnvbrwrf5HDynv1uf6625Z8clKJ82uvuqGzZu2JxPeWb+emoi731uTRggAAaJ5QbamYdM0WzxmrYHKyisUCoVCcaTR4konhNTX159wwgnnnnuu53l9+vTp1avXggULTNOsqKiYNm2aEMKyrKeffvrYY4/t3LkzADQ1NW3dujUUCn399dfTpk0DAIzxrl27unXrtnjx4oaGht/+9reWZe3cubNTp06RSMSyLCGE7/u7d++uqKg49dRTOedbt25FCM2aNUtq7o8++qhbt24Y4x07dpx00kmZmZkYY9M0a2trHccpKioaNGhQTU1NaWnp+vXrHcd55plnioqKRo8ePXHixKysrI8//rikpCQnJ+eQgiBXHHJGXdelNEAIAdGAH2SzniAIDF33fW/RokWWZWqaZts2JgYANQxr4cKFoVDoiSefAcGPHzHmV6efteitRbt37QuHw7fdec+uHVuHDB5mmeGTTjxl9OhxpqlrOsZYAyCmGW5sSDTUxz2XhkIhpJlvLHzjxb8vnDp16rTpFz32yKPXXnP966+/ecftd2OMV61a1b60/csvvTqg/6CPl34y/5nnQ6HQtm3bHnxgHgLt4YceXbN63SMrHvc8b/36nfffO+eYY44BAb17HTV27HjG2J//PLtP777Tp89oamxc/cW6Th07XnThJUHgeZ7z2mtv/ubs80YcN/qxR+YZejiVDMq79bn0kj8gjZw0YdT8+c/36tWrpG07x60yrR/0rquurczPbQeAGROpFCSTSYx1IUQQeMOGDauvrzcMg3No275jr1699u3bN3369M6dO3Xr1lUIcf7vpkYikfvue2BA/8EzZswIhUJZWTmvv7YoP78oN7dy1k23uq6bmZk58aRJDzzwwMCBA4vbdLz66pmjRo0CAaWlHQcPHvybs89r167b66+9NaD/4F8cdcyMi/9Amed5qalTz//zn/7y1fqvOnfq9qc//TU3p2BXRfXch5/oVtZ72LDjq6vrp577+6FDj4tEM06edNrTTz/tueKFF16+7A+Xn3jiiRnZOV9t2PLkE/MuuOCC9ev2PfvsRR07tg9HOm7dsqN9+1IO3sHfds2SXsgl4NJ+1nofdpWVVygUCoXiSEM6yAkhhJB169ZZlqXrekFBAQC4rltSUhKJRD788MO8vLxIJOI4TiqVOv7441vKn69atUqKeMMw5OZN99577xlnnOH7/rZt29q3bw8An3/+eVZWVk5OTmNjI0LINM2GhoZkMjlixAhZSL6qqionJ0cuq02lUgMHDozH4wsXLiSEyIWtRx99dH5+/u2333788ccnk8kHH3wQANq3bz9gwIALLrjg3HPPve+++4qKihobG998881evXpZlpVMJg8pDpxzuaLX81zOD5JIlhi6gUCPRWOWZeXk5MjiP4l4A2e0qanJcZxOnTqlkk2Bz/oddZS8uquvvnrXrl2zrr++sLAQAHJycnr06BWOZHleAKAlk+mamqpoJCMjIys7OzcUzaCUA6D169dXVOx+5513Z91007PPPl9a2mHz5i2LFr13+ulTPvzww0QiBYDbtCl2HC87O1cIpGmGaUI0mrFixUpC9HPPPW/EiJF79mzZt6+6rq4hEoFTT5timXY65cy89rqGhqYRxx1f19DU2BhPpZxQNDMjO8cwDM8NMrNycrJz+/T5RVNTavjw4/v1OzqVdAPXK23XsWpfHeeiumqfadqH+C7jB3wJAMjPzQfg1TWVjLE2bYysrCy5EUHl3j2RSCgvL0fTcGXlbh54+fn5Anj37t0QFgF1EGYlbdumnfi+ffteeunl008//Ywzznj4oUdCIXvr1q2DBx+bTKbD4fCaNWscx3v99Tdnz773b3/7m+cGyWS6oEAbMnhoVlbWnj17+vbtzpjoUl6OEPa8wLLDGZnZiXiqsTFe3qNXfn7hQ3MePvXU0zZt3GJZdkZOrpP2d+7YlZdXEM3Ipr6fmZkZjyd2VeymARs5cpQQyEs7xx47bMGClxsamoqKQoWFhYZlR6MQiUQSicbvm0L+c115+NZmakrKKxQKhUKh+N+RJR0551K7c84XLFhw1llnxWKxUaNGCSEKCgrkylHDMLKzs//2t78BgOd5t91228qVK3v06FFdXV1RUREOhy+55JKampquXbuWlZXZtr18+fK6urrt27dnZ2djjDMzMymlGzduXLZs2Z49e5qamqSrJ5FIfP3114lE4tFHH121alU0Gk0mkyUlJb169ZJnOGzYsL59+86dOzc/P/+WW26ZNGlSMpmsrKycMmXK6NGjEUKEEM65ZVnvvffejh07HMeRk41DmtLItb/yO3zPflIB9X2apMwfOnRIItG0bNky3/flhlk5OQWNjfU52Xny8QKjtLAwd9361cOPG/LGmwtXff7piy++oGm4obG+oaGOBZ4QDABFo+FIJKIbOqU+pb6gfjze6KTiGRlRyzKmTDm9vLzsyisvnzFjxvLly2bOnDl58imXXXZpJBIyTZ1zalmG66Zt2zRN3TDwpk1frV79+S9+0e/CC6fde+/s66+fOWHCuEgkFIuZDXXVrucUFBWd89vf3Hb7ze3bt7v91ptLS9v27NmdemkWuKXt29bWVTNKHceRlfs//vjjPXv2RDIzdcMIgiCZjGuaZofM75vn/EsRD/u/CwBRW18NQGOxmGVZ8bhfVVVlmKE9e3YVFuaHIxbCnAvmek5AfT/wksn4vn2VAEF1zV4uvESixjDI7t0VY8aOuvyKP0w5Y/L9D9z7+9+f26ZNXl1dFcbcDNltivIZh779ev1qyuTLLr/0uefn5+fn1tbSbdu3mJaNsKitrU6lEnt37zQMPRwJNTbUuU4qFLbqG+prqyv/9Ke7lq/45MILpw0/bqiu624yiRC079COUr+pvk4zjHDYNk29Kd4Yj8erqvZalkUIycrKKCzMsW0znkg7btr3EqYJyVQTIPE9EfunRoTgXy/OVlJeoVAoFArFd9SEELquG4aBENqzZ88tt9zSqVOnmTNnOo4zd+7coqKiBx98MDs7OxwOp9NpQsjMmTPXrl173HHHnXrqqRs2bJg/f355efngwYOHDh06ZMiQJUuWAMCSJUtyc3NHjhx58803jxkzZuHChcccc4ysBalpWocOHaT6nzBhwl133VVeXt6tW7exY8eedtppTzzxRE5OjuM4ixcvrq+vD4fDruvKevDDhg2bPn26bdtz5sx57LHHIpHI5MmTR4wYUVZW9qc//UnuZqXr+rnnnrtz587jjz9+7dq1hxQHQohuGKFQSDcspH2vqVjXTE0j9fX10WjUtu1n5j+9+euNlh0Sgr/99htdupTJ2Ytu2lu2bP7Hsq8mnTyecbdL1/bjxo9a8enHaSchRFBXXwWI2iGD0qTjJm3brq7eu6eyoqq6EhGRnZPhuskePcuIJhoaayafNun4kcP69O2+s2JLu9I2vz5rSnG7Nm3bF/vMBcK/XL9hx65tWCc19VU+423bF58z9ex1X31Z3rNs6HHDuvcsO7p/79q6Ss/3snIy7BCJN+2rb9h3/AnHzX3kgZ0VW+yQtn7DaoQpQsxxkghxhBnjfjIZ13XMWOB5DoBIxBtXr1k1cNDRAmg0Gk2mGg8ltPy7Wfnc7Fz5QMh104RAdXX1vr27/zp7bp++PXJzsz3PiURCHTu2N207kWgoKs5n3EOIFxbm9ujZTdOFYULnrm0bm2qOHzn0pIljhw4bmJMbq9y7s7gk37Rw9b6dms4DCroh+h7Vc/xJY/sd1bOhsRoQdOzUFsDPycmkLF1UnBeN2tu2b0ynGzOzY1bIBBQMGNg7MydSsXs7YDZq9Mi8wtxILGRF7KTTVFO3z7BxNNP2/UTSaYxlhkpLixGmX6z+1AqbCNOHHr6ve48yonEBEItZmLC0A9k5UcvSvu+z11JaHmMsi1GGQnbrfdiVV16hUCgUiiMNWXBd0zTG2PTp0ydPnqxpmhCipKSkR48eAHDSSSedfPLJvXr1kmXdTz/99H79+i1evDgnJ6dLly59+vQBgEmTJvXp0yeRSHTs2PHrr78ePXq0bdv333+/LJySn5/ft29fueQ0lUrZtj1lypROnTolEol27doVFRXNnz//zTffzMzM7Nq1a1VVVb9+/Xbv3v3qq6927NjRMAyMcTKZHDhwYCQSMU1z+vTpr7322plnnnnBBReUlJRYllVSUhIEQSqVyszMPOmkk6LRaHFxcadOnf79IASB0HRACDjngnPgnLHgoMUouQgIsnJzszEK33jjDTfeePM555yTTiej0UhjU+2SJUsi0dB5552XnZX/7ruLr7hySo9e3WZcfOHKlSsJCZ9xxqldu3UeNnzQQw/f9+JL8ydPPmXqeedEwhGAAOGAsuCP19x8+x03cw49e3a58cYbL7v84htuuOOpp/7WqVPn6dOnTzlj8htvvHbGmadW19RgArsqGnbs3DxlyolnnHFaPNFY2q5DUxyamuqmnnfWkiXvDT9uUKeOXYqK8x9+6OFYRrimFhyn0bajW7dtfHb+85988kkkEunRs1siWUdZmugEwE8kG9KOk04niorz44kGTCAnJ/vZ5+Z9sGTR51+sDEf0M888IxYLAbBIOARwqJbulsQ8AkABY5wHGrF0Xd+7F0477bSMjMzOnbv++Z67BecbN60LqFNdU9lQvzcvP2fLls26gTGBpnj9l19+XlO7t11Jx7/89a7p0y4+6hfdy8vLt2zZMm/e/GSqYfPX6/dV7+zSpRwAnnzqT7feevPDc+8tLGg3e/b/xGLhWAbU1u0NhfWGxmqiwc6KrzV9VE5u1kkTx0w+7eRTTpmk6WL1mi/TTuPgIf0Xf/DusOEDXQcVFORt3rR28OBjnn3uqauvvnzQ4AHnnXduafvir7/e1LFTuxtuvPbJJx97/G9zGWN79ux98qlHotEI0WBP5Y627dpwARu+Wt2vby8Ozv/6MZRwLlrxwy6EUL/yFAqFQqE4wpD7thJC5OJXz/Ns23ZdV1rVASAIAukhCYIgHo9nZGTILVqDIAAASql0s1RXV+fn58MBO8jKivWEELm1UzgclkMxxuS2rJzzdDotXfiU0mg0KrV+EASapgVBYFnW22+/vWjRot/85jc9e/b8+OOPf/nLX7777rtDhgwJgkCWtpSPCzRN07T/MO0Y+AJhBiK47vorjx3SZ/yYIVw4mo4BUUBSg2IA4IARgOt7vidsK8PQs95d9HZVVc2+fZWOmzzzzCnhcLimpm7D+k31dXE7ZI44/tjCwtzFi5ds3ry5pKTk1FOn7N1bYZr62+/8P8dJ9e3bu2+/3rW11ZFImAXG0o8+xRjHMiKJRBNCYvTo8QFNL3zlVdM0q6trTjrp5Pz8orf/31vr1q3LK8gdO270++99MHTYkJzsvGeeeaa8exkCElBv0MAhmo7r6xpfWfhSZka2H6QnjB+j6+aSJYvHjzuZMhchtOSDD1euXGnb9rhx4w3DbGho6Nmzdzxen0w1VVZW/uKoAYmEs2njtlgk549/vK537569evfctGn9L0ePOOoXvXUDkqn6UNggGAtAgmOMNQxaQIXneR06HP355+8UFRdixL0gbekWA+878yEMQDBYrp/iDJtmeOlHy5IJl3PRsWP7nr16u46TSCR27qzIysrq1KnTxo1f7dq9c9CgYzQNvlz7RTRml5f1TLuJkJW/bdvWBQsWFBYWVlZWXnzxxV9+uVrX9YEDh9TU7iWEZGflL1/x0TvvvFNS0uGkEydlZUVXfLqsW3nnnKwCxoM333yna5fynOyC9evXr/p8RafO7UePHhVP1K/87PMJYydW7N714Ycf1dY0lpX1LOtaXlxcbFn2wlf/vmXLJgHBhAnjy8u6rfris6P6DnAc54knnrAsKz8/v6iopLy8DIAv/uD9sWPGEALLln9Y2r5tfn4uwQQAsEyLiwMeUCADhEaFtXzZ2nHjTl+w4PVevfqVlBQpKa9QKBQKheIQcF3XsqwDy67X1dXl5ORIIzgApFKpcDjMGNM0zfM8jDHn3DTNlr1XKaW6rtfX14dCIVkVJ5FIRKNRx3Esy/I8Tza2uNh93zcMIx6Px2IxSql0CbeMJucJhmG4rptIJC655BJpuG9qarrgggtOPvnkWCwmjTctsxGMcSKRCIfDcspxaF55AYCAUfeP1/xh2LH9Tpp0PIAH3D+olE+kkrFwHhe8tqohv7AdCN4UbzB1olsGxgRxAdiqqtxbUFQAwNJOY8iOJVNx4AgjEYrEOHMRQYHn1TbUFhW2BaAAnDKskZjnxE07CsCSqQbLMBAhBOsAOJVKWIZFdLu2em9ufh4A+IFr6KHGptpIJKIRy3ETthXyA8/QzVQ66ft+VmZeU7wuFLJ1zQj8lG6EfS9pmJbruJYdo0Ha8bxIKMYZFRgB45phu06DZccAIAi4js0tW3eedvqvbrzu+nEnjjMtWwhXMDcQnqlbPktohPzbUh7B/h2SMIAAJICkEoloNI+zoKEpkZPdBgB76bQZsuobajOjGYgQhPRksjESyWbMIcRoiteELAuhQGAIPCcUyvY9xzAjIIQXuKYRdd0m07IQ6A2NNVmZMQA9Ea+LxrIYdbjQdD0KELh+E3BmWTHfSxlmzHMc085Ip+OhkAUATrrBDoU4CAy6AA6A6+qacrLzEdLi8SbLMgxDp8xPp5OxaCyerI1GsgBwOpEMR7NSiQbdMjWEsWYxmsIaTiZT0YgJoKXT9aFQjAM9iJRHAGCAIFRYyz5eM3bsrxYseLVfv/7FxW2UlFcoFAqFQvHfjdT3CCG5y6zjOL7vh0IhabNpke+yJvcPPZgA13MtS5s165pjB/ceeXx/RAIQ9CBSXsiaI9/sdrR/76MDNdJBG79vDnHAT/2fIgQWgHgQUMYMM1RbW7vwlZcHDx7Url1pLDMbROB7rm7oCBPOPYSRAMQ5klLeD7jneR079v+ulCfiu49K0EEuWaCDREwgQOJ7Iob+wzv9r35WfOcl9D03698/FgASAoT4jpQXIBAyhNCYsD75x5fjxp3+wgtvDBgwOCcnq5VusfLKKxQKhUKh+JGQOl4WrzRNMyMj41sdCCHyaYB0+/wQgkDITWEbGxsdx0WE+G7CMLV/Q4KLg8lC8R/pzP/jhCkNPN20sWmiwKVBKr8g54Jp04B7gDEIlwYBQkJwhkCgQ7s69G9dMjrY5SPROuH694c9LDcFoYNVREKIAGCEcPMkRgDnPJFIKCmvUCgUCoXiSJDyQgi5Y44QQu4UKz39CCHG2P66H+RwHAvJ1YaEEEIw7C+3/7NCCBF4jqZpRDeJDtR3GWPSSYUQ0nUdESIY45wjot6ehyfk+7++IRwOt97xlJRXKBQKhULxI9Ei1hH6xuIrbfpS1kuheVikPCEgGAKAaDRqmhYgpJnWQXd7PYIxrCinju/7pokA65qua/JxB+eAMYAOwDkPhBCEIPX+PAxCnjOECQghZ6oYH7ap6fdOWVXQFQqFQqFQ/DjIrZqkapdqnnPevH/NxI7bAAAgAElEQVQTgFQ8h3EVnyx7zznnnAGlIPjPUFtijGUpUsF8zgWADoBAPqAQPqeeEELTNKTS8ocl3PtpaTlw1qqkvEKhUCgUiiMBzjmllDEm6+e0yCApOmVBzB+s45sHTaVSnucBQOB5P7c4Uz/JOSUaRgQjJBj1OE1R3+HUZ4Hnew5jgaZhwOj/3NZ/ZIAxRgi3OMckyWSy9Y6oDDYKhUKhUCh+PAUvM5QyVXxgI+ccAGSjLIL5A4+FEFiWBUCDIABAoJmIpX5uAdcMA4QQnCMMgDXdJJwGhBBENJmwRwgB1oDTgPmabqi36A8FYQAMCB247PXQiqgqKa9QKBQKheKnyUEXnsrGlpcQQodF+hAC6XQ6FDKKi4uj0Sj3Hc00gQc/r4gLAQCo2U7DAABL37bg/9SOkKZpvLlMPGq5LwgpA/0hxpszhJngSECzV17udNaKnykVdIVCoVAoFEckmqaBEHV1dalUEmsaqL10/qUKRf9cYlJtPfQfgLAGQND+hd2cC7kLciu+yVXQFQqFQqFQHHlwDoQQQMJxHEopYMIDin9uazvRD1rpq9T8YSGVSgHkttLgKiuvUCgUCoXiyEQWsM/IyLDtEHCmhOkhiHj4diUWxb8VN04BmOC8pRglISQjI9Z6R1RSXqFQKBQKxREIxiBEsyJljIIQxLBUWL4PBEh+qVD8oDAezGDDuSpGqVAoFAqFQnGIEEIAoWaDDSHAqYrJv1bzB/5TZeUPF6lUK5ZOUlJeoVAoFArFEYjnMbnnFOccIQxAXMdRYVG0Kgc12ESj0dY7olr2qlAoFAqF4gjEMIjve6ZJ8vLyQuEwMN8wfn5108W/nbRFTIBoqUSJACGEDlo8VPG/xxKhlgC2dk1PdYcUCoVCoVAckXIKOOeM0sbGxlQyKThvLqmu+J6AqRAcFhEvI8k5Z4xRynzfPyy7Fyspr1AoFAqF4menq4QQlFLGmMyTqpgofnzS6bSS8gqFQqFQKBSHBiFE0/VwOBwKhYAQwZiKiaJVEUIACADAGBNCNI0YhhGLqWKUCoVCoVAoFIcC59LtAIQQhDEgxDlXYVH8+CivvEKhUCgUCsWh6qfmzUoTiYTnOiAEUgYbxY+h2r/tlXdas3SSkvIKhUKhUCiOTCkvi1Hquk40DRBRUl7R2hzUYBMK2UrKKxQKhUKhUBwasnJIRkaGZZrAAqSpGtz/SoMKEALEAXMhpCY/P32UlFcoFAqFQnEEQinoug4ANTU1qVQaiB64rgqLolU5qMEmlVIVbBQKhUKhUCgOBSGE9MpzzltsDwrFEYaS8gqFQqFQKI5AdB35vg8Aubm5tm2LwNctS4VF0doTyO965cPhUOsdUZnGFAqFQqFQHJlg3JyyRAghjFViXnEEvslVCBQKhUKhUByRmKYJAHV1dY7jADEE9VVMFK2K8sorFAqFQqFQHAaEaPlLs2leCJWVVxxpKCmvUCgUCoXiCAQhcF0XALKysizLBOph3VBhUbTyBFJ55RUKhUKh+GeCINA0TQjBOeecA4D8p6x7zTknhHDOKaW6rrdSJWzGmBACYyxPQ/4/DQCO42CMdV0PgkDXdYyx7/uEEEJIEARCCMMwgiAghLT4thU/lqhq3iLK8zzGGGDCmYdVnXTFj6Xp5e8rxpjvB0rKKxQKheLni1TnGOPvqmHOeRAEjDGpnhljWqttAyRHllMIjLEU9LbdvI+jYRiMMcaYPE/f9w3DkHMAXdcppUrK//hSXtM0AOY4DqUUsCZ8BprS8orW/mWFYL+ti3PBGJOVlFoJ9WtFoVAoFD91ZA5eSvb9Kk1IfYYQsizLMAwp5Vtvc0qEkHRay0cBjDHOeTKZlK8GQSCT8bqua5omOziO4/u+/Cml4398MAbP8wAgJyfHsmygHjFMFRZFK08gD2KwiUTCrfjrUQVdoVAoFD9xZP5bmlscx5Gpd9u2gyCQphrP82StEmmoaB1diBlj8nDSbGMYRigUkg8EpMHG8zzpsRFCSE0P3+xPpFAoFK3wq0mFQKFQKBQ/9f+rMJZZcISQbduRSMSyLABoccYHQSAT5JTSVj0TwzCkM16aeTDGzeYNAPl8gBDieZ7v+5qm+b7vuq4QIp1Oq6z8/8UM8JtilK7rgGYy31NhUbQqBy1GmUymWu+IKiuvUCgUiv8CpJSXCr6qqmrNmjVbt24tLCxs27bt0UcfHYlEWpbDttIJyMQ/YyyZTNq2bRiG4zibN29+6623CgsLTz311FgsJvsYhoEQampqevLJJ33fP/PMM3NyctQdVCgUSsorFAqF4meq42UCnjG2bt26hQsXvvDCCxs2bACAyZMnP/jgg7m5udLEIsvItMY5yDWsNTU169evLyoqKi8vN02zurr6pptuKi0tHTduXCwWe+uttwzD+OUvf6nr+s6dO6+//nrHcQYMGFBUVCQXy6pb+WOCMbieZ1naP3nludolStGKCCEQUl55hUKhUCgOwHXdcDicTqd937/88ssXL17cpUuXe+65Jz8/f/PmzaFQCGOcSCQIIaFQSEp/aZpPJBLRaDSZTEYiEcdxOOfhcNjzPJk4l/UrgyAIh8NyBa0QQub1Pc8TQliWRSnVNE1+T6VSsVjsnHPOefjhh7t27UoIOfbYY2+77bZwOJyZmQkAt912WywWGzlypK7r7dq1W7BgwebNm9u0aSPN/el02rbtVCoViUQAwHEcWf2mrq4uKytLlsRJpVLRaFTd8cM+FRSCqzj8a/Y7Q5Bc2CFAFmBRcfupo6S8QqFQKH7qhMNhADBN87XXXlu8ePHw4cPvvPPOQYMGCSEqKiqkMq6oqHj//feXLl2KEBowYMCUKVNKSkq++uqrioqK5cuXr1ix4oQTTpg4ceLy5cs//fTTwsLCYcOGjRo1atmyZatWrQqFQp999lkoFMrLy7vxxhuTySRjLCMj48orr9y7d68Q4uyzzx47diwhZPLkyTU1NW+88UY6nR49evTdd99NCDnqqKMwxtddd9327dsjkcisWbNmzJjxxRdffPDBBz169CgpKZk3b97OnTtnzJghDfTz588vKCg44YQTqqqqli5dumLFipqamry8vGuvvTY7O7uliqXiByIEWJYFQBsaGlzXA83kQSMmKjDfFy7BkQDA0uqNAGGM1BqP/3RG9E9e+VQqnZmZoaS8QqFQKH6+1NbWJpPJ5557zrbtqVOnDho0KJ1Oa5pWWlrKOX/33Xevu+66r776KggC27bffvvtrVu33nTTTf/4xz/uuusuxphpmrNmzXruuefS6XQqlaqvr3/uuefef//92bNnr1ixghDSvXv3JUuWUEo3bNjw/PPPNzQ0tGvXDiGkaRrn/KOPPpo2bdqECRM++eQT3/cXLlwYBMFxxx330ksvbdu2raGhoUePHps2bUqn04lE4p133jn11FMXL148e/bs4cOH9+/f/5133nnppZd69+49YsSIxx9//Pbbb7/wwgsHDhz48ssvP/bYY9u3b8/IyKiqqsrIyLj++uuVjj98ouobdSXdTQghWShQcVApL/b/iQDJaCkp/9NHSXmFQqFQ/NQJgiA3N7epqWnFihXHHnvsmDFjGGOhUEjWf4zH4wsXLly1atWtt976u9/9znXduXPnzp49u6ysbOvWrSNGjJg9e7bv++ecc87SpUtfeeWVAQMGPPzww3fccUdlZSXGOB6Pv/vuuz179qytrZ05c+aSJUueeuqp9evXh8PhGTNmyCKYt9566z333NOlS5dXX3117Nixs2bNOuGEE/Lz8++6665f//rXDQ0NWVlZV1xxxRdffNG+fft77rmne/fu4XB45cqVVVVV2dnZ11577e7du6+66qr33nvv0UcfHTRo0Pnnn//GG2/MmjWrW7du1157bUlJyZ49e2655ZZLL71U13W5ulfxw3FdV3rlbdsS1EOarrzy3z/zQRghIRAgJEAANG9vpCJzqDOi73rlw+FQ6x1RTbYUCoVC8VOHEEIpbWxszM7OXrdu3RdffCE97oQQ0zR37dr16aef9ujR47e//W1BQUFpaen48eODIPjss8/S6XSPHj1yc3OLi4uHDh0KAF27do3FYmVlZZmZmbquFxYW2radl5eXkZHRqVOnQYMGNTQ0LF26tL6+3vf9//mf/3n//ffnzp177LHHDh061Lbttm3bJpPJnJyczp07+75fWlqam5tbV1cHAF26dCkuLk4kEj179vR9v02bNrFYLBwONzU1lZeXn3XWWYlE4uKLL/7666//8Ic/dOzY8dlnn21oaEgmky+88MJzzz33xBNPnHLKKclkUun4wzcDFHINdG1tbTrtIE0PXEeF5V9JecAHLM4WnHPllf8PwnhQg03rHVFl5RUKhULxU0emxrt37z59+vRLLrnkscceKykp6dGjhxBi7969OTk5eXl5q1atWrt2bVFREaX0k08+0XW9rKyssrIynU7LzOL27dtlZfpQKGRZVk1NTVNTk67rjY2NhYWFUrIsWbLE9/0xY8a89957GONPP/00lUoVFxdXVVVxzgsKCtauXRuLxXRdl5l4uWWVZVmWZX3++ee1tbXRaJRSGg6H9+7dW11d7TiOnHJMmjRp0aJFixYtmjZt2tChQz3P69GjxxtvvJGXlycvp76+3jCMSCQiR1Y3/bCIKumowRi3CCzF9yGEEIgLQAd45bEy2PwX/HpUIVAoFArFTxzPa97Z57TTTuvYsePLL788Y8aM6667btasWZMnT87KyjrllFNqa2tvvvnmJ5544v7777/33nt1Xe/fvz8hJJFImKap67rMnafTablRq2VZWVlZNTU1nPNHH3302WefveSSS15//fVOnTqNHj26e/fuQoi77767urr6/vvvf+CBB4IgwBiHQqF4PL5o0aKXX345mUzqul5bWyvPzbbtUCi0c+fOBx54oLa2VtO0goICy7LkqtzCwsIpU6ZEIpFp06aFQiHTNKdNm5afn7969eq5c+d+8cUXd9555+rVqx3HUTr+cKHpEAQeAMvLzw2HbWC+blmA+EGEUIvO/77vh/2lb3U45GnK4T8lDpwLKoTYX+0HYXygV17sX2bAAQAQP/xBaKXYttot49/8yVteEKI5UBgDIUjTsWFqymCjUCgUip81pml6nmdZVl5e3kMPPTRhwoTly5ffcccdt9xyi2EYtm2fe+65V1xxxZdffnn++efPmjWLMXb//fcPGjTI9/36+nrpGUgkEgDgOA5C6IsvvgiCoK6uTqbMr7zyyqlTp86ZM6e8vPzmm2+ORqOTJk065phj5syZc9RRR1177bXPP/+8rBTZpUuXP/7xj3Pnzn366acBoK6uzrZtxlhlZWW/fv1mzJjhOM7MmTM/+ugj0zQrKirWrVtXW1tLCHEcZ8yYMW3atJHbRQkhiouLn3766XA4fOedd44ZM+b+++/funWrsiYfPriAwDSx6yb8IOn6CSBIMB8QAKeMUrHfOsI5cA5UcMYZAwEIcQAuuM8oIBCAOAhAAEAAIY8GgDADwTgLOOMgBIiAM0BE/hQVXP4UIOAAsqdsBMCAEAMhuwkAQBqADggLEIHvc3n3EQaEWr4E55wxEEJwToNAcC4AUcEFCAGIC+4GPuMMgAACKjggDEiXJ8MBGGccABASgAAhgSDgbH9PANBbOiOENUQwAkBcCAYgKKW+71MKNTU1CBAHaukhDgEBPWi+KCTPn3ImT0YAAqS1nAzjjAGXJwCAAREADAgCzmS0OWqOpAABgPffgua4McG/2yg7M/kcbf+9OLADFVyg5jvI948gr7f5HnEGgAMatIwgYwWIcCEO7PmtEQSAPIq8HMp8AYxzGgQBoxQQBkQQNjinjpNijAaBR4hoaKht1WcbqHm9skKhUCgUP1UcxwEAWYWdc75169aamhoACIVCubm5BQUFANDU1FRfX59MJlOplGma/fv3Rwjt3r2bMVZaWgoAGzdubGpqat++fUFBAWNs9erVJSUlM2bM+Oijj+68886ysrJIJBKNRktLS+PxeEZGxo4dO6qrq4MgME0zEom0a9fOMAxd1ysrK/ft21dbWzty5EjO+aJFi3r27CkP4fv+mjVrXNctKSnp0KHDmjVr5BZRlFJZl2b58uUDBw6UO9fquu44Tm1t7c6dO3Vd37dv34ABA7KysnRdl0XxFT9QylPmYyzSqabb7rjh6H7dJp8yGghnngOIIoIREA5IcBCYAAjOqfThCCHkfl4YY9/3pduec04IkXsRMMZaSuIIIaQLRe5L0NIIABhjBKg54c0557xlWGh2VMOBxwLKDmyXo8m3CiEEaxoIQYNACAEYMSE0TdOwxoH7vg8AhBBCiDw3jLGcExJCWszu8qzk+Ad2AIDmCSSiCAmEdBAYIx1Ac9J+KpUaMWLEm2+9UVxcQJnDeMCYp2mabUYDyoQQhBB5+TJ6LZcpkRfYrDj3880d4lx63lpCoet6i0G/5ce/1dhyLYQQWfleXjLnPAgCy7IYY/K+tNTF13VdNsoTkCcpb6gQQgZN1qqSI7f0bBlBXp382eYjEmAsIIQQIIwJJAAjxFgQUGqHQwDhhqbEhnU7fzXlt4899my3st7t23dopTe68sorFAqF4qeOFPEAQCklhHTp0qVLly4AEASBpmlSiOTm5ubm5sq9nGTnRCLRpk0bQkg6nQ6FQsXFxd26dQuCwHVd3/d79+4tjfJVVVWnnHJKRkZGOp2W/+XLnWU7dOjQoUMHedAWuea6bmZmZlFRked5UjyNGDEiFAr5vu95XjQa7d+/P+x3BPXp00fqlWQyGY1GGWMDBw6UJ2Capryutm3bFhUVtWj3ls2tFD8YrBELgGskZBpR24oBCQEECBjWTUAYgAPlAAgjHYQgmoGRJjP2AAIjTBDBCGnYBMAB9wRHmBCCQXBKCMGIAAg/8BEQDBpGASEEAQEQlAVCCAQEAUaAADDGPOC+EBwhjBHBCANgABEwXwiBCcGggwbS5AJCIAQyJU80wM0PajRAQGRVfIIR5xhhAIJBEIwBQCMaAiwQBQAQCAFBCGHQMAYBXAghoFnKY0QAQCAqhACBAaC5MzYAOAACpCHQAbCmYdPAO7YHgQ+ca4YexogDyPcnITgIggCwhkHTiSFAYEQAUcooIKTpOgINkJCmnWY1DwiDvHYMwARQEEzXDADEBWOMYTBkI0JIJ7oQgjL6rUbZmXOOAAvBEQiNaAg0QhijLgZTIMY4I1hHgAXhQRBgMGQjACJEIxgFgU+wLoTgnCEgGtEwaAgzRhnCqKVnywgIMEYyVpxgOaPgCBBBGgJd06SnRiAm7HCkvq4uOyuclZGfneVU7klXVzUcM6AVXXNKyisUCoXivwNKqeM4LVu6ep4njTdSFlNKZQIvCIIgCEKhkK7rvu9LC7vc51WOI1epCiEopfJna2pqMjIy5LBy0aosc2nbtkzaEULkgTjnGGPP81p+1rIs13UtyzIMw/O8IAgAQPrjk8mkrHOfnZ0txwmCIJlMSje867qEENkfAOR8ACGkpPzhwvc4xhgjMxrJDoezhC9S6WQ4ZAJHgDhnwLkGAFxgIZhuaAIQYyDz2pQKnweE6FzI5K5MOQs50xMCMQFCgBAkCARFVNN0IZCA5kYhRBAIhDjGGCGZ69UAOOcgBGAMqHlPVQ1AcI6E4JpAQoAQsqD7/pS/YQjuU0pRQOXKXYwxJpoQ1PeZHIRz0DQNgU4ZZQz2Z+UFAAgiEELNThQsE/BcYBBCMAYASBqtZWddIwIQY1LdIowMEETXrSCAaCTT0CMBTQRcmAZuaKzPyMiiVJ6/xjhijGOMOQghMEI6QohzLLPqnB94RcABEBII8SCgQgiECGVyBwCCEPb85kYARBkghBHSv9MIAIQx6YnBQghKQdNACIyx4XoUYywEoRQIQQAEIWhpFAIoBUIwQrrnMYwxAJEJe00TQiDKAAt0QM/mEYKAys8l57B/FTVwhikgAoJzQAIRQkAY1KPZOSUAen19fMeOXRkZVk5OAYJW/FArKa9QKBSKnzpyySkhJBqNtjSapimT9IlEAiFkWZau6/K5uTRFYIylrUWm6oUQjY2NmZmZAOD7fjwez8nJmTNnzp133tm5c+fGxkbXdfPy8mRSXxa6kV4I2SKHwhjL5wCGYXDO0+l0JBKxLEs+c9c0Tcp9OdOQgl4ihJCP/ltWtWKMdV2Xp9qC9BKosiGHBcPAACCwGfiQjDuIWJHMAoAAgIOgGHOsWwAIQBPCRwgBMIKJRjS5fpExjxAdAAQw02hetsiwR4gJQKXvRSPSnBNgbAAwITjGhOy/fUIw6XUnhOxPZoMQAUIEgAPg/T0F58F+AwpuWceIgAEQbBBD44AJAAbgAAIA65qua2K/ipNpe6wRQrBASANAGuFCMIQQACZYptIRABDMABAAJ1iKY5nRl50BQJrl9ebEORdCE+XdchvqE7FYzDBNQAjAzMzM5UyYhtkiIxH4GBuc+5gcuMEZBQQEo5YdZAGgZZGorhGMdQAEwDiXqlrDyN/fCDKeCOvfapSdkWZgrH0TUkAIYUO39t8LwXnQ/OBCA4JlI+xvJ1jDGqEI6QAAOmcsAAEaIQQbzY3/PIKusf2TMYoxBkCcB7omswMIcwYcgYYJ0eXa13hDY3Z2cW5Odbu2HRiFVq2epLzyCoVCofhvQgjhuq5UvTLnfeCrMkEu899BEEgxnUgkYrEYY+yFF154/fXXm5qaxo0bN27cuHbt2skEm+M4LeM4jiPT7ZxzTdNkel7XddmYTCY1TWuZLSSTyUgkEgSB4zjShCOrwlNKGWNyTHm2CKGWpH4ymZTFcIQQcjlvi9VYmnGVlD8cbxRIxGk0qjEKF138+xWfvJdK7G1sckwDACBgAACWDeGw4VOeTFIB0tsCoRCEQhqlPJnkAMAYCAHhMJgmppQ7jpxbAudgGBCJIMaELLDU0hgKIU3DQcA8D4IAGANdB9sGjCEIwHVB02TGFyIRAsBdV6TTYCBAGAgG3QCNgO9DQAEEcAEaAcsGjWieT10HKAcgYBhgWYCx5rrU84BSkLNC0wRCwPeBUjljbD4BywIAnEpxhORCVNA0kDsLy86cA0JgmmBZGgjiur7nCsagsRHKy7Mp84gm6uvTQQChECQS8kqBEOR5wnHAssBxwLbBtjUhmOsK3wcAQAh0HXQdEAJKwfdBOoY0TZ4qTia57wPGzX1ME3Rdo5Sm0xAEYBjfbmzpHAqBpumuGzgOMAaEyMcdEA4D5yQeZ/Io8hzCYdA0I5XyHQcwbv6ybSBEc12aTgPnQIi8Kd/0bBlB18Ewmm+f/HQGAWRngxDAfHBd4BSkzUYzoKxb+82bdgRcdx1IpsTrr7/fvrS0S1lpK73TVVZeoVAoFD91WtLqcoGaZVlyRaBt2y0vSaeKTJYjhGS5SfnoPBqNLl68+NJLL62vrx83blxJScmqVauGDBkCAL7va5qm67os1nFgar/FsSPXzwVBwBiLRCLSmi9Xv9m2LYV+LBaTZyJf1TTNMAxKqZwPtCzdk+PYtt2yUtA0Tdd1DcOQOt73fWWwOVyEwprns8D3i4oLZl53zaiRx+i6cJ0EMQgXnAYB0YhphbkAx0lrGgbAAfU0opumIQSk00mMNYRBcEGIpumEM+H7LsaaEAwQIQRpRGOMU+p/04gRITrCglFOaSAEB8CEIEx0AM4op9TXDUtwCghrmg6CUcoD6lu6DTwQAhGCsGawgFLqEd3m1OUcdEPTNINzSgMukGCCAWDd0AjWKAsY5UIwohmCU6LpGBHGfM4BYcCI+IGHETFNEwC7bkrXNS6Q4BRjjRAMgGVnkA8QMNENEwTyPSoEYKwbhp5INOmGHgRpy7I83zUNIwgChBDRDI0gxiHwPU3XgoDpGtY0A5DgTHBOATDnDBOsEQOAU8oYCxAiGANjQtMwIRplMikuV5kiTcNEM4RgjAlGA4Tg240sAIEAgaFrmOg08CgTCAkEWAjGOdi2xRh3Pc/QCUJaQD0QyLYthIjrpigThq5TFiBEDJ0grFHqcyYQAoQ0zgPTNA/ouX8EwJZlMMqDINB1HYBQ5solv4gjGlAkMNYw8ABrRNOMZNIz7KwPP/h06nmX7tixrXv3stZ7nyspr1AoFIqfOi2ml5YlrbC/+EbLS9IA8y1aZPHf//73LVu2TJ8+/eqrr87LyyOEyGS567qPP/743XffDQC9e/eeNWuWlPjXXHPNQw89xDmfNGnSvHnzksnkX/7yl3Xr1mVlZb344ot9+vR5++23W5L3Tz755B133BGPxzt27HjJJZecdtppUtbLWYE8vZZce8sptVzLgdu7HvQqFP8JSGZziWmZOyu2DhrYNTMvBjQdjmYAogf4HTBHEIlFpeMFwNzvY8GRWMb+v8uy87KD0dLhgJfMf27EB4wmvtNoH2xYG3MMyACBAXEQssijCQID0vc3YkAEBAYkODpwWHKwUzqw0TjgoqIHO6WWzgCA5VpYiJrN/wQIRzMBBIANiAPYAPI7/G9XKr+LA14yv9Ph+wIoT8n652HJAfeoZVh8sOOiDLC+e/nhaGT/z1rfE8DmC9nf81sjoP2Xj1skNBYaAIDAIAQgBghRGhDNxrrWpiiHi2Qsw/SDVtxmWD3CUygUCsWRz9lnn11UVDR79uz77rvP8zzHcSilQRCcd95511xzzYABA0aOHFlTU7N8+XLP86644op77rnn5ptvLikpef/998eMGROJRCoqKl588cXKysqpU6fu3bv3tNNO+//s3XmcXFWdN/7vOefutfVS3U3S2RfCYgLEJOZBggiIYVGRAEp4hlUGVF4OPrwYQR8UAec1ShSUcdQR3OYHiAjIgCKL4IPsJIKSoCQhgaST7qT3rrr7WX5/nO5KJ+kOKUyF0P19v/Iqqqtu3bp1+iZ87qnvOSdN0yAIrrvuui996UuzZs06/fTT4zi+9NJLH3jgAdd19aDbKIoqU4NcQfIAACAASURBVBPib2E/U3q+cJHGsZ8kAcgYCAeSAhFA0h13QABwAAGQjnLL39FTaXW7JcNv+c4/7nxL3vHRvu0hiR1vQZKhW/0nHWqrYVvu1W5rdLQHzG6JftXQrwwSZoBpEcqkkJFUwnaMNI1r2NOBf9URQgiNeUcfffT111//5S9/+dvf/vZ99913wQUX/Ou//uvTTz997733fvGLX/zmN78Zx/Hq1asXL168evXqX/ziF9dee+0VV1xxxhln/K//9b+efvrp22+/PZ/Pz5w589vf/vacOXMmT558xRVXPPDAA0ccccR//dd/zZw58+67787lcs8///z3v//9Rx999KSTTsrn81JKy7Iq9TnY476f6cppALBs07RMIABEpzG508KlO7p431XkXW+wyrcEO5pwpyujnZpI4gk21A4UiD6F9IheQYjJDCpBcRFJBbbDGhrrMMojhBBC71x/f/+55567ePHiV1555fOf//w111xTKpWam5uLxeIFF1xgmqZhGHPmzAGA9vb2rq4uvSZrY2Pjl770pZtuuilN0/7+/q6uLgAIgmDevHlNTU2WZW3YsMH3/Y0bNx577LEdHR2lUqmhoWHp0qVRFOVyuaGpS0AXFuNvYX+HLCkZIwDgeY5lmaDnfaQARA0L8TAs2SO1x8y69xuPH2RY41TOKwKgFAi9QJaeqwqjPEIIIfQP/N/OMACgoaFh2bJlra2t55133kMPPXTZZZf19/dPmTJFp239v9soiorFouM4vu8nSfLMM8+0tbW1tbXV1dU1NTW1trZKKfv6+jo7O1etWvXJT34ySRLLsk466aSGhobu7m7XdRcvXtzc3KwH6erVIiuz2aD9G+VBSmEaJEl4mqQyTYEqsqdAhql0D+1Ad0v22GjDG2ensQFKCqkMSgwCIITgKccojxBCCL1zXV1dK1euPOqoo7q7u/v7+7ds2TJz5sxMJjNz5szrr7/+uuuuy+fzlNInnnjilFNOKZfLekmprVu3/v3vf588efLpp5/+k5/8BAD6+vomTZq0fv1627YPPvhg27ZzudyUKVNuvPFGvV5VmqaVtag8z9tl7Xq0P5kG44KkaRSFaRynhFBiOKAiUBIIHZbgcRjDHqK83K19KFbXjJTjCSiq208pIiVVAHquHilof3+psbEZozxCCCH0Dr3xxhuXXnoppbSurm7dunUAcPHFF3/yk5+87rrr7rjjjj/+8Y/nnnvuDTfccP3113/oQx86//zzb7zxxkceecT3/TVr1nzqU5869NBDC4XC+vXrly9fvnjx4vvvv3/JkiXLli3zff/CCy+8+eab582bt3DhQj1D5de//vWZM2fqNa0AoDJXZk2/ZEcjhyxCCXNsK2OaLiEWgACVAoGhsmZ6AEX5vb/cq1VveGUhJ7Xb47u8PcNAv6Nx9Dc9etofRYASAkCJIZWpJAMAxoxsNle7I8AojxBCaOxraGhYsGDBI488ksvlWltbb7zxxk984hNpmj733HMXXXRRd3f3d77znebmZr2S1A9/+MMLLrjg1Vdf7ejouOqqq8455xzTNF988cXm5ua//e1vfX1973//+1esWOE4juM4X/jCFxobG3/+858/+OCDUsqrr756zpw5uhteL1Nl27aeVB5/C/tZmoJSyrKo53m2bQvOQcbMGJ5Qd4ryI86kuMuckXv/1C6zMO75tVWHfvJOjnbPh6QUKAJUgSRAFZFEUQAJdMduFZGVDYY99Ta73etGqO5oD4Dd7na1o4ZuGaGUSKKUAkUMZtm2U7vzHFd7RQghhHal15nS88HrRH7TTTd973vf6+3tBYAwDPW08dhQBzKegmECAL/88n8+Zekxp5z2IRA+ED40r/xgipZABytLlB6vONIt7Oundtmg6vhWi6MlQAgoGJrDXu62AR32o9z3jVCjtq3ZboeGTtOhGK8ABBAAMEEZXFnPPfPXU045++67H1y4cHFTU7FG5znWhyGEEEKjRyZCGGOmaba3t7e2tm7atEl3tFcWdkUHLEpBKSWFECKVUoASw1LPzp2qaliP6oi3+/ypXTaoVk2OVoGSABIUDN3usoEc2kDWpBFq1LY1+5XRwTKtyhkldjTR0OO6wzzFYa8IIYTQfqOU0l3yMLTELGPsBz/4wcaNG/V0N3EcW5ZVWbcVHchXYoSxbDbrOC4QAkLitCuopqQUhDIYWuaZMcoYq+kEVhjlEUIIoREi4C4/MsZmzZqlf9QhXgiBaf7ADlXARUKAR1HEeSKTRCpumFiPgGqIUr1iFNGd95XpaGv4jtjoCCGE0IiGzyMZRREA+L6v/2+tJ6vBJjqQGQYAQBzHURQlSQJDywsgVMtuABPAAML0RLRCKM55uVzGKI8QQgi9C1FeSqnTvG3bAMAYqzyIufDApxfatG3btm3KGFCMPajW5PD1gwkBQkhlrQmM8gghhNB+jfKVjnkhhJTSNE1dRq/r6bGJDuxfH0gpDcPIZDKm5Sgp0zjGZkE1JXgiZSoF1/9EMEYtyzLNGl72Y48CQgghtJNKRh9eCj+8D54xhlXy74XfI1iWxdOwu7vbL5eIaZkGB8WxZVDtMMMEMAGYUrrARqZpGkU1vIbEXnmEEEIIjUFJIjnnSinGGCEEeJpEETYLqq3B+ToHv80jBCilnONklAghhBBC1SCEUEqpYXmeZ9kOUIo1UajWpJSEyspklJoeaVMj2CuPEEIIoTHINAkACM6FEFJwADAtC5sF1fYCklJCBi8a9UgbKaVSNZztCqM8QgghhMYmznmSJHEcJ0ksOQfslUe1jvKEAVDYkeZBKRXHSe3eEQtsEEIIITQ2McYoMV3XdRyHMgYgsE1QjemZKHfUyhNCarraK/bKI4QQQmgM0h2ihmE4jmMYFiilBEZ5VOOzTkoAqaSEoVp5SiljNczbGOURQgghNDYZhpEkSUdHRxD4QAjBVb1QjRFCAAihFACklJyrOI4HBkoY5RFCCCGEqpAkAoYWfGWMSSFEkmCzoJrSdTUwNIESYzVfhgKjPEIIIYTGID3u0DBNz/NMy6Y4GSXaX3kehlXXGIaRyXgY5RFCCCGEqrB7gTLFAhu0Py4gyeA8lENq+o4Y5RFCCCE0NkkpozAMgiCJQ8451DhUIQQ6ygPoGeWlVFLKctnHKI8QQgghVAXGgBCi+0QHe0Yp9sqjmmd5/Z+hE0/H+xpWdmGURwghhNAYJIQCAMuystms43gAAFJis6AaU7pWXid4w6CmaWazGYzyCCGEEEJVYIwQQqSUAwMDvl82HAcAozyqdZIf6ocnRCmVpjIMw76+fozyCCGEEEJVSFMlhCCEmKZpGAyE4GmKzYJqnORHmIzSsqzavSMWjSGEEEJoDNJZijDT8zzTtIFi9yXaT3kedp6M0nGc2r0ZntYIIYQQGoP0sNfh0d7AyShR7S8g9/NklHhOI4QQQmhsStNU8CgIgjgOVZoS7MBEtc/yu09GGUVR7d4QT2qEEEIIjc1MVemVVwoIIcAYNguq9Xk3dMrtmIyyph3zGOURQgghNDZRSi3L8jzPdnStPME2QfvxYpIwRhhjtm3X7l2wwAYhhBBCY5AQIJUwGDFNkzFDCaFEQsdhvzwBUEO3u/xIABQdekoBUTs/BUAkKApkt0k8lbHbbuVur61MsD6uqN2HvVqWWcPrVfyrjhBCCKGxhzEwDCNJku3bt5dLA8Qw6DgssCFUAgVCJQAQUERKkECk/lECBSASGICphraRALBjs8FbBRJASpAAQoIcehWRQACIAjL0LpVbvZ/xeeoRIJRSqpRKUxEEQVdXN0Z5hBBCCKEqCAEAYFpWNpu1bRcABOfjLceDIjDUqS4BFCgAKQdvAQAkIaCIBKIUrUTzYTGd6VsFdOgpAsAkUQBKEqJvFVEwtP6WBAWghr3jOKNUpWOeUsoYMQwjl8vV7g2xwAYhhBBCY5CeR54SwhijlOpoNT5rPgAIAB222K3aqR2I/lHu3Iu+528w5M5L56phr1V47sHQUNfBxQ1IDb+ewCiPEEIIobGpMhllFAUSJ6McIY7r292vcPYcPdWwl+8e5QevpEa+bBj7F01EB3kppRBCCCmEwMkoEUIIIYSqzlSMMd0tSgdrHazx3SR0t+BXSfN8qKNdDtXFDP8z/OV06CVy2MvVzsl+XJ93AMNXiAKlFKvlIA3slUcIIYTQGI2ulckobQcoBRAYNIeleTns9m2vAXbfcnjfvF4XSQ7beNxSQ1eSegYbYIw5Dk5GiRBCCCFUDSFAyJRRxRgjlMg0BRKPs8koJZDKbPp6bsjhOX6X+3JYncwuoXz4xnRYfzzO0797kldAdqR5PRmlHqpRq+tVbHOEEEJoLCYKpZQSQgBAGIYAkCSJfkrf0bdxHOuNOecAkKZpZTMppe/7usxX7ypJEj2YT5f/cs4rPwohdlnSUr9pBedcDk6aAkKINE31sVUe0XtI01Q/EkVRZQN9ePolYRgOfyP9LlJKKSUfmqBGKRWGoZ6MUkq5ZcuWwPcpY9S0x+e5MHRH951TCgYFU0hV9gMKdv9ASUhFgXGZCMUlCAJAgXCRcJHESZjyOI4iLpIw8ikQAipJeRTHFBwhFQVHSEnB2rmAZ3itznhCKAAjlOnJKJNElsvl7ds7McojhBBCqDpCCJ2eKaVJkliWpYN7kiSVnG0YhlKKEGIYBufcMAzLstI0jeOYUprJZPSPun/RsqxK2nYcxzAGv9vXnY6Vi4ckSUqlkuu6AOD7fl9fn34jHf2llJRS0zQZY2malsvlNE0ZY4wxzrmuKo6iyHEcvUEYhvpgTNNM09RxHEII57y/vx8A9Lvow2OM6c+rlDIMI02VlNI0zUwm4ziuklKm8bg/KQgA41KUfN+k2XymKRVJNlNn0kyUxoyafX19BjgErO6+Hos5FvNsy1ZKWZZhMYcQxVUoVMoY8+x6rhIA2l/uNalTDgfwbxwASMGV4no2TkqpaRLbthsaGjDKI4QQQmhvcc51OpdShmFomqZlWQMDA7o/m1Lquq7O6JX+eN0HX+ll14sr6ditk3oYhrqbXKfw4T3xZGjCR33HsqxsNgsAaZoahlFXV6ePyrIsXUAcx3EYhkmSmKaZzWb1e4VhqK8ryuWy4zg69BuG4bqu4ziUUh309bx+hmHk8/kwDPUH1B+BECKE0J/dNE09pTcQYtu2ZVmkxnUOB2y23KlrXFFQVAqay9QLKbZ3bjeZw7kKohIoxiDbVD8lEWmY+HV1DQBG70A3AHXMbJSEqQyVUgYxhBCM2v2lflDMpNlCtjHlnKdylGG146tXXv+NqPxF01eYNT3xsFYeIYQQGrOpwrZtIQSlVAiRz+cH45WUugNehwydyCmlhUJBb2Dbtu7n1olE95R7nqeTvd6GDNG7qryjjtppmurgbts2AHR3d5ummc/ndXe74zgw9KWBvgCwLEsIoXdoWVZl/8M/jr5+CIIgTdNCoaB3Tim1bTtJEn2Q+oPoF1biUxRFSZIAIcBMkOO5Y15HbcYYW//Gxt7eXkqp42TfeutNzvm8eXP7+gdc15WKmmaWgemHA55bEILEIvScAgGqTBImsWsVAExGU4NmO7vam4qNCmhdvklCMlSOv/cDascaZpgADAgFBUPzUYrhtWQY5RFCCCH0dv93NwxdXG5Z1qpVqyZOnNjc3JwkCef8vvvuy2QyS5cu1SlfB+40TfX4PF3Qks1mdfW53g9jLIoiHcp1dY0uZdF1LJVwr6vhKz2RABDHsU7VjuNkMpkgCFzX1flGXydo+i1037zuUNcpX19ODL8yUUq5rmvbtu/7lmVRSkul0mCn+1Bvvd4z55wSUwEnwNM05ZyrNAWakvE1UHP4HJEMAEARAPq73z781Wu/dsihhy1ZsuT3D6/kaXzsh47kiVlXmF4a6MvlPCFEV09PsTgxTWOiBCN2mqowLFuW5Ti5IAyVEo5dPzDgZ7wGBRYoFYSh4xq79cHrH8dToysFROnvlKSUUoJSqjL+pEbXZwghhBAaU3Q4dl03iqKvfe1rv/71rytd3bfeeutjjz2WzWZN09SlKeVy2bIswzB0BU4+n+/s7NSV6zpSd3Z2uq6rM3qSJL7v617wyqztOuJzzvV+AKBUKkVRlMlkGGO/+MUvPvvZzz722GOe5+mwXqmo0RcGtm0PDAyUSiVdEUQIKZfLlNI4jvv7+3XZT6VQYWBggDGWyWQ457fddtvll1++YcMGXWmjO/KH1TaAYRjMMLLZrOd5xDAIGW8zrgyfGF6BogAMgJUGwlmz5lx4wWcu+cxll1163jXXXPHhD5/y6CNPLzjy2AnNh592yvI1r75VLM7c2tZ74/U3zX3fosWLPvwft/7XU//v+auu+nJPT8lzi88+vfKmb30nn2+6845ftTQf8pETP7p1a/vQsNrdo/z4a/OhwjPDoKZp6q+hanXdjv/eIYQQQmMtTSiVJIlt25lMJgzDNWvWvPrqq3Pnzr3zzjvXrFlz5plnRlFkGEYQBN/+9rdbW1tPO+20lpaWtWvXep4nhLjnnntOPPHEmTNnBkHw2muvrV69+tJLLy0Wixs2bHjxxRc3btw4a9asU089NQiCDRs2LFq0KAzDgYGBNE1d12WMdXR0GIYxa9YsKeVbb7311FNPvfLKK0cffXRjY+P8+fPjOH722WcfffRR13WPPvroxYsXr127Vg9p/ctf/jJ16tQlS5bcd999L730Umtr65FHHrlw4cJcLuf7/sqVK5944okZM2acc845aZquXLnywQcfXL169bXXXtvb21soFLLZbGWQAGNMSV3wA0mSpGkCSo3PcwEAdppNUtFcrvCnp17K5xqef+7FjW++cdlllx155JH/8R/fv+KKK84+88wTP3riZZdcdu9v7v3lHXf927/d/vvf/fSEj35085vrvv/97z3/3KrGhom9Pb3FxglfvfZH/+eLV//Xj376gUVHfP/7t/T0bgdlAEggfFiNDR13E1YSBsAIpVTRyqUjYzgZJUIIIYT2mmEYtm3Hcay71W+77bYXXngBAPRskkcccQSl9NZbb500adLWrVt/9rOffe9737Msa/ny5VdeeeVVV13V2dkppbz99ttXrFjx2GOPcc6jKOrp6TnxxBN/8pOfvPXWWzfddNMDDzzw3e9+d8WKFZxzx3F++tOf/vjHP25sbAyC4Iorrmhra9PFNi+88MLPfvazjo6OO+644/e//32SJC+++OKKFSuOOuqoF1544Stf+UoURX/605+WL19+yy23vPLKK0EQfOADH/jhD384f/787373u//2b/+2du3arq6uu++++9JLL3Vd97Of/ewVV1zheV4QBL/97W8LhcJXvvKV3t5eXcxTGXQopSQEhBBJHJfL5SAIlRBAx2fskcPKbAgAAUWnTp1cKvmFQqFYLBYKBaXEpNam//1PyywPbvj6l//853XdnVu//x83/+S2byxetBAAWlunREGS9woD3X35TH1/X2QZQMA5/sMnt23qzGYbZ844FJQJYIAyANhIQ2DHS5avfDuhlOJcxnHc3d1Tw7/s+O8dQgghNMboLGvb9ptvvgkAF1544ec+97m5c+e2tbU5jtPQ0PDMM8/84Ac/ePnll4844ojp06fPnj0bALq7u4899thbbrmFUup53ooVK84///yPfOQjegqa6dOnf/GLXzz//PM553/5y18ef/zxWbNm3XXXXVEUvfrqq9/5zndOO+003/dfeOGFrq6uww47zPd927anTJnyqU996owzzjjppJPq6uqklP/8z/983XXXLVu27I033vA8r1gsvvbaa0EQXHvttbNnz37iiSemTZv2ox/9qKmpad68eR/4wAeOOeaYF1988eKLL3788ccXLlz49NNPh2EYBMHMmTMNw/jVr341ffr0crmsx+yapqm7QpVSUgKl1DDsQqGQy2UJYyCS8beo0QhjTymltm1+/OOn/e/zLlAyDoLSli1thUIGmFRxsmjRERMnkrfeWrtlCz/t1I96ngcqjaK42Ni8raMj39gCYGScjG1Tg1lnnnl2FEWf+Pgn7//N3ZmsC0ovSiWHOuPpeKuxkSIhFECBAkUIYYyYplkZUI5RHiGEEEJvT6+m5HnewMDAnDlzbr755ocffvjBBx9sb2/X+fiwww475JBDjjjiiO3bt0+YMOGEE05oa2vzff8b3/iGnkcyDMODDz74rLPOklLGcfzLX/6ys7PzuOOO06HEcZxisXjkkUf29vauW7futttuKxaLAwMDTz755B133PGZz3ymsbFRj3zdtm3bpk2bstmszvG33357a2vr0Ucfnabp+vXrDz30UN/3u7q6li9fXldXF8dxT0/PwoULPc/r6+vbtGnT/Pnz+/r6VqxYkc1mLcu65557XnzxxTfffNN13YGBgWnTpjU2Ngoh9Lzdep4Q/b5CCAKUGZWxsIPz24y7avnBrvFKB7kCUApSyzZmzJxWLnV5npvJZlontWze3JYGJcaMDRveaCzWGwarb4COjvZMJmPZWQpi0+Y3TzjheBn7fhCV/b5Zs6dTix566Oyv/N+rH3jgnuuu+9r3bv0OEDU+J64ZfhUNSun/wI4VD7DABiGEEEJ7zbZtnYafe+657u7ubDb7rW996/777//Vr341YcKE9evXU0rPOuusTZs2dXR0xHE8derUlStXzpgxQ89yUyqVHMfZuHGj7/uUUt0Lfvzxx8+bNw8AOjo6Vq5cGUVRX19fS0vLrbfe2tvbu2LFCkrpLbfc0t7eftlll1VWiu3s7Jw2bdrMmTMBgFJ6xx13zJ8/f/LkyYSQJ5544qSTTgqC4JFHHjnmmGOampqEEI2NjXfdddfmzZt/+ctfnnXWWUuXLs1kMj09PUuWLLnxxhtfeOGFdevW6eGwd91119SpU4vFol4lCnZeUJYQQilIKaUQvu+HYQhSEoqxB4DITMZbvXrtpk0bvYwdRqW+/m1RXKJGunVrW1vbW9/4xg0TJjQfd9yxl166/NJLL3n99dfaN21o27LpE5847a67fvfWWxuESG+55dv9A10A4qWVz29tf7O3rztJg2GVPHLchkxmGJQalDFd7qUnfg3DqHbviL3yCCGE0Fij53p3XXfr1q319fXlcvmMM864++67169f/6EPfWjGjBlSyrq6uqlTp/7hD3/42Mc+ViqVVq5cmc1mGxsbDcNwHKenpyeXy2UymSRJ6urq1qxZ09DQMFSDTkql0sEHHzxnzhzP8+6888577rln6dKld9555x/+8IdvfvOb+gAymUwURc8++2wURdOmTZNSpmk6bdq0MAz7+vqefPJJPcdlZ2dnNpttamqKosjzvMMPP3zp0qULFiyYP3/+1VdffcMNN/T39+uKndtvv911Xf3R3njjjba2tvr6ej0pvp5LR8/SM5hvDAMUCDk4t7eUQgf88TelChke4kFJAClk/L65UzNZk1KSyXhRzB3bO/30j3106Uf6++HQQw/61re+ZWe9fzrvnCguLztzWT7vffrT//SZz5y/6APTTzn1o0kK5/3T+Vu2vdXft+W227//+98/M7HV+39P/QGIAJBA5KgHMD7CvB7sqwu9pAR95mOURwghhNDeKpVK9fX1lNKurq6DDz5Y18xcc801jz/++OGHH75+/frGxsaf/OQnEyZMePrpp9euXXvVVVf98Y9/PP/883t6enzfb2pqamxs9DxP7833/Ysuuuikk0565pln8vn8ihUrVq5cuWbNmvXr10+ZMqVQKCxdupRSesghh8yfP//MM88MgkBPQt/Z2blmzRo9NU19ff3MmTMzmcz9999/1lln3XLLLZ2dnTNmzHj44YenTZsmhHAcp1QqNTc3b9u2bd68eR/5yEc++MEPxnFcV1f36U9/+uabb/7xj388c+bMRYsWNTU1FYvFv/71r3PmzPn73/8+ffp03TFf6QfVs1LqWnnCTM/zHMcFSsffJDZ01ztEAYgTTjzuQ8cdwxgZKG0XMq0vNPSXtn/q7GWnLF2aJEk+nyeExEHvzDlz/s+V//IvV1ze29vbOmlyob74Pw/e//rrrx92+FwA49qvf5lS6/+742evvPLnia0T6uvqpUqG5Xg1Xv/yCQAKqjIpqh6ZYNfw0uG6667Df/IQQgihsURH2/b29pdffnnixIkLFizwfT+Xywkhpk+fvnDhwrlz527evPnKK6+cN29efX39GWecsXbtWgA47bTTMplMV1fX3/72N6XUUUcdlaZpJpOZMGFCS0vLhRdeuG7dutbW1l/84hdJkkycOHHSpElLliyZMWOGUiqbzR5++OGLFi1yHEfn6UKhUFdXt3r16l/+8pcDAwMnnXTSqaeeaprmV7/61RNPPLG3t/fkk09+7LHHLMs699xzdY+7aZqLFy+2bTuKoosvvphSumDBghNOOCGKoptuuqmnp+ecc87R8/Mcdthh//7v//7kk08uWLCgtbW1EuX1pD1KKQBKKBCiHn74wfcdfvC0aROUTAgBIBLIjqWLFBAyVruO9QDgwXukEuiDoOQ6bsnvNS2ayxQAJJehbWcswwBQXi5LQJmOCwCZXN61jZaJkw1GKAPKrIb6fJyEpmX29Ha5rjEw0D1t6nTHMeO0bBgMQO4c4sd+25LBVh2cwl8pSQhTiiowt7Rtv/POX5999rlTpkxz3VpNLT940YAQQgihMUMIoUd/Vnqp9UJOAwMDjuPoJVH1Nvo2jmMAsG07SRJjaCklnYwJIUmS6LVgdXFLGIau6+qnACBNU9M09VN6aSpCiB6BSinVO9EZnXOulNKLuerD07vSeyiXy67r3nvvvQcddFBDQ8Nrr7325S9/+cEHHzz44IODIMjlcroOnlKapql+OaVUT3kJAJVnYXB4KxEcCJWEiPPOO3v5p087+eQloAIgEggf6jymACCBEjWW46YcFuL1HQIkSSPDMCihUVIGJR3bFVxQMCkzo8i3TIsyM0lCq78EHAAAIABJREFUy7IBqBAJpYZSgnNuWa6UqVTADCuKfcd2hRRSCsMwR+yJJ0qNzaqmwfIZoLrCRelxAlIqSYhFwBTgPvv0X04++ey77vrN/PmLWlsn1OhAsMAGIYQQGmt00tVxvHIfAPL5/C7b6NtKAcDwcnP98uEP6pVcK9Us+kHTNCtP6dvhB6C3HL7N8Gf1rvRlgOd5lFLXdX/4wx+2t7efcsopq1atKhQKbW1tkyZNKpVKuVwuSRLLsvTeBpPp0EhWOmxIqz42xiDlwjSgvr7ecRzJU2qZIONxdi7scpEiAUABmCYDEAqEbZkAoEAwgxAFAKnj6F93alkGgAAQjBEAQQhYlgGQUqaXgEps21TAdQ3JYGHJuEcpAyBSSC65XtzAsqxKrRpGeYQQQgiNNa7r6jlzyuXyKaecsnTpUtM0N2/eXCgU9PBcndTjOH4nNceEMMb0ZJTjcp7E3eO13G0DOViBQ95x++g6mvE7cc3b5XuyP3/BCCGEEEL7jy4BMk1TF9mXy2UhxOTJkzds2EAIyWazfX19mUyGc17VbpNE6v77rq6uIAioZYkkGfeNrXYLgXToD8FT8R8neKqUpIyZpskYkxKiKOrr66/dO2KvPEIIIYTeTXqKD13sbhhGPp9njPm+P2XKFEII5zybzQohMplMpch+bwyWACnFOde1++P5cmm0th/6o4vq975Xnlb/XuP4+qmWA1OxVx4hhBBC76YkSQBASqmL8pVSURQRQnRtfRzHhmHombmrSuSmSZIkkVI2NDS4riPimFk2tvZuOR6GymOwV34fYIZJCJVC6BWXKQXHcfQayRjlEUIIITQWEyWlhmHoCXB0cHccx/O8LVu2AIBeamqXgbPV7nyoVn4cztonR+omr1TUVCaprCoQ0j3+QbufhFgrjxBCCKGxS8+GmaapZVlpmgZBAAAtLS26w9627crcmnu/zyjilmUBIf39/WmaMNtOwnB8NavaKe1VyuGHflQAQBUASFrVdJxvs9sRnho/RqyVL5XKtXtHrJVHCCGE0LtJd8nD0NyUlNJd+uArE1/ufaH8jpcrlSSJEBKADJ+wcvykeUp23BK9aJOSQw/SodgtAADUXrfPjj0M3+1O76VvEQBUO2K7KtgrjxBCCKExeYUASZIopRobG13XkUls2OOyVl4Nu93lR72w0eDyRmrf7Xbnp8aTEWvl9YSqGOURQgghhPYW52BZFiGku7s7DCNq2TyOsVlQTY0yGWUfRnmEEEIIIYQQRnmEEEIIjXVYYIP2PyywQQghhBBCCGGURwghhNB4hbXyaP/DWnmEEEIIoX1gcBJ6QgghSkkAVZnUEqH9qaYnHkZ5hBBCCI1BpknSNIXBWnlXJgmzsFYe1daItfL5fB6jPEIIIYQQQu89Va1SjFEeIYQQQgjSVJmmCYO18iG1LJFgrTyqrRFr5QcGBjDKI4QQQghVE3EoCCFAKdd1DcNUQhDGsFlQTRFKAYiSUgghpSQEDMNwHAejPEIIIYRQFRgjUkoA8DzPNA0lBGUGNguq8QUkI4QopaSUSikd5e1aLmiAUR4hhBBCYxAW2KD9DyejRAghhBDaB3SXPABYlmWYJgCpPIJQjTDGCKGgVKXAhjHmui5GeYQQQgihKtg2S9MUAAqFgmVaMolNx8VmQTWllAJQAEApZYwZBrMsy3GwwAYhhBBC6B1EKyk550JwAADAJaLQu0CIGn4dhFEeIYQQQmOQrpUnlHZ3d0dRRC1Lplgrj2qLEKKvGKWUQgjORZIkvu9jlEcIIYQQqkJlXR7GGKUMhlXPI7Q/sVrOgopRHiGEEEJjkGXRJEkAoFgsep4rk8So5ZyACMEotfKZjIdRHiGEEEKo+mglpRBCCKGUwlp59K6QUmGURwghhBCqKj8BY0wp1d/fH0UxNQw1OPgVoVohhA6vlRdCcM7juIaDNHDZM4QQQgiNyVAFSgFlrFAoeJ5HlAKKvfKotpSSAFJJqYdqEEIYY47j1O4dsVceIYQQQmMzyhNCAGBwMkpCgGCUR7U+6wgZOs2UUlIOrhWFUR4hhBBCqDpSSp6mvu9HUQRKYYOg2md5BsAoY5RSQohSIIQYGBio3RtigQ1CCCGExmSOB0IIpYxSqiejBClx4CuqMX3FSOggYIxls9navR/2yiOEEEJoDBJCMcYIpZlMxnFdYEwIgc2CansBKbhSHJQEAEqpMQSjPEIIIYRQFSoly2maSilgWBEzQvvhxFNK6XlssFYeIYQQQqjKiENBKeBp2t/fXy6XQUlqMCCVyeVp5ZYQCgQARrsl7+gpCkAOsN3u8bW426p2O3iKUVAEFAGgAAwIpcwGMICYACClTFOZxHFPTw9GeYQQQgih6qK85NIwjPr6ei/jciFgMLIPz/GUKgaKSKAAI98qIO/gKQCi4MDa7Z5fi7utareg2NAfA5QBygTFAIzBTA9KCpACKIVMJnNQS0vtznMc9ooQQgihsZrmKRBpWZZpmoRRCRxAwm4dmQoUAEgy8q0io26wh6f07QG127d9Le5273dLAUABKAIgQVUuESGVKaMAYBGqKANGQEouark2GUZ5hBBCCI1BSoIQnKi0VCoFQSAEp0xSQgBAggQgFBSAAgIEBAEBQADUSLfwjp76R15bo90egIf0Xt7tYPSnMLjCqwIQBCQBooAQQoGkUkHKgyAo1dXXYZRHCCGEENpbhIHBDADFGKOGYRk2AAiQMFgtryQoAEGBAggAAUAB5Ei3ur6+2qeo7rY9kHa759fibqvdLR+qm9d/lARlUAYAElKlCACnDEwGtmPW7jzHKI8QQgihMYhzaRgUAGzbtkwHgCaCM0Z2rq+pFM2rnX/c5fadPVUZY3vg7HYPr8XdVrXbXa8c1eD1oVAghWIggRDCGBiGwRjDKI8QQgghVAUhBCGKMYiSOEmTVKlUEB2qFFAASQAAqASgiuBEIKg6RIIeeKFHwQ4mail1p75kBExCDFDAuRC8hpNRYpRHCCGE0Bhk2yYAcJGUy0EUJpSYtuWB0kUREmBHR6kCOjTiEaG9xCWhCiQBY3CSSkWBSAqEACOUEnBAWTyFKJTd3b2NxVpNYoNRHiGEEEJjkAJIeWoa5uQpU4SkUlKTukFaMi3TAMpFCnqKGwAeS8vxAIhME8655XoAAILrJX4IpQRAKaWUYpYl05SaJigFUkopKaX6KWoYQCgoKTnXjxNKCTMUTznnpmUpKTnnpmkKIZhpgpTAmEgSKaXpZECmcRTZjgOUiSRmlg1KxmFoexkASKNQ74EQAoQKniqlGGPEsHkcKKVMJwOgRBIRxigz0igEANO2gVAeRwBg2A4A8Diq3Bn+oL6fRiGllFmuTKNK40gpqenINKKUAmM8jhljxDB5HBFCmOXINKaU6s1AJFEUOZl8HJRsLyuSiFDK01SveyqlpIwBZTyODMtKokh/ScIMY/BTmyZPEsO2g1LJy9WBFGkSmY7L40h/XmraILn+ZRBKASBNEtM0gRn6gzDGlFISiGFaaRTo1wKAYVlACAihj0FJKYQwbBsAeBxTSqnpAMgkDExzcEp4SilhDAD0L9SwHZAyTWLTsgBACS5ZqohiYFKwU54KIR3bARBlP3Acl7GsbeZ5CnWFpvr6ptqd5xjlEUIIITQ2xXFcKgWmaff09P151au+P5AveFEUMAKe5ymlgiAAII6d4YkEoJZlKEU4T/R9zqVSQikghBKilCJKCR1x9X3GDEKoEKlShBBFCKuMiSSEKSUJgSThSgnH8XQmNAwqJVAKnAvLspMkEkI5jqUUiePQMCzDoJwLxgwpuRDKsgwhlBCpZTmcJ1ICY9Q0Dc5lFAWO4zFG9HECUNNknAshpGkypUiaxoQwyzIAaJJEANSyzCSJ9acb9qABQDlPTdNgzIzjMAxjz3MYM0ulftt29W4pZZVDIoRFUWAYlmUZcZzqix3GTM6TNBV1dfne3n7Pc9JUMEY5TxkzKYUk4ZQCY2aSRK6bieOQMSNNOWPEMKwkiSzLESK1bXdgoC+bzXOepmli265SQjf4sBZWSRITwhzHotSIogCA6mYslwdc13Ndr6tru+N4uiniOKTUcF1bSggCP5PxpIQkiZQitm0SwtI0lhJM0wjDgBDmeQ4hLAx9pUjlLQzDpJRFUaAUcV0zkgGlFBQDoEQwQghlkKaxUsqxs/19wR+ffCaXre/pLjmmg1EeIYQQQqgKfX0DdXV5yHgN9U3/96tfL5cGDAMCH6QEAGAMqAIhQCkw2OCDUoLucAcAzsE0B+9QCoYBUkKagmWBlIN/9AZpCqYJQoCUQAgwBoSAlKAUMAZpCgBg2/rSYnBXAJAk4DjA+eD+TRPSdMcBCDG4K71/wwDGgHMQYvB+HAMAmCZQOrhbvbqtVrlDSBUtphQ4DqTp4DFbFiQJMDb4ppRCkgDA4DZCDL57mg4eqhCDh53JQLkMlAIhQAhwDrpPvHLMejO9B/1e+lsK/bjjQBiCYYBSO14OMLh/3eaV1raswT3oRo5jkBIMAwwDomjH70I3BWOD78IYKDXYSvogK5vpX5xhDB6hftB1dxx8koDShTXm4BDZNAGDAmOQpGDSweYyDSjkGg8/dB4IJkQNz3OiFFaHIYQQQmis4ULFcTxQ6tu2rb2t7c2NG9etXv1X17EbGxsBoKuriwEtFotSyu7egfqGJgpk85a2fDaXrytQIG9t3nRQc4sEFYWRbVnMNIiCzu6u1gkTwzgCqfww8FxPcN5fGph40IQoidM4AUoswwRK0jghlNiOE5R9oWTG9SSoKAgVgXw2lwoeR3E2k0kFj4KQGsy1HQnKL5XdjEcJDYPAsEzHslPB/VI5X1cgCvT9hsbGsl8uD5QmTmqlQPoG+ssDpQmtExmh27s6M56X8TLbuzpBqqaWZqJge1cnUVBsbiIKtnd2Nuk7wx/s6iQKGhob2zva89lcNp8Dqdq3deSzuVwhHwXhQLmUy+YMxnr6enOZrGlbcRhFSVzI5bkUSkghhWlZaZwIJW3Tshy71D+gCDiWLaRI0tRzXMJo6AeEUc9xgZLyQEkR8Fw3DEJqsIzrASVd2zsdz/UcN04TkMowTcd1tmxuayg2MkK5FEHZr2uop0BK5VIunycKSn7ZL5UPmjgBpAqisNQ/0NTSnMRJ4Pt1DfUmM7p6unmSNrU0M0I7u7uUkI3Fxu6eHpCqsamof6cUSFNLsxKys6uz2NSkhOzq6WaENhQbJRcd27fV5QuO5/rlMijI5LJEwZb2tgkTmwBASdbb25/18pSSrq7tUydPiKIoiqI0VVNaZ0yZPCOXbWid2nrYvNk1Os+xVx4hhBBCY40CUApM2y4YjcXmZkpZLluY3DrD9byM5ykJftmn1Mhms0LIIApM27RMq2NbR1OxSUhhW1bHtm0tzS1xEidJkstmkzQ1DXN75/YJB03wA980jN6+vvr6elCqp7e3pbk5jKI4iimjruNQxpI4llJath2FoVQq43kKIAojIJDxvJTzKIpy2RwXPApDQqnBDNdzO7dvzxcKjNLe3t58oUCAEEr6ensbi8U4igzT7OvtraurV6D6entbDjoo8APKaF9vX7GpqKT0g8A0Tcu0/MAnQDLZjJLKD3wC4GUyoMAP/MzQneEPEoBMJtPT21tfV5ekqeu4nV2d9XX1QgrLNLdt397Y0MgY6+7pLjYW4ySmhJR9v7GhwQ8C27KiKDJMU3CR8jSXzUklkziJ4iify3EuuOCe6yqAwPeBEM91gZAwCIGA67p+2ddtQijt7urK5fOmYSiAcqnsOI7rue1btza3tAjOTcva1tHRWCwKLrjgruumSWJaVldnZ1NzcxInhml0d3U3FhuFEH65XKirAwVJmkRhlC/kKSGlcllJlclmfN8nQFzPBQVBGFBCM9mMFDIMg0w2K4Us+2WDsWwux9O0p7e3saEh5TxN04znxUliW1Zn1/bmluY4ihizuzp7J7RM5Dzp7GovNhZMy5Bp2tPTN6F5cn+fP/d9c+ubCrU71bFXHiGEEEIIofcknEUVIYQQQgghjPIIIYQQQgghjPIIIYQQQgghjPIIIYQQQghhlEcIIYQQQghhlEcIIYQQQghhlEcIIYQQQgijPEIIIYQQQgijPEIIIYQQQgijPEIIIYQQQgijPEIIIYQQQhjlEUIIIYQQQhjlEUIIIYQQQhjlEUIIIYQQwiiPEEIIIYT27Pnnn3/++eexHdB+YGATIIQQQuPH6tWrS6USIQQAlFIjbqOffS+q9hPt5faEECEEIaTyuJQSACillFIhRGVXlNKtW7c++eSTUsqtW7dOnDhRb0kIUUrp7dM0NU1TSimEYIxJKZVSpmkKISrb6FfpN9r94PXeavFJ/5Fm3/2kqumJtIdPlM1m3/e+942Tv9GjngoIIYQQGmPWrFnz85//fOPGjZTSSh59j0b5EQ+y2k80WgoyTZNSGsexDtkAwBiL49gwDM6553lKqSAIpJSmaXLOXde1LCtN0yRJoihqb2/PZDK2bTc2NhJCkiTR+yGEpGmqlLJtm3OuX6iUiqKIUmpZVhAEjDFCSBAElmV5nqfjvj7U4dcPox15kiT/eJSvtrksy9LXOWqIfjxN0/1/GQYA06dPP++888ZJmsdeeYQQQmi8KJVKGzdu/Pvf/647g3Wg/8dD1YET5Uc78tEeH60FyuWy67qGYViWBQC+72cymb6+PtM00zTV+btcLpumaRgGYyxN0yiKCCGu6zqOwznfunVrkiSZTMZxHKWUEEJ3w6dpWiwWOzo6MplMJpPp7++3LMt13Z6eHs/zwjDM5/OWZfX391NKHccJw1AHZf1aIQSllDG2r353I+7nnTWjfgv9JcPwfvp/MMpXdQIAAOdcSlkul8fJX2qM8gghhNB4oXt2deeuEEL3N//joeqA+oD75HHGmBDCMAwhRG9vr07qpVIJAOrq6nQPtG3buVwuSRJCCKXUMAyllGEYMPTlQLFYLJfLQRBks1l9PcAYKxaLPT09usufUuq6bpqmvu9ns1ldqBNFUZIk+hsAfcWVpiljTClV6fnmnOs3qlGLVdtcOr7v/oj+PqFGUX4PEf+9WyGGUR4hhBBCe0o5OjPp2PSeLrAZLVNW9Yl0et5dNpsNgiCOY93RftZZZzU3N1NKs9ns008//dJLL1UqSXp7ez3PMwxDF7hXQi1jrKenJ5PJEEL6+vqUUo7jAEBnZ2eSJB/84AfXrl2bpumyZcva29sfeOABXYqjK2qUUrlcTh+errcBAH21MPzXNyLOeVUtM+KuRuvyH42+0tDtXKndqlw07uff9Z7bB6M8QgghhN7bab7ShbznxP+PJ7z9b1/VWydJor+1ME1z0qRJV111FWOst7d30qRJnZ2dL7zwQhAESZLkcrlcLsc5L5VKut49m806jpMkSalUMgxDVzHpDnXGGOc8juPp06d/8pOffOKJJ/7617/OmjUrm83qvvYtW7YUCgXdB18sFoMg6OjoqK+vd11XV8AzxnRo3kNaHa23vqqWqfYXrQcV6Bfqaw+d40f72qeqI3wHj2OvPEIIIYTGpsrEKXuYBaWmnam1Tu375BPpznjLskqlUltbW1tb28MPP/zQQw8xxizLWrRoUZIkGzdunDx5sm3br7zyygc/+MHp06e3t7evWrVqYGDgkEMOmTdvXqlUWrlyZblcnjt3LmNsw4YNnuctWbIkCIL3v//9/f39q1ateuqpp6IoYozV1dUtW7YsSZKVK1du2bKlpaWlUCg4jkMpXb16te/7nHN9GaarpEaL7KN9z1DVxUy1O9EXLfpiwzAMfWrp4QG1i/KjHUzlewyM8gghhBAaU/Rch0KIKIo8zxuTH3DEx9/B9wlhGOqRr7ogvr6+3vO8urq6rq6uD3/4w1OnTr3zzjuvueaan//852ma3n777evWrWtqarr++uufffbZf/mXf5k3b16hUPjP//zPO++88ytf+cojjzzyzDPP3HDDDZ7nvfnmmw0NDaeeeupzzz23fPnyP/zhD/l8/pJLLjn77LN7enrWrVt35ZVXvv/977/kkks6OjpM07zyyiu3bdvW0NAgpUySREqpR9buq09a1RXOHs4rfaeqWWv2ZufVfqOiW2b8pHmM8gghhNA4QgjR/aZ6gvN9EpQPqNQ+omp75Q3DSNNUT8CfpmlDQ8P5559/ySWX9Pb2fvOb33zppZeOP/74K6644vXXX//d7353+eWX/+53v7v99ts/97nPnXDCCaZpzpgx4+abb3Yc5/LLL1+zZk1PT09vb++0adNKpRLn/NFHH122bNlvf/vbp5566jOf+QwAHH/88aeeeurnPve5bDZ78cUXz58/P5/PT5o06Wtf+9o555wzefLkTZs2BUEAAK7rEkL0JC14XTraGb77MFyM8gghhBAaCyoRUE9rOPaS3Gjxrqqd68bhnBeLRdM029rannjiiddff72lpWXt2rV/+tOf5s+ff84559x0002O4yxatKitre3Tn/50oVDgnM+ePbtcLt93333lcvmZZ5554403zjrrrEmTJm3ZssX3/dbWVt/3gyDo7OxsaGjI5XJRFM2cOfNvf/vbyy+/rJT62Mc+pgfFPvvss4899tiSJUv0HJSWZVU6v8vl8mhfqtT0d3pAzVK6hxNgXI18xSiPEEIIjSNCCF0rX1l7aO+T2YEfj/bVkTuOYxjGtm3bCCETJ07M5XKbNm367//+71KplM/ni8Vic3Ozbdv5fL5UKpXL5VKp1NnZ+dprrw0MDEydOlXPN9/S0uI4zowZM1paWp5//vlNmzbNnj27vb09m82GYZimaWdnZ29vL6VUT23Z3d1dLpfL5XJdXZ0e4TphwgTGWKlUklJalhWGoe/7e1gfCt7LE4nuw3PgPX2NilEeIYQQQqPSAxP1JDaj1Vu/J6L8iAcz2pFXW47S3t5+0EEH5XI5vUqU4zhHHnnkqaeeOnXq1HXr1s2ZM2fWrFkPPfTQF77whT//+c9r165VSt1zzz3HHntsU1PTtm3b6uvrjzvuuMMPP/zkk0++8MILt23bNmPGjM9//vNHH330r3/96/7+ftd1586d+8ADDxSLxcmTJ7/88svnnnvueeedVyqVDj/88Jtvvjmfz0+fPr1cLjuO09DQoMeV6sswy7Ly+fxoq7rW1AEVkfcwLmJfTbqPUR4hhBBCBxC9JpEu1TBNs9pZ2N+7Ub7aCpC6ujo9glOv1tTT03PCCSd84hOfCILgySefJIS88sorv/nNb376059+/OMff+ihh7761a/ee++99fX1X//61x9++OFjjz32W9/61vbt2x9//PHNmze/9tprF1100aJFi7q6uiZPnpwkyfr164866qjjjz++u7u7p6fn6aefvueee66++mop5SuvvLJ69erTTz/99ddfNwyjXC5zzvWk9ZlMpjKudLRUXdNal2qXmH1XorwQwrbt8dMxT/CLGIQQQmiceOmll370ox+tWrUqCALTNKtajPNAU1WAqTbt6IscHYs9z5s9e7bjOIwxz/M2b97sum5fX9/atWuPOeaYrVu3btu27bDDDps9e/bGjRuffPJJSumkSZOOPfbYKIruueeelpYW13UXLFjQ29vb1tYWx3FnZ+fMmTOPPPLIVatW5XK5rq6uN998c9q0aXPmzCkUCv/zP/+TJMmxxx7b3d29fv36Qw89dMuWLX19fYQQfQwDAwN6Idh35VLwwD8BdOtdcsklCxcuxCiPEEIIobFj5cqVP/7xj5955pnu7m7DMEYbOnlAjW6sKsntq1SjlxkyTbO/v1/PU56mqV4EyrIsy7IYY2EYCiHy+byUsre3lzFmmqZt247jlMtl3/fjOJ49e/bWrVubm5u3b98ex/GkSZO2b9/ueR5jrL+/PwzDiRMnEkIqAxj6+vpc150wYcL69eszmUw+n+/q6nJdN5/P9/X1SSk9z0vTNJfLxXH8LqTGffSlR62v5U488cSLLrpowYIF4+EvNRbYIIQQQuOFUopzvnjxYh0fK/XWlSim7wwPScOfGu3x0VYU2ieqKuoYrWRotFEB1V60jLj/0T6+YRhBELiuyzk/7rjjdBDv7u52XfdtP+mMGTP2baoerXy8qo720Zprn3xFsIcloipPDd9mxPtKqUKhQCkdPwU2GOURQgih8YIxNm3atEmTJnmep5TKZDJ7iPK7PLiHx2vaKTtaOh8x+Y2WKffVSqIjBsQ9HGEmk3n00Uc7OjqWL1/OOe/r6ysWi6NdV4x4SVDtEVb7eFWXYdU2776K8rvc17fDD2b44729vX/5y1/e8UpVGOURQgghdICilDY3N0+dOtWyrCRJKjFuxFC+91G+psW6+2QMbrU7qWr70TbW88+4rmuapmmaenp4fWfE7W3b3vuD2Vdro9b0d7RPovzuYX3EV1XuzJo1a/PmzbjaK0IIIYTGGqWUbduc8yAIfN93HAdG72Xf+yhf05VHq6qUqPZI3tlw2L0MsoZhhGG4cOHCuXPnUkqFEBMnTvR9f7S+bd/3axfla9q8+6Sa5W1/F7uk+RELb5RSQohisWhZFkZ5hBBCCI01tm3rQKaXMRoxx4/WNz9arXxN65KrSuejHUlVVTrV7n+0nfi+n6ZpQ0NDJpMJwzAMw0KhUC6Xc7nciNtX6p12OfJ9Mu1mtS1Tu528syi/e2of/kmHp3zf913XxV55hBBCCI01OuukaWqapuu65XJ591w+Ylgf/vL9XCtflWrLS6qN8iPuf7Qgqy+W1q5dqxd+cl3X9/1MJjNaII6i6B//pO9K4U1Nd7LLUOxdNtu98KZQKERRVNOh2BjlEUIIIfQu0KEzSRKlFKVUT0a5h0Q+2sw2e5jxZp+rai2kagNctRG/qmlz9LpOa9as6erqOuSQQ2zbLpVKekKb0aL/iB9zxBbYVwU2VU0+M1rz1rRWfvg5NnwbfTC7P66nrxk/k61jlEcIIYTGC0qp4ziDA3PyAAAgAElEQVR6XkIppc6UexjGukvR/GiP17TApqqRqVVNIvkOonxVBTaZTKa/v19fOAGAbdt65Oto80KOdp0wYvTfVwU2+2Sml5oW2Oxy+r3tyNdyucwYe08vf4ZRHiGEEEIjp6IwDBsaGnSmrMS7XaL5LinqHRfSjLh9tel5n2Syqian10eepqleJYoQwjnX95Mk2f0LCt37rkdh6pEGSikpZU9PT2Njo561JgxDvYFpmpWNKy/Xq1DpTKyfHX6ZNHwNKf3yJElG7MLfw++uqt9RtWm7qm9Oqt35LhuMFuUrjabX1cJeeYQQQgihccqyLB1PdUyXUoohOnzrW31HVytVcjwA6M3SNA3DEAA8z8vlcnpwQpIketJJNUQIwTkffiVQifWcc865ZVm67F6/Xa3HGSOM8gghhBBC72H9/f1SSkqpDtA6rBNCXNet9KnrfA8AQRDo0M8Y05MC6Wdd19WT9wshSqWSfopSGoahvgxgjFUuBnSmr+ykEtb1W0gpdSWMzvR6RlH8NSGM8gghhBDar94TswRalqUrNHTU1gUwlFLf9ys/wlA9TGNjo87uMFRqUqmlEUK0trYmSTI8ixcKBb2NfjnnXAihlKqvr9ebJUmSJIkO647j2LZdqcbRuX8fTs+yT2pgxs/MjxjlEUIIIYQOdI7jVOpbho/ptCyLMfb/s/emsXHc9/3/7O7MzszO7uy9y+UlXhIpkaJk6r4t27ETJ41r+UiRJnaaJg9aow/aB0XRAkEQpEiDAkmDAsWvLdokCALH8RXHsmVZlnXY1kVSoiTeN5fnLvfeuXd29//gDQ/4d0S1SmTHjb6vBwZJLWfnWBrv7+f7/rw/TqeTpulqtYoXVKvVUqmkaZqu69Dl5XK5UqkwDONyuSKRCA6VSqVKpZLdbof/HiV/mqadTicOWygUUKfHz/EauHTwQ7xM0zSEWpLHRCBSnkAgEAgEwifK/4kKLlJQLMHNMAxM8y6XC0pa13VFUSRJ0jQtnU6bpqnrOpqJUW6vVqvpdBpxn/ghSuksy0KRMwzDcZwgCIIguFwuhmEikYjT6eR5HuuEta8vlUqo1kPiw23/6XkcH2toPYFIeQKBQCAQCIQ7gGEYlmUhqa25Wrquz87OZjKZVCqlKIqiKND0cOOgeL/WeONyuTCNq1qt6rpuOe/z+Tz1oQlnrd41TdPj8YRCoVAoFAgEAoGA3+/nOA6F/HK5XCqV4NvhOI545QlEyhMIBAKBQCDcAqTvl8vlfD6fzWaz2WwqlcpkMoZhFItFTdNQVrfb7VD81i9athzTNO12u67roijSNA1xL8tyJpPx+XyW4d7qea1Wq7DILy4uzs/P22w2juNEUYxEIm1tbbFYTBRF0zRR+EdLLnlMBCLlCQQCgUC4t1ibdWiz2SqVis/nQwi62+32eDzpdBrh5RzHFYtFh8PhdrtlWXY4HBzHORyOYrFoGAbP87lcrrm5OZVKCYKgKEq5XHa5XNYIJE3TrLJ0pVKRJMnlclUqFcsITlGUYRilUgkDfaxYRryvy+USRXFxcbFardbX1yeTSYqiXC4X4mLcbvctZxutN04IKeywwVSrVZjdbTablTBjs9mcTifLshDo2Ww2mUwuLS2lUqlsNlsoFAzDsNvtHo/HbrfzPG+Fz1QqFZw8ivQ0TUej0draWlEU6+vrWZbFiw3DyOVymUxGkqS5ubl0Oi1JEsuyMOXjtpRKJb/fj/I/x3HlcnllZSWVSk1NTQUCgXA4HA6Hg8Gg1+sVBMHhcKiqqmkalhMOhwN+fY7jkENv5eLjwtfLob8jDwzDMGgGoCiKpmlcOLoCsOcwMzNTW1vLcVwikUCAj8fjwacIexeGYaCRF58HlmWtsCA8VlmWNU0LBAKyLCeTya1bt2YyGV3XVVUVBAEfEpfLJUmStYL6XyboEylPIBAIBALhD0rTw3L91ltv9fX12e327du3Hz58WBAEjuPS6XS1Wg0EAoVCQVEUODpyuVy5XK6pqYECCwaD6MI0DKOxsRFadn5+/tq1a9Fo9MEHH5QkiaKoRCIRDocZhmEYRtd1XdfL5XJfX193d/fMzMzly5cPHTpUX19vTehkWdZutyeTSVVVRVH0eDyrq6vVajUUCqmqihVFsVjkOO5/f7GqqjIM43A4IIJtNhvM7k6n0+128zxvs9mgHROJRD6fX1pagnmGoiiHw8HzvCiKTqcTCx4sAKA+TdMsFAosy3q93i1btmzevLmzsxNydm2aDZIr4aFPJpPT09NDQ0Ozs7O5XA6LGbvd7na7sdIQRZFl2WKxiKR5XddRqmcYxu/319TU+P3+9vZ2l8vldrs1Tcvn86VSyeVy+f1+SZLgxbfb7ZDd1uLtdwdHw2PCtSA9UxCECxcu9PX1TU9PNzc333///bt3715eXsbqq1AoeL3ecrmsqmqhUBBFUdM0hmH6+/tdLldHR0c6nY5Go7IsQ9/bbLalpaXm5ma/3//8889Xq9UdO3aEQiGKohRFKZVKWImRP2Ei5QkEAoFAuHd1PKTe5cuXX3/9dUEQQqHQO++8k8vljh07xnFcJBIplUo0Tfv9/mq1igqry+XiOC6ZTDqdTr/fb5pmIpGoqakpFAq6rhuGEQgEEonEyspKTU0NwzDBYDAcDo+OjobD4VKpxLLs0tJSMBjs7+9/8803Q6EQitlOpzMQCKDKK0mSJEmVSiUSieDIhmFALKIIDWF6+77PtaNY8bVVlkbOjN1udzqdLpeL5/lSqZRKpdLp9PLy8vLyciqVkiQJP0e12HK/KIrCsqyVJ4PKt2maPM/v37//4Ycf3rRpk91uh9zEXFgrPB5p8ZC/oVCoqanp4MGDIyMjFy9eHB4ezmazsiz7/X5FURwOR6VSKRQKlUrF4/HgINVqFWeeTCYVRREEYWJiIhqNtrS01NXV1dbWVioVRVGKxSL89FZ3LJ6yYRh35WODLQhrbBbuj8PhmJycfPHFFzOZTGtr6+Tk5NDQkMfjaWhooCjK5/Nls1lVVdPp9MaNG6PRaDab9Xq9xWLx7NmzXV1dhw4dwjitUCi0uLhIUVRbW9vi4qIsy5FIRFXVgYGBrq4unueLxaLNZkMDg8PhuIuJnETKEwgEAoFA+L+B1W1pt9s1TTt//nwwGHzuued8Pt+PfvSj/v7++++//8aNG+VyGbVSURTj8bhpmoFAwOVy7d+/f2BgYHFxMRqNbt++3Wazvf32236/f35+nqbpP/7jP45GoxCX58+fn56edrlcmzdvnp+fP3fuXCgU8vv9Dz744LVr1xYXF+fm5tra2hobG+EmP3fu3M2bN2tqaj772c96PJ6LFy9euXKlWCzm8/n9+/cHg8HJyUmfz+d0OovFYiAQgNNmPRG/dtFCUZQoihCgWDCgQk9RFMrws7Oz8/PzcHpgBhP8NtSHOfHWWChsLLAsWyqVZFn2er0NDQ1f+cpXWJZlWXZ1dRVaE0YdGEuss4KN3gqSd7vd9913X2tr68TExPnz5y9fvizLcqVSQV5NsVhEsk0ul8MBBUFgGAYrClz78vLy2NhYXV1dW1tbQ0MD/FFYdaiqWi6XYeCB+L5bK8C1ziXr5gwNDaVSqS9+8YuPP/74yZMnf/KTn4yPj9fX13/wwQdDQ0Ner/fpp58Oh8Pnz59XFAV6/eDBg/Pz8xRFnTx5kud5VVWnp6cfffTR0dHR48ePOxyOlpaWw4cPY/eD4zhcOAxOt/RWESlPIBAIBALhnpDy0GQOh2NhYWFlZeWJJ57YvHlztVo9fPjwq6++OjIysrCw8O6774qiuHfv3qWlpYmJCUEQ7Hb7gw8+eOLEiePHj4dCoZMnT169evVrX/va2bNnUYfO5/MMwzQ0NExOTrpcrv7+/rGxsXw+/+d//ufFYnFkZITjuNnZ2Uqlsry8bJrm0tKSzWZ77733amtrBwcHf/zjHyM3JpFIHD58+O233x4aGgoEAmgzramp4TiO53m73V4ul++0zGw5vGFe13V9fn4+Ho+vrq6isRVBNBzHoXiPAHhLuVpSGA0AGOQUDod37dq1a9euYDAIVzpWCHD8G4YRDAZxqqiUQ5I6HA4I+lwuR1GU1+vduXOn3+9vbW09ffr06uqqoig8z7vdbpqmYUaiKAo1fjw1LA9QqjcMY2xsbGpqKhqNtrW11dfXx2IxWOdVVcX7Ird+bTr+bw2uDqdkrRDK5XI8Hm9qanrwwQcFQdi5c6fb7Q6FQmfOnHn++edlWRZFsVwu79mz54UXXigUCjRNLy4uOhyOTCbj9/tnZ2evX78O73tTU9OZM2euX7/u9/tHRkZqa2vhgMKyE4sT9BLcxThOIuUJBAKBQCD8X5LycGCjF7NSqQQCgXQ6XS6XfT5fuVzWdV0QhNra2meffTafz7///vvPPPPM9u3bv//976dSqX379sXjcVEUOY6DE0ZV1d27dz/xxBP/+q//OjU11dTUlEgkfD7f17/+9Z/97Gcsyx45cqS3t3fXrl02m02SJEVRjhw5srS0tGvXLl3XJUkSRfHUqVMHDhz4q7/6q+PHj//iF7/o6uoKBoM9PT3PPffcr3/96/fee+/RRx8Nh8PZbJamaa/Xu14U41przdovkOeoaVo8Hl9cXEwmk/l8XlVViqJQqkdkDUS81TCK/lH4VSBb4Z/xer179+7dt29fU1MTlh8YzgospZvJZCyDDd5I0zSYUlD7R2mf47jGxsZwONzW1tbb29vX15fL5fB0bDYbz/OW391qM8VcKpZlYXkyDCOZTGYymWvXrrlcrsbGxtbW1kAggI0Fax/mLn6EPmK+x0KoUqnE43GWZbdu3WoYxi9/+cuDBw9+7WtfO378+Kuvvtrd3e31eru6up599tmf/OQnfr+/ubm5p6fnscceu3HjRnd397Fjx1544QVFUf7lX/5FVdXvfve7/f398FypqopcTtwx0zRxaQQi5QkEAoFAuBeBA9vr9brd7oWFhZ6enmg0evbs2eXl5fr6+suXL7e2tm7cuPHEiRPVajUcDuu6Xl9f73Q6r1y5Mjc3t3379ubm5t7e3uXlZY/H4/F4YKYXRTEQCFAUZRjG1atXBUH4zne+s7i4eP78+ZaWloaGBjSPwiBRX19/8+bNurq6lZUVu90uiiLDMBs2bPB4PPF4vFgsNjQ0IO6G4zin0ylJEnpJrTCc/81l4otkMrmwsDAxMZFMJm02G34dQTFWxossyxRFsSzrdrshFtFyCnGP7BQUib/yla/s2LEDATho/KUoCikueL3D4UBIpWWnwTIA9h4Y4lFchzZlWdbj8bS2tm7durWzs/PFF1+cn59HuI1hGDhDFPth4OF5Hke23gt6GpaegYGBy5cv+3y+jo6Ojo6OQCAAM/rv/rFBwiZUO8rzeECiKM7PzyeTyc7OzsuXL0PEFwoFjuOQusNx3Pj4uNPpbGpqomkaSUd44qVSyePxiKKIx42sG5/PFwwGrXgcvAseGc/z2Fe5ZyNrPgIJJSUQCAQC4R4CIhLV9Kamprq6ujNnzpw4ceL5558/ffr0vn37tmzZAu+NaZq7du3y+/0vv/zypUuXrl69Ck3MMExra2s8HldVNRQKpdPpUqnk8/koilIUxTCMQqFgt9vfeeedzZs3//SnP+3t7V1dXW1ubnY4HIlEolKpQIm+9dZbgUBgZGSksbGxoaHh4sWLb7/99vnz51Op1I4dO3Rd1zRN0zSk1sDrout6pVKB1FYUBa4V1LnhwYA0h8hDkEsmkxkZGTlx4sSVK1cSiYTdbhcE4SNJ8DgC/O5Yh8AyhJI8StqQ+KqqdnZ2HjlyxCoVp9NplMyhrR0OBzIWcViKouB0h3seL8OCBCe/9k1hkb/vvvuefPLJ+vp65HKiuRaXg15b6GmcM2z92A3AW6MzFSuf3t7e48ePX7t2rVQqIfDHWgzgCHCiW+251o7Nuqrxw+0F64NUrVZLpdLWrVtnZmZeeOGFt95668SJE/l8vqOjY+PGjadPn37ppZeGhoby+fyOHTvwOLBNAXfQzMzM8vKyLMs8z8uy3NXVNTs7i1ZswzCam5t1XcdKD0+/XC5jZwOhQ2vDeax4/ntN4ju+/e1vk/+vEQgEAoFwL4Cccgg+DCFyu92pVOrEiRNXr15taWk5evRobW3t9evX3W53R0dHMBhMJpMjIyPJZJLn+dra2rq6urNnz46Pj9M0zTBMKBTSNC0Wi/E8v7S05Ha7vV7vyspKS0vL0tLStWvXxsbGamtr8/n8jRs3FhcXnU5nbW2tIAiLi4uapvl8PkmSuru7o9HoxMTEG2+8kUgk/uzP/qy7u/uDDz6IxWIHDx68efNmqVTavn07TdPIJkexHKmFUJa6rtM07fP5ZFlG8gxs6+l0emBg4MKFC9DulmC15Pt6/aBWbgxs2XAT4U2//OUvW0V3SZI8Hs/dejoQ+kivr1arCwsL6XQamtUS61jSoER9y4NA96MlAHagdDo9Pz+PhQcCPYvFotPpFAQBDiJroBXaarFLcEdnHo1G6+vr3333XSzbnnzyyZ6enlAoNDQ0dOLEiWQy+cwzz7S3t7/77rvBYHD37t3vv/8+GgmWlpYcDkcul6uvr6+rqwuFQolE4tKlS8PDwz09PQ8//PDq6qqqqtu3b+d5nqIojuOwPaIoykfyKC0Fj32PUCgUi8XuhT9q2921TxEIBAKBQPjUcu3atdHR0WAwiLZOWDVSqdTY2Jhpmq2trbFYrFqtzs3NuVyuuro6WZbfe++9pqYmnud/+tOf1tbWfuUrXxkcHKxUKu3t7dls1ul0FgqFYDBI07SqqpVKBX2rtbW16XS6WCyWy+Xu7u5SqTQ8PBwOhzmOy2azTU1NS0tLi4uLXV1duVzO5/PV19fPzs7Ozc3Z7fZ9+/ZlMhmELUKiraysdHZ2wpCNNkrDMDBmqFqtYnKQrusMw2CjgGXZhYWFgYGBqakpVVVpmjZNE6XoarUKozkufz1BjAxHh8Mhy7LP52MYJh6PezyeAwcO/MVf/MXy8nIkEqlWq5lMpra2Fp77uwIkNaL0X3755fPnz2PFpSiKpmmQ+Nh8WE+/wYKPL6waNsMwgiA0NTV1dHREo1G73Y42CURkwqhDUZTT6URX8Z2ett1u9/v9v/zlL91ut8/n27FjBz4My8vLi4uLHMcdOnQom83OzMzU19fTNJ3L5dC6MD093dDQgKlPTqczGo2urq4ODw9j8VZTU3P9+nVd19va2rBKgXzHOa+9A9bXSBlaXV3t6Oi47777iJQnEAgEAoHwByvlUZ92u92BQADCFEVoCFlFUQqFwk9/+tNyuRyJRHp7e5999tlHHnnE7XZDo1u2jVKphHFO0I6onZfLZQSly7IsCIJpmqIowo0TCoVQxYdbGtGWGHK0urrq8XiwJIBw53m+UChQFIUO0Vwuh/O3CtXwlCNyPhaLJZPJ8fHxiYmJlZUVhNmjpo46vZUIiUjK9WQrTdMYjKUoCozduVxu+/btX/va1yKRCMr5lpP7roTDWHoUjnyO46ampl577bUPPvgA8eqyLLvdbuTH32Y8Fsdx8OtbJwm/TbFYrFQq0Wh027ZtLS0tNE0jBQhvh1ydcrkMh9KdLk6QockwDHz5s7OzKPAHg0FBEJLJJMdxmqbhniuKgg5m3DpsIKDxGhk1mI+LDmmXy+VwODBZzNq14Hkei7ePiHjr2d1TUp4YbAgEAoFAuFf4iMEGWlaSpHQ6jVR1eK8NwwiHw5IkBQIBQRASiYRhGA888MADDzyAzPJUKpXNZhFNWK1WJUliWRZGeQg7+B/sdjtGlkImWu2emUwGZeBMJgN9hr5SCEpUndPpdCqVQlwJdBtN03DJI9ydoiiXywXdWSqV3G43x3Fzc3M3b968du3a8vKy0+lEGRs6fq3aWxs0uR7YBKBpWtM0WZZjsdgjjzyye/fuXC7n9/txpei/vIup7XgE0OI1NTUOh6O/v986c8vOzjDMeiePebEMw6BtF4Z43DSapovFYjwez+fzHo/H5/PZ7XZZluGVwj1BG+6dzlLF9gXHcfF4HIu32tpaSZIwy1ZVVVVV3W43GgxsNhsC+LEUTCaTVkMCPhu6rpumKUkSjEzlcrlQKDAM43K58EpM4MJt/0hUEfVhytC9Y7AhCTYEAoFAINyjVCoVURRR0qZpWhCEUqmUzWYhrFVVdTqdBw8efOihhxDmbbnMeZ6vr6+vVCrz8/PhcBieELQnQrHBay7LsqZpwWAQI400TYtEIpVKJZ/PI+5G0zTTNL1eL+bFFgqFUCgE8ceyLFw6VvGYoii4ZdC4iamfMJBgeiiicrBE8fv9mqbl83mWZf1+v6qqOHnqw95NfLueCkf+I4rExWKRYZienp5t27YpioLpVGi41HUdQTR3BatzF/ZxjuOamppaW1tHR0ctJwxy4m/T2YnFAC7ByoDHtziIYRjj4+PoTG1qasKGDBYPaNhdL+jzNsiyjK0S1OaDwWAmk+E4zuVymaZZU1OTz+dxrwKBQCqVwlaAVWhXVZXjuGKxGAwGsRvDsixaAjKZjCiK1IfGIezD4Llgbhe1ZnDVvZlpQ6ryBAKBQCDcK3ykKg8RD3kEQYaiaUNDw9LSUigU4jiuUCigqm2aZjabReYJ5LWmaSh/QmJCAsKUggZNa2aqaZposkSRuFqtwrUCXY7TqK+vR6Ufp5fP5/EyhFfCjIHVhSV8UY9HHs61a9f6+vrgxIC9xJrbCrcPpN5atfeRbz8i5aF6MZOotrb2i1/8Yl1dnWEYbrcbUt6yld8tBYlbYZ0VbnWhUBgeHkbujWEYiJO/zVaAFYeP9l+4a7CPgYWQ1+stl8vLy8tYs/n9ftwi6/E5nc7fwi7vdDoNw4CTqlQqYfwTTdOIQnI6naZpFotFrPqwq4DVFAIo8RytTyM2anD+LMvigwRbF1ojeJ5H/L9169auiO6pqjwJoyQQCAQC4R4FA0qhpZAM43K5gsHgysqKKIqw1rjdboZhVlZWKIoKhUIURQmCgKwYiqIwjRVJgqjpopiKvEW4IDDqCOpfURTTNHmep2l6ZWUFatU0TZ/PNz09HQwGYbEol8vRaBRZK7IsI1MFA1AhGbHqgDClaXpgYGBgYCCfz2NNYplPMPEKLZgYsWSFMKLz9fY3xzCMcrnMMExdXd2mTZvK5bLH4ykUCliHVKtVWMDv1uNAsRm2eEEQYH+qq6vjOA5bDVbY4v847BZNvbDNWLsTbre7Wq3mcrlKpYIien9//6VLl5aXl3me9/v9cFvBvHRHsCwLr5SmaYZhuFyuWCyWSqUymUxzc7MoiljdxWIxRVFyuRxM/E6nM5VKQejj0ei67vF4LGWPzxIWdbgWrDRUVcWsXOpercT//1aApO2VQCAQCIR7BKvt1arEr9VDv6mK1vv5JwlKsJVKBbZ7j8eDerxhGNFoVNf1a9eu9ff3w46P4n25XLZi3a05qXf0pjRNFwoF9OnW19d/4xvf2Lp1K2xCLpcLaTkoY5um6ff7sWWBr9e68xHsg95NTdNYltU0zeVyoeSM5BaKogqFAlYpv3km+Xz+Bz/4wcjISDQahYMcTbF3OvIJaxiYUtZuU5RKpUAgsHXr1m3bttntdtjoYYaxdglgo7+NH+nj/gDc/uf4Yu2g30wm097efo+0vRKvPIFAIBAIhE8vaKmkKApJNbIsOxwOnudFUZydnR0aGpqenobAtdlssixb0hPuGmqNl/qO5CMOyHFca2trIBCwNgQwftU0TcMwOI7DbFq32+12u2EC0XXd6/UidwUWEYhgKzAHJ4mkIPjFMSjqliZ1p9PZ2Ng4NDSEya8wltxGx6/ndMdgWpTqocsh61mWzefz165d0zRt165doijKslypVNBSLMsyXEZYCZBP46cQYrAhEAgEAoHwqZbyliKHnkasZDabHRsbGx0dRWAltKlzDajEl8vl/9GO8pvAZILqe2dnp8/ngzMbznJrequmael0urGxEZE7xWIR2eccx2UyGfhzBEGgKAq2fhwQYTsImcHpVavVYrF4yzNhWbazsxP9o6ZpQlXfxstuXweO45Cjr6oqZtnifsKxk8/nh4aGRkZGqtWq1+vFugKOfOwVoDxPPo2fQkhVnkAgEAgEwqcXZMNbsTboOl1YWLh06dLS0pIsy5i3CpkrSRJGukK/Qn3CmX1Hb4pqOrpC29raYKqBSUaSJE3ToNEFQbDb7fF4PBwOu91uQRA0TUN3JqSzqqroxEWWYrFYRGcnLECofCMaP5vN3vJMGIZpbW1tbGxcWFhAWCf6gNe7orVWorWvgTcGwZTUh3GcKMzzPA+P/vXr10VRbG1t9Xg8aIoVRRHXbhjGnSZUEoiUJxAIBAKBcK+DeBzL+C5J0uzs7Ojo6PT0NEVRLMtSFAUTiCAIKDNbja2/dUMgFHa1Wm1sbIxGoxhshDJ8IBBwOp2KoiBeBhOLeJ43DCOXy2E8Vj6fZxhGkiToe1mWJUlCDo/L5crn84IgwPGCqvxt5kyhTL558+bp6WlBECRJQjjjbRYha3W8dQcKhQK2AuA7gksebaZYGMBOMzg4mM/n29vbGYax7i0i/7G8IR9IIuUJBAKBQCAQ7kBVIwnH7XZrmjY9PT08PLy4uIiyt9XNqSgK1PZa3Y8K/W/hlUeeI8MwmzZtgjMeGe08z+fz+Vwu5/P53G53oVDA+gFKvVQqeTwet9udz+fR7VqpVKanp1mWRdKO3W5fXl42TTMcDiM4yG63W52stzwTJNxv3LgRiwTLKH+bqvzaflDr2hENiXG8EO4wzSuKgpR3l8ulKMrMzEw6nTZNc8uWLaFQKJvNFgoFtAEghYZ8IImUJxAIBAKBQPjfgtZMSN65ubnR0dFEIgG9jkgZK8OeoihrOpUllMGdBqVDuPt8vs2bN8MMA02MFJrGxkaWZa9cufKf//mflUqlra2ttrb26aefDoVCqVQKoZmwpy8uLs3es+oAACAASURBVJ49e7a5uXnfvn0cx+m63tfXJwiC1+vNZDIul6umpgYK+zYnY7fb6+vrw+Hw6uoq1jO3zLpZuw75yOwkiqISiQT6bjE6ACsQ5P3j9hqGAe+NoijDw8Ow0yCWHok3xCtPpDyBQCAQCATCnSHLciQSKZfLc3NzV69ezWQyMJdDfWJ2UiAQiMVi4XAYc5RkWc7n85lMJpPJFAoFTdP8fv8dvSmK/W63u7m5GYsBlmURSoMJTcViMZlMRqPRz372s4ODgxMTEzMzMw6H4+bNm93d3aIoopF027ZtbW1toiheuXIlmUz29PRs2LAhn8+Xy+WFhQWWZXmeTyaTuVyuUCgcPHjwN8/E4XA4HA6v1xsOhxOJhNfrXVpaQpjPLc/cqtmvhaKompqacDgcDocFQeB5HsNWC4XC0tKSqqqpVApbDR6PR5bldDqNTJvt27eHQqFCoaAoynr7BgQi5QkEAoFAIHxCrFV4VjLMR774vYDAdchlmFvsdnupVPL5fIZh9Pf3X7x4sVKpiKKoqmo+n6dpuqOjo7u7e8OGDU1NTZhwhFZOHFBV1cXFxbGxsfn5+YmJieXl5VKpFAwGWZYtFArWodxuNzpZvV4vDCcoSGua1traCpc8wiXxmmKxaCVR0jTd2dnZ2dn5/e9/f2xs7OLFi06ns6+v76mnnvr5z3+eSCRWV1dVVW1ubr569Wq1Wk2lUqIochz361//+sqVKw6H46tf/eqrr76KwPhqtXrkyJFMJuP1eqG/0Y2K82ltbe3v74cdH2O2UqkU0jAVRalUKlhjWEOySqVSuVwOBAKdnZ2bNm1qbGysqakJBoMYpIpgSoqiyuXy6upqPB6fmpq6cOHCysoKxoTl8/nBwcFqtdrZ2en1ehmGKZVKTqdT0zQM00VYpxXn//F9MG7/mVxrNLL2IoiUJxAIBAKBQPhEQScowhyhpBmGQVNmX1/fwMAAhFoikQiHw7t27brvvvtqamoikQjHcVZGO+awQsV6PJ6Ojo6NGzdWKhWU869evQpJ3djYSFHU0tIS0m/QD+pwOJDSyHGcaZpw51cqFahYJMCkUinYYzBBFq2ryKbMZDJ+v3/Pnj2nTp167bXX2tra/vEf//FHP/qRz+dTFCUej3/+8593Op2FQiEejy8tLX3rW986ffp0f3+/x+M5dOjQ6OhoLpez3ERw9eB9EbIpiiLc7eiRTSQSDQ0NsizncrlQKGSaZi6XE0URvqNKpVJTU9PV1bV9+3bMW83n8263G5YbtBBQFFUqlTRNE0Vx+/bt3d3dW7duPXny5Ojo6MzMTFNTU7FYvH79ut/vR6A+soMQ6l+tVk3TxM3BTgj5ABMpTyAQCAQC4V6nUqlARkO2qqqKCbW5XI6maZ7nW1pa9u7du3379kAgwHEcIiPRyqnrOrQv0ieRu+J2u+12+/79+3Vdh6m9t7d3eXmZZVlMaUU6JNYPlszFiiIcDpfLZYxoRZxLOByWJCmVShmGoSgK5simUimn05nNZl988UWYfGCUlyTp7/7u7773ve8FAoEHHnjgwoULTU1N8Kvk8/mGhgaXyzU2Nmaz2bq7u5eWlnK5HCrc2DBBzRtOGJZlceRKpcLzvKIoLpcL+TkURa2srHg8HlEUi8ViLpfbuHHjjh07tm3btmnTJjiLZFkOBAJIoSmXy7hGfB0IBJBmY5pmV1eX1+udnp6+cOHCxMQEAvv7+vry+XxHRwcWFWirBVbcJ4FIeQKBQCAQCPc0kKeIWOE4ThTFdDo9PT09MDCQy+UYhonFYh0dHYcPH+7s7KxWq7Isl0olNGtaeSyVSgUDTSmKQho6xqmi6L5ly5ampqbW1tYTJ07Mzc1BwWMrAANZnU4nqvuojsOjzzBMsVjE8fP5PEVRPM/7/f5oNCpJ0jvvvLO6uppKpb70pS9ls9mOjg5VVcPh8ODgYH9//+DgYLFYnJmZaWxsPHr06IkTJ+rq6kKhEMMwv/jFL6anp7u7u4eHh3Eh0OVQ8A6Hg2EYnHy5XKZpOhgMIsgSktrlcqVSKSj4dDqNkMpKpbJ///4dO3bs2LHD7/dXq9VCoUB9GLpf/hAsmbDLgUI7tjLQ0Yv7/OKLL05OTsqyPDExoapqKBSy2WwejwfmIisDp1wuI4GHfICJlCcQCAQCgXDvAssH9DQc6jMzM1evXi2VSoqiNDc3P/jggzt27KipqUG6PPLR8YvQ2dSHg5BgsIE6R9soBq/C4P7QQw9t2rTpjTfeePvtt3medzgcSI20xDRmUXEc5/f7reway4iPCHlJkkzTzOfzp06d4nn+/vvvb2trs9vtL7/8ckNDw7Zt20ZGRmCzaWtra2ho6O3tTSaTe/bscbvd1Wo1EomcO3cuHA53dXVJkpROp30+HyZG4eQpinI6ncjZpCiqWq263W6Xy5VOp/GTYrHo8/mq1SpN0w0NDfPz85Ik7du379FHHw2Hwx6PB3sUTqcTcTrwx2MbAeKe+nA0rGmaNpsNATuGYfA8H4vFnn322UuXLr3zzjvZbDafz/f29ra0tGzfvh0bJmvXA791eD+BSHkCgUAgEAh/ICA7haIonudVVR0bG7t582YqlbLb7Vu3bn3ooYf279+PganQnRCgALV5WEesjl6IeAhxyH1N02RZ9vl8ra2tDzzwAM/zb7zxRqlUcrlcdrsdKY0syyJ+keM4l8sFUzhN0yhaY/IUSvWHDh3asGFDMBjMZrP19fX5fP7b3/729PS0zWarqan5h3/4h+vXr+/atatQKMiy3NPTs7y8zDDMxo0bM5mM3W7v6OhwuVz19fWhUEgUxQ0bNqyuruKNoLw5jsN74VuapuHdL5VKSJPEHdB1PZ/Pcxy3Z8+eL3zhC4FAADHwSN1BCR9lfoBjWtH7uKXw8MB1A6Hv8Xj27dvn8XjefffdgYGBeDyuKIrH44nFYsFgsFwuo68AQ6/uNOuTQKQ8gUAgEAiEPyggB+12O+rxg4ODq6urgiBEo9HHH38cQY25XI6iKKjttenp6L90Op1WNgtqz/CToEET42BLpVI+nzdNs6am5umnn5Zl+fr16+l0GrZ7+L9pmkZ2u9Ubil0CnufhmHc6nZlMBm+qaZogCOhDhe+lpqYmn89XKpWWlhYsRaB3N2/erChKoVDA0Kuuri5ZljOZDMdx8OJHIhFd19HkirZaLEXQdUpRFJYWkPU8z6fTaUh/0zSPHDly7NixaDSK38IWBPw5LpfL5/NhofKRCEubzba6uoqdEJ7nKYqSJKlQKPh8vpWVlVAodOTIEcTPz8zMpFKpGzduGIaBgVaWS55U5X+/2MktIBAIBAKB8HsHMYssy6bT6YmJiWQy6XA4fD7f448/3tPTY7fbc7kcy7KhUMhut8MybllfTNOE1QSeeMxykiQJfnrYzUulkqqq0OgoXZum+c1vfnPLli2oUguCgOh0mE/QCItvaZqG0wYtsMhlZ1nW4/FAVS8uLra2trrdboyAxTs6HA7Ezni93kqlsrCwgJ+jzTSXy6mqKggCZDQM/bIswxlvvR0uCrsBLMtaR15ZWYlEIsjuPHLkyBNPPFFbWwvFr+u6ruuo4mP7ApOzTNOE6wa7FriBTqfT6/WiNp/JZGiaxtjXhoYG0zQLhQJMO8Fg0G63z83NxePxlZUVWZZpmsbtwqAuApHyBAKBQCAQPlGq6/Cxvikq0PByIFcR0enBYDCdTuu6furUqUQi4XK5DMM4duzY7t27HQ6Hqqo8z6NmT1EUTB2WJIVXHiIV/nJUmpEyiTwZVOut0JtyuQx3+De/+c2tW7eWy2We54vFoiW1kaFOURSiIfGO6B/VNM3j8eCVNE3n8/mamhq42GVZXlhYQDgMwzAocl+/fr1arW7YsCEej4uiiIuFbQaNpOg9tWavGobh9XqxwLD6U9EzQFEUivqCICQSiWKxeODAgSeffDIUCiUSCdhp4IDHOVAf9g9gfWI5jnCjsCrQNA2PACmT8COlUin8bj6f37p167Fjx8LhMEVRyWTy3Llz1hAAnA88PLghGLJLkm2IlCcQCAQCgfAHiNvthmfdEuI0TZfLZV3XOY67evUqx3HJZFJRlKeeeqqnp+fjXswwDPPkk0+2trYuLy+73W6rNxRhOFgnQN2uJ09DoVA+n/f5fPD/fPDBB8jAgXNmfHx8bGysVCrNzs6WSqU33nhDluXFxUX4zmdmZmw2WygUwu/+Jlg/cByHyj3OoVQqwUq0efPmbdu2IaTS4/FAW//uMAzD8zxN07hwl8vV2tr68MMP44pM07x06VIikcAKAW9K07RlSSK9sJ8kxCtPIBAIBALhk8PhcMiyjHo2JC+iDIvF4tzc3Pnz51GQ7urqeuihh0RRRDn548Nms23btm12dnZubq5UKiG13WazoSQP346iKCzLfsRoblEoFFwuF8LvVVWtr69XVfXq1asrKysNDQ1TU1OKojz//POdnZ2Li4vnzp3r6ek5depUtVp94oknAoFAtVrFhNdbHr9arSJVhqIoZOwgQNMwjNra2r179+7YsQP9uDzPr3eGdwr8OVa/bKVSCYVChw4dmpiY6O/vp2l6dHTU4/Hcd999oihaUZ6o91vbCNgZIB/4jxtSlScQCAQCgfDJoes6BqnCNgMpb5rm9PT0pUuXDMPIZrNNTU2PPvqoIAiIRf/44DiuXC6n0+k9e/YcPXoUFh1YdyRJwuQpiGno2lseBN20g4OD3/nOd4aHhz/44IPR0dETJ07E4/GXXnrJ4/Fcv35dUZTLly/ncrlSqXTy5MlMJpPL5fr6+jCZFZsD6618UJiXZVmWZSte0yrJ+/1+yGi87E7vwC0dVpqm4azg1YHD3u/3P/LII9FoFGc7PDw8Pj5u2XWsRlvLZkM+6kTKEwgEAoFA+EMDCS12ux2ThiCmFxcXBwcH8/l8LBZjWXbnzp2bNm2CbP1YT4ZhGMw8isViR44caWlpkSQJ41oVRUHw5dqMy1seBAOkYrHYH/3RH33jG99gWXZhYaGxsfFv//ZvEQe5cePGz33uc7IsR6PRPXv2uFwu0zSDwWC1WvV6vTRN+3y+1dXVWx4cHqRqtVosFpFTCWFdW1u7a9eu2tpaJHgiS+du2Vo4jkMKEOZAodZus9k6OjqOHDmCcH1d10dGRoaHh9GWgCo+/P0wI5GESiLlCQQCgUAg/KEBHa8oCqJgaJpeWVkZHh7O5XIej0eSpEgksmvXLqfTiZDHj/VkNE0zDKOurk6SpEAgcPDgQXSCwsSCKbNIlKc+7B+9hZay251O58TEBM/zmUwGFfTu7m6WZRsaGtLpdGdnZyQSMQzD5XKpqtra2ioIwtLS0uzsLLp7U6nUegNTsWtht9tlWYaehj3pvvvu27hxI8uy6IVFbs9v0Wx6y6o8vDrYnTAMA0E3EPRHjx4NhUKmaXq93tXV1QsXLiBNyPLK4xxQpyefdiLlCQQCgUAg/EEB5wYiFxmGSSQSw8PD8/PzmN6qadrOnTubm5utKacf68kYhoHyc7FYdDgc27Zt27RpE+LYDcNIp9N2ux2RO5DRtzwIInGampoKhYIoinCWX7hw4b//+7+Hh4f9fn88Hq9UKqurqw6HY3JycnR0NBaLhUKh1dXVpaUlOOC9Xu8tD14ul/HumUwGbhy73V5fX4/VjmEY+FckZt6t3BjECkHKo2cA72WaZiQSOXDgAGIoaZrOZDIDAwPZbBZ3EgmeCPInH3Ui5QkEAoFAIPyhYfnjEe84Nzc3PT2NXBRN05qamo4cOYKYyFQq5fP5PtaTQap6NptlGEYUxXA4vHv3bjjmS6VSsViElkVS5HryFE2i1Wp169atmqb19PR0d3c3NzcrimK32wVB2Lx5c7VafeSRR5xO586dO5uamgYHB4vF4tGjR/1+v9fr9fv9mUzmlgdHhkypVEqn05Ikob21ubm5qakJOxsY+6ppGpwwd+W2ICEHhXY45pGA6XK5JEk6cOBAOBzO5XKCIAQCgf7+/mQyCZ+PNVwWSw7yaf8EIAk2BAKBQCAQ7j7ryUqPx7O8vOz1ekVRHBwcHBwcxCDVSqWiaVpnZ2dLS0sikaitrUXMPFLeoSY1TUun0w0NDRRFmaaJdk94xEulUjAYpCgqkUjwPI9oSIfDgfzESqXi9XplWc7n87CyYDQspjJVKhWO40qlkiiK3d3d586dm5+fDwaD8Xhc13Wv11ssFr1ebz6fv6V3n2VZWZZ37txJ0zTLsocPH+7v719aWqJpeuvWrUeOHEF2+1NPPbW0tLRnz55yubxz5078LlwoiGm/5R2rVqvZbJaiqHw+T1EUwu+PHj2KyVPUh2V7iqKwb7DeemO9gv16P3e73XDX4MQkScKwW1mW/X7/nj17ZmZmVFVlWZbn+bNnz95///2BQABB+Gg2+LijhwhEyhMIBAKBQPikURQlHA4zDBOPx1GPx7AkiqIikUh7eztFUYFAwDAMNF8qiuLz+TRN0zTN5/NhnGqhUPD5fJa+pChKEASMOhJF0TCMxcXFWCyWzWahwimKymQy6BalKGp1dTWbzUYiEWhZTDWCkvZ6ve3t7dCpqVQql8t5vV6WZXVdZ1n2lmobiwoUodHUW19fXyqVcAn4LawfYOa5IxM5pHY+n4/H44iL2b17d2Nj4+/l2Vleo4aGBq/XK0mSruuYzzUxMeHxeBoaGrAAwLMjdnki5QkEAoFAIPxBoet6NBrN5XJDQ0OTk5NoM0WraGdnZ0dHh6IoHo8nlUrxPI9/LRQK0IWrq6tIdNmwYUOlUvH5fIZhaJoG3cwwDPwnHMdJkkRRFMuySFbB/KlKpSJJkiRJXq8X6wdIcAh0JOq4XK7Ozs5z587pup7JZBYXFwVBcLvdqqq6XC4sOT4CMlug0eFLqa2tReC6x+NBUD3s+HDC3JHzBI2ky8vLc3NzyIfp6elZr0f2E5DyLpdLUZSWlpaGhobR0VFN0+Cbn5mZcbvdoVCIZVkM04VvnvBxQ2xMBAKBQCAQPjlYllVVdWZmZnp6GsOYEJBSLpdbWlqCwSD8MOVyGcrV6XTKssxxnMfjYVnW6/W63e5sNhuPx8vlcj6fR9kennKv1zs/Py/LckNDgyRJsixD9QaDQQj3crnMMEylUmEYxmoYhfSEw4em6cbGxg0bNqC6PDU1xTAM8mHW864gNBNLAtM04Xjx+/2hUCgajeq6jsZWNIbeqZ0duTTxeFxRlGq16vF4WltbdV1f7/W2dbhbjw8RNz6fb8uWLdZsV7QyLywsTE5OYswW7ir5tH8CkAUTgUAgEAiETw63233jxo3Lly/n83mv12uapqqqHMc1Nzfv3LkTU2BVVfX7/Si0G4YRDAbPnDnzyiuvbNmyJZvNdnZ2fuYzn4lEIoVCAZbxmZkZjuNOnz59+PBhmqYxWAqF4Xw+z3GcqqrJZDIajSJF3jJ+QILjlQigZBgmEon09PRMTk5Wq9Xe3t4DBw64XC7MsbqlJrYEOr5ApDrQdR37AzabjWEYnufvNHDdZrMtLS1hxipM9rW1tb+vfBie57HaUVV1165dFy5cwELFMIxIJJLJZM6fP+9wODo6OtDGQD7tRMoTCAQCgUD4g2J4ePj69evwzyCVEmOPOjo6ampqTNN0OByo8tpsNtM0eZ7P5XLxeNzv93/jG9/4j//4j8XFxVdeeaW9vb1YLEqSpKrq9evX77///unpaZZlf/WrXzEMs3///u7u7h/96EcURR07dozjuNdee83r9T700EO9vb35fJ5l2b/8y7+kaVoQBIqiEOaIrk2n07l58+ZgMChJ0uLi4tmzZx9//HGapjHN6pZqG7Vqa5wTRVF2ux1zlNxut2mauq6j0dYwDJ7n//e3q1qtXrlyZWpqyjRNjuO2bNmi63q1Wl3PvrKegL4r4Ta4UqfTCZdUR0fH/Pw8TkaSJLvdrqpqb29vqVRqa2uD34l84ImUJxAIBAKB8IfD2NhYNpvFOCHENaJqHgwGnU6n0+mEmEY/JUSww+Hw+/3vv//+3//931+/fv25554bHx8XRVEUxRs3bhiG0dXVBdP27Ozstm3bOjs7T5w4YRjG3r17N23a9Ktf/crv9+/cudPn8ymKcvPmzWeeeQaDmcLhMOrxUMDQ4na7PRgMBgIB+H8mJiYQqS4Iwm2kvBWED01P03SpVCoUCoFAgKKoUqmEiVd3WlDXdX18fBwrgWg0WldXhyXQ7+XZYcHjcDjgTYpEIqZpMgzjcrkSiYTf78foK7fb3dDQ8Psy9N9rEK88gUAgEAiEu0+lUvF4PDBgIKXR4XBcv359dHSU+jDpBZnlGKfa1dWl6zrGEiF7HmGRTqdT07RyuXzs2LGvfvWrf/3Xfz0yMmIYhiiK1Wo1GAzu2rWrt7cXLa2hUKi+vj4YDMZisenp6eHh4b6+vlAo9JnPfObGjRunT58WBOHo0aOvvvrq1NRULBZzuVzoQ0WMIwrJaFetr6+XZdnj8YyOjp46dSoWixWLRZhJIN+hy9HDinGnGHrldDoR6mK3230+H16D2jze4jZCGQuJtSuc2dnZmZmZQCBQLpfdbndNTQ0SIdcVdna7zWaTJAkpnJIkmaaJvttEImGz2fBQKIpyOByqquJN4ZlhWbZYLFoNDL8J9hxUVcXl19XVwSKVTqfRgowhWXNzcxcuXOB5HvcKnbu4XVjqkL8OIuUJBAKBQCB8qmFZdmlpCXkymUymWq2m0+mhoSHLRb22Ps2yLLS+VdXGa6D1OY6rVqu5XM7v92ez2ZWVFWTMT0xMpNPpcrm8Y8eOZDLpcrmmpqYMwxAEAX6YnTt3HjlypKmp6dq1a1//+tc3bNgwOTnpdrufe+65999/f3Jy8jaCGDYYKPvJycmxsTFIXvwQJ4nW2Lt1x5DkI0mS2+02DCOXy7nd7oWFhWKxiBZSRLybpon8zVtSLBZpmvZ4PFhXiKKIvY5isdjW1ma32+fn5/1+vyzLiOvB4gRGo1Qq5fF4otHoegenaRpqvlKp0DQtiiJ2KnAr0B6AJ5jL5cbHxzmOw9YKivewTpFkGyLlCQQCgUAgfOoVht1eqVTQ6MmyrGmao6Ojy8vLcLNYw4ygAgVBgP5G4RaZMPgnjEaqqam5cOHCt771rcuXLx84cGDr1q3/9E//NDU15fF4FhYWLly4EA6HEdQYDAYXFhYCgcCOHTv6+/v/3//7f/Dn/Pu//3sul2MYpre394UXXujq6gqHw+udPMdxkUiEZVm73c6y7MzMzMDAAGrq6FtFYA6u8W7dMdjQrduF0xgbG4OOt9vtoVCIoij05q53EL/fj8bf1dVVRVF0Xe/r63vrrbcuXrw4NDQEc461XiqVSgjdLxQKuFKbzbbe3Fnqw6we3AGHwxEIBLDtAIlvLb0cDkcul7tx4wYmfFUqlbVbGeRP4+5CFkYEAoFAIBDuPpqmhcNhGGwCgcDk5OTQ0BDHcUgwtIJcIO88Ho8gCFZV3qrcV6tVURTT6fSOHTv++Z//GY2wra2tmUzmBz/4gdfrFQTB4/EMDAwcPnx4YWFBURTkP0aj0a6uroaGhqWlpYcffpim6Wg0WltbG41GP//5z/f19T3yyCPIlrklNpstHA7DuC8IgiRJQ0NDmzZtam9vhwkevZ5Iv7mLd0wQBJZlFUWhadrpdM7Pz09PT/M8D+dPTU2Nw+HQdX290bAURaXTaYxnCofD1Wo1k8m88847k5OTPp/v5z//+Xe/+90NGzZgwJZpmmfPng2Hw+3t7diCwM33eDzrbTXgYlFcx50RRdGS+E6n0zAMRIsahrG0tDQ5Oblp0yZsoZRKJTxf0gtLpDyBQCAQCIRPO6ZpIgCeZdlsNtvf318sFt1ut1UShjEDXyAz3uFwoAKNn+OV+XxeFEVVVevr630+X6lUUlW1qamprq6uWCxWKpVisdjV1SVJEsuy0PGRSMTpdCYSiU2bNnV2dqZSKZvNduTIESv+sru7u1gsJhKJ+vr69U7e5XJRFCXLMkz509PT7733XiwW83g8liS9u3mLNptNURTYVDweTy6XO3XqVDabxQwmiqICgYAV5b7eQcLhcLlcxkBcSZLg+3/qqac++9nP/vCHP3z33Xfb29v7+voCgUBra+ubb77Z09OTz+cXFhZsNtuXvvSlarWKBtZbHhwB+UgIRQusy+WyFmCIy0RvABY8Q0NDwWCwsbER+wz4XVT0yR/I3YIYbAgEAoFAINx9WJaVJAnxJjdu3JicnETvJvXh2CPLawHdbMk7lOSt/shMJmO32/1+v9frXVlZQc0+lUrF43Ge50VRhOXD7XbDjb28vLy6uor3hdM9FApBGcM4vrKy4na7aZpub29f7+QdDgfDMBgmBd9LoVDo6+sbHh5WVdXqjjVN8y42cWLFUi6XceY3bty4dOkSjOkYYoWegdt7zXO5HIr6oiiGw2Gfz4cBW6qqdnd3z87OUhTl9XqHhoYymQxy9zFma2BgYGRkBAun9Q6OiVrof8WjdDqdcBkZhoEHWiqVMP7Wbrcnk8l4PI4TwLIHDiLy10GkPIFAIBAIhE81sGJzHJdIJNBgCqO5ldtYqVRQfUcfJzSxFZYCC4fNZtu4cePS0tLs7KwV6gJLd2trq6Zpc3NzNTU1kiQhekWW5Y0bN7rd7kwmg6lMyWRSlmVFUQRBkGV5YmKipqbG4/Hk8/nbtL1CrDMMgyx52F3y+fyZM2eWl5dxFdDxd7HADAWMtMfBwcFz584hqQZvhHAb9I/eRg0LgoDMn1QqVSgUkPiJO+n3+30+XzKZRLhNsVhsb28/dOgQRVEcx/E873a7vV7vbUbJojEXdXeYarCOQgwRVL6164LXT01NxeNxvBgNAAQi5QkEAoFAIHza0TTN4XCUy+XBwUFYa1KpFMwYVgS7FWVjmTSoD4ccWd/G4/H6+vqmpqalpSXUdEulEs/z6XQao17z+Xw4HIY1v1KppNNpiqJ8Ph8iLEVRKrRdlAAAIABJREFUhDh2OByFQmHjxo26rsfj8bq6ukgkst7Jl8tlRVGg1OGM53mepune3t5EImE17CJk827dsUwmw7IsTdOyLF++fHlgYEAQBDiOrPB7jNC6zUESiQRN05FIxO12Y/HD8zwy+/v7+x0Ox8TEhM1m6+joKJVK2KMYHh5mWTYUCqH59TbHR18ynEV4JQJtGIbBY7X6YvFY3W738vLywsICBoFB7pPOVyLlCQQCgUAgfLqw2WwQduVyWdd1CNBgMDgzMzM+Pk59aO9mGAb+EI7jKpWKVfNG1dk0TWTJa5omyzJ8Jg6H47333nvllVdyuZymaUNDQ9euXZubm3vnnXc++OADvPjkyZPBYHBkZOTEiROyLBeLxd7e3osXLyYSiVQq9corr/T391er1WQy+cILLywsLEQikXfffff111+fnZ1VVRXmEHhmYPKuVCqBQMBK4IGLnabpYDB44sSJVCqFUHxL10JqW5eJUHyrvxP2d+trNJXCDgTPPWw82G2QJOnNN9+8cOECct9RzMZhDcPw+/2IhVnvQcDmXiwWi8WiIAjpdFpV1V/+8pc//OEPR0dHW1pa0um0YRiJRCKdTudyudnZ2ZWVFZZlkROKmn11fQKBgGEYCP6H5we3CzO/8ByxZeFwODRN83q9w8PDiUTC7XZjjBdU/seXMY+P072TXk/aXgkEAoFAIPxOQKfC446WR8jfTCaTTCYNw7AyCmGxgA1jrR6FurWCa2BVRyl9cXHxBz/4wfbt20+fPv3000//5Cc/QeLK3NxcIpFwOp3j4+PXrl3bsGHDv/3bv3m93uXl5T179rz44ouocN+8edPhcAwNDcVisRdffNHlco2MjDz88MMvvPDCxo0bbTbb4cOHY7FYtVpFygoWGJgyazn7qQ8HwaqqOjc3d/z48cceewwbAj6fDx23VtMnZD0G1kK2Wlk98KXwPI/8eMRKIj3GMAyn02ma5qlTp1566SVLNKPHFPpY1/X/0Z2POwktixmxmzdvdjqdU1NTjz766Be+8AWGYRYXF8PhcENDQ21tbTwe37Fjx8jIyFNPPWWz2SKRiCRJaPn9TSDQrdzJUqmk6zq+vSWapuGTMDIy4vP5gsFgJpPheZ4U5omUJxAIBAKB8OnC8r6jOutwOObm5uLxeKlUgtrDtCArg8XyVWO+qeWYhxnDKnLncrndu3c/99xz3/ve95aWlrq6uvbu3XvixIm/+Zu/uXLlyvHjx03TfOaZZ957773Gxsa9e/f+13/9l6IoLMsePHjQ4/Gk0+lwOHzgwIHBwcFyubxp06aLFy9evHhRFMW6ujqKojweD0VR+XweEhzVdJqmJUmyBh5hmYF9A7fb/fLLL6uq+uSTT0ajUcMwoOOtsa/Q0xhhuzZV03LYI03S7XbjzjAMUyqVSqVSNps9efLk+++/jwo9gh1hQKfW5NvcvuQsCIL16xRFud3uAwcOiKL4p3/6p/Pz8+l0+ujRowgLWlpaEkWxvb29XC53dHRUq1WO45xOJ8uy69nlsb2Aa7TZbIZhyLJ8GymP2Eqn0zk2NtbS0rJt27bV1dXbhF0SfguIwYZAIBAIBMLvJibsdvjRIcQhNCuVSjweX11dtRJp1g5zha/a+vVCoaBpGvVhrRcvg8BFJ6goivX19XCneL1em80mCEI0GoUU3rlzp8PhGBgYGBgY2Lx582OPPdbe3v7mm29euXLl2LFjsiyfOnVqdHRU07SVlZUtW7YcPHhww4YNFy9ezOfzcARh+im8GVCrkiRZ/m/rSuvr61VVramp6e3t/fGPf3z9+nV0x8Jbr6oqlCvLsvihtR2BBYxpmlCxpVIJTbqo/Wualsvljh8//vbbb2cymVgsJggCdglwf3BD0AV7+zD7SqWiKApuHVqBg8Gg1+udnZ3F+kHX9YWFBU3T4PL3+/2FQqGmpoaiKJfLZXUCrPegrR0G7EIUi8XbfDCwyGEYplAozMzMIMoGF0UgUp5AIBAIBMKnAtTjoTghBGmaVhQF7hoUp9e+Br9iKVQ0pCqKAtULrY+CNPzrU1NTZ86cGRwcRPRhQ0ODoihnz5595513otGoJEk//vGPS6XS/v3729vb6+rqTp48iZT08fHxU6dOHTp0CDNQGxoaOjs75+bmxsbG3G733r17R0ZGkskkFgawvzscDjSMFovFj0j5SqWCAMdgMKgoSn9//xtvvHH8+PFCoQBXPcuylUoF5nssS3D+KNLj4HDRrPWXJxKJc+fO/exnPztx4kQgEPB6vQsLC6Zp8jxvGAaGaqEcLkkSNj1ur7Zh6cFrdF1HO0E4HHY4HDgTNMUipH95ebmhoWFmZiYQCEiS5PF4stnsegfHzCw8QdilCoXC7T8YyK90Op3T09NjY2NerxdrNgKR8gQCgUAgED4VQHND5KFCb7fb0+l0sVi0rNXWv65XlYcohM/e+i0cbWFh4cyZMw888MD27dtra2tlWT569OjZs2c1Tfvyl7/86KOPzs/Pf+5zn8tms6dPn8Y0qLm5uZdeemnv3r07duz4xS9+YbPZHnvssbq6utdee23fvn1NTU1TU1MffPDBzp07fT4fTsZywhiGUS6Xc7kclOjaf0qlUl6vd3R0lGGYQCAwPj7+5ptvvvTSS319fWgztWbWYugpLsfSvhzHuVwuQRB8Pl8gEKhWq6Ojo2+++ebrr79+9uxZ9InSNI2wyHK5jLUBblq5XM7n8/9jSRurBZiFkN6D6rvdbsfOgyiKHMdNTk5mMhmPx8MwDMuyWMawLOvz+W6TYIMzsR6oqqq5XO42BhvsS2DiVT6fn5iYwC4K+ZO5ixCvPIFAIBAIhN8JKy0e+pVhGEVRVlZW0K8JoW8pWuu/lmkeXvlsNlsqlayOWHyBZMann356165dbW1tsiz/yZ/8Cd5i27ZtgUDA6XQeOnSop6eH5/lvfetb8Xic47i6urpNmzapqhqNRguFQlNTU1tbm81ma2lp2bhx4759+5aXl7u7u9GiKopiNpvFSeI8NU2z2+25XM4wDChjy+leX1+fSqUQ74jhSuFw+OWXX25raxsdHW1vb4/FYoFAABOvkMaDy8SYJ1VVYZRHF8HIyMjIyMji4mKlUqmvr+d5fmFhwefzhcPh1dXVUqmELHyO46ChM5kMgn1uMyVKluVKpaLruqZpmDlFURRSICORiMPhwJFjsRjLsslk0ufzLS8v19XVxePxQCBQLBZvc3A03cLcr+s67gBcSbd8/dqAeYqiEonEwsJCbW0t8coTKU8gEAgEAuHTgtPphM6jPiyrq6qaTqetCMW19XhL5FFrwmF0XS8UCkhcsWIK8Vs1NTXFYnHz5s2maYqiuLi46PF4AoGAaZqKoiDUMhqNZjKZarVaU1PjdDpTqZRpmj6fzzAMXdcbGhpkWUZRfP/+/ZlMJhgMVioV7AMoigKDjWmaqqq63W5BEHK5nCRJ1kgj67QlSXI4HOFwOJvNMgxTW1ubzWY3bNiQTqdff/31M2fObNq0acuWLbFYjGGYDRs2CIIAWW+aZrFYTKVSuVwOIn58fNwwDJ7nMVO2XC5j1VEoFKanp0VRFAQBayFIYXjlVVXlOI5l2fXGLSHuE/YkjuPQAYx23mKxiDjLarUKP70oijabzeVyKYoSi8VUVS0Wi6FQaL3aP6Q8TdMw/UuSpKqqx+NZ72QsY72iKBRF5XK5iYmJWCxG/mSIlCcQCAQCgfBJc0shji9g6VZVFYmNDMOsrKzcsr5rs9lQ/LaGhsJHPjw8/NBDD6mqCg+3pmlIaezs7Ozs7ESmSrlcDofDFEXBb42xpkhcgfClKErXdYSXQ1/iIDgTXdexWoBUtcJeKIqSZZmmaZfLhYNMTU2Nj48jaFLTNHj0KYqC9SWfz2NYFXLfi8Wi3W73er0URY2MjNy8eVMQBK/X6/V6kQmDk8GAVVmW8/k8LtzlcllKHa8pFossy9bU1KDBF7scuJ+iKM7Pz4+NjT3wwAOqqt6+do6bI0mS0+m0gj5hbrFS7fHgTNNEMyseiiiKeN/1PgCo9MM2MzIygnXIeh4b9LxC9EciEV3XR0ZGtmzZEo1G8QhUVRUEgWGYbDaLJ0UgUp5AIBAIBMInCkQ8iuhQmWNjY+tVaq0lgfVftMNKkgQnOsLIGYaxPDkfH/CiQPGjko3cd1hu1s4uxZYCIuRRZUfJGW4fK4iTpmlN0zRNM00zkUhAo1tjpKgPW4SRcmO327FvgGq33+/H+cCsbyX0o/cAmxuFQgEy+jZS/mNUjTRtna2maaurq/8fe2ceHMV95v2eq3v6mPvWSBqhW0jiEDLmMBgwNhjHBkNiO3Gcw/F6s0ft+U82W1vJbm1V3iR7JJvNxkkqcSXZdWzHZSfGEGPANhiDuEEIhO5rJI3mnumZ7uk53z++L/1qbcCAhXP9Pn+kiBAzPT0z5e/z/L7P98FI7rXs9UgXRQaROoY7NjbmdDqLxSLS99WQIvI9IlKeQCAQCATCbwD0xTUaDZYflUqlwcHBazVrVaeNaoiHlI9EIuPj4ytXroQ73GAwwGd/uy8eG14hx9XThmAwCKe7wWCYfwQB5Yr8GVhNKIrKZrNIf2dZFhod456w/qvRPXhRGo0GWeyqOx9+fZZl4/E4LollWTXBE1uiKIqSJKlSqYyPj6fT6etse72tIEu+WCwaDIZoNBoMBlGoXEvK48hFq9XSNI16hqKo4eHh5uZmlmVxJAJzP5HyRMoTCAQCgUD4zVAul6FxIchGR0dVo/y1FB41z66jSvnR0dHVq1dTV4ZiIZdvq2xVwzGhzuEpD4fDk5OTkOOqI0V9pRqNBqIcES6SJFksFoyZIiySuhLCiAeEfQX2dMRQCoKAPjT0OlImM5mMmuNJXcnXn58fj+GBgYGBYDBYX1//G3mjIcdLpRLP8xMTE/F4/PrnA0jNh30fpZHRaEwkEhMTE+3t7WqN9P7tvwQi5QkEAoFAIHxEZDIZxJigZdvb23ud4PP5/Xh1YxRy3CcmJtLptBr5oi46vX3gqSmKguvdbrcnk8nh4WGEzaNEUbUmRVFWq1WSJETOI8bRZrOFQiGIVOxgslgsJpOJYRiLxQL7DSzpGKuVZXl0dFSWZYzVqh6ecrlsMpnUPHgEwKu7YHU6HUZd5+bmxsfHFy9e/BGcV7wfzOnCPjQ0NIS3m+O4a10MIoAoikKeDyaPRVEcGRlZvHgxfgEmousY7glEyhMIBAKBQLiNoP0M90UikZiZmYGh4qq//J4cGzXERqfTTU9PDw4OtrW1qVtjb7eUV59d/V9Jki5fvozxUzUCX72Mqakpt9vtcDgymYwkSYiBb2lpcTgcXq/X5XK5XC63222z2ViWxXomdRMWRVEw5xgMhrm5uYmJiWAwGA6H5+bmQqEQsi/Rw+Y4DmPEqDSy2SyCbnCRY2NjkiRhmvYjBq9Cr9ePj49PTk5+oATHVIB6AwuFgtFo1Gg0c3Nz2WwWq2dZllW9NwQi5QkEAoFAIHzUQPUyDJNOp8fGxmApudZSUrUTjyh61UpuMpnC4fDZs2fr6+uRn4jQlds6+YpRV5qmjUYjThUmJyf7+vrQbFYUBUWFKvTr6upSqVQsFmNZtrGxsaWlpaampquri+M4rHNSE/RLpRKWuaqvF0b5crmcTCYdDofP58PQZygUGhkZmZ2d7e3tRXK8oihwpKgmcthayuWyIAiDg4OXL19esmTJR/9GY3GsTqc7efIklsLCWHWt38epQiaTMRgMNE2rI7OlUikajZrNZvhzkJh5ncchEClPIBAIBALhdoEEG+i8iYkJJLtbrdbr/BPVJ6223nmej0ajw8PDuVwOqlf14dzWK0fWJMuysiwnEompqanx8XGapiE9UW+oUn5wcNBut2/YsKGrq6upqclsNlNXDPSFQgEBi1i2iiplfvUCF0qpVLJardDlSHGpqanx+XylUumhhx46ffp0T0/P+Pg4hkF1Op3BYECajSzLxWLRZrNNTU319/f/RqQ8TdOJREIQhIsXL+LmoOS4VmMe752iKLDW5PN5zD/gcagrBqd8Pi8IApHyt/gZ/upXv0ruAoFAIBAIfwiEQqFoNMpx3HxfBBTze/5w/cd5f6480tlHRkbOnz+veiqu+jjz3TXou+MnuVyuVCqlUimLxbJo0SKKopCHg0622rxXJf6C3BBMowqCgGeZmJg4cOBAMpk0mUyYOs3n8zzP6/V6eIfa2toeffTR+++/PxAICIKAowM1sFKn06lG//fUKvNnfOfXBmqpgFvR1NS0YsWKuro6hKxDvqtHB6VSKRaLYQUs1sqazWa0t9VgmQWpfHQ6HTroeIEI/keKv16vP3DgwFtvvYVyC+32a41GIKgHGfw4qMFAM37e2NjIcRyWXsmyrI5PvOdzcgsXn81mnU7nH8guKtKVJxAIBAKB8GGB2guHwzCN3EK2oKIodrs9l8udOXNmyZIlixcvjkajLMvOF/FwsEAcL0h8YblctlqtoVAI65z6+vqGhoY0Go0oihqNxmQy4YQhk8k0Nzd/7GMfq6+vX7RoEVbM4sLQMl+Qe4i9syzLLl26tKGhYWJi4vTp02+//TZcKFhiVVNTUygUhoeHz58/39HRMTk5WVVVFYlEOI7DklqO4xakwsGgKjZw4fVCc4+MjPT19eEdZ1kWEZk3K7tLpVI2m83lcjh5mJ8RRCBSnkAgEAgEwkcNNpVOT08jcQVZjTenSPR6iqKMRuPQ0NDJkyfr6uq0Wq0a365GNKqx9Aty2TqdjqZpPOzIyMjRo0dTqZTJZOI4rlQqIanGarWuXr36jjvuaG5uttlscBOpBcYC+n88Ho8sy6lUiqIok8nU2dmJCdo9e/Ykk0mv11sul8fGxsrlciAQOHfu3JIlS5qbm0ulEsdx6XQa62YXEBwUlEolnAxg+9XFixd7e3vxwmH+uYV9VeVyGVtv7XY7wzAItyFfIiLlCQQCgUAg/AaAsJudnUWU5LUGXq8Pz/PxeNxqter1+nfffXfRokWrVq1CEDts5eqSJtWUsiAViKIoHo8nk8ns379/ZmbG4/HABQ7LSlVV1aZNmzZu3OhwONLptKIoKDDgElnY3JVEIoEkH1yYwWCw2+0bN240Go0HDx7EEEJtbW0+n4/H41qt9o033mhubsYOKZ1Ol0gkLBYL/PofEtxhpG3KspxOp2madrlcx48fv3DhQjqdxpBAsVjEltxbeArk93u9XoqirmPRIXzwt4/cAgKBQCAQCB9SyheLxampKeRRGgyGW0g9R3NXlmWO42Kx2MGDB2dmZoxGI+qEfD4vyzJsPFiftCBXjjqBoqhjx46dOnWK4zh0miORCE3T69at+8IXvrBlyxaO4zKZDNzq2NuKwdb3bHH6kORyOa1WKwgCz/P4v3Crb9q06TOf+UxXVxdqJIZhcJFDQ0P79u0rlUqSJLlcrkgkslC9bbwXcMnrdDqr1Qqj0eHDh0dGRkwmE0oOSZJ4nr8FfxHexJmZGbyz14kuJRApTyAQCAQC4baTSqXm5uY+TMs8k8m4XK5cLpfP500m08WLFw8cOIBGtV6vR+NZNc0v1GWzLMtxXF9f3969e7PZLMMwwWCwVCoFAoH77rvvkUceWbFihU6nQ+g7RjzVlUZw7S+gM8TtdhuNRkVRMpkMPDwYLVUUZdmyZX/xF3+xfft2SZImJyctFovNZisUCm+//faZM2eMRmOhUPB4PNlsdqEqHASMplIpjUZjNptzudyRI0d6e3tTqZQgCJDj+Xz+1t4LfELm5uYikQiqMtKVv2VIgg2BQCAQCH8oLFSCzXuoVCqDg4MjIyMwtedyOXVc9aYeRM0rZFlWFMVEImE0Gh0Oh16vVzciqYkxCyLoNRrN5OTk3r17+/v7OY7L5XIURbW1tW3btm316tXV1dWZTEYURXTK4a6BO1x1+yygXb5QKMCVjpx7nHXgbcrn80ajsaamxu/35/P50dFRQRBgOpqdnW1oaNDr9TabDVf44a8EaTNIzEQgzIkTJw4ePBiPx3U63fyGPXUli/MWHh8vqqqqCo8zP+SHIgk2NwzpyhMIBAKBQPiwyi8Wi8HXjlQT9HRv6kHMZnMkEhEEwWAwpNNplmVjsdjbb789MzOTSqXUaEhFURZwOWg0Gn3nnXeOHz9usVgMBkM2m+3q6tqwYcP69euNRmM4HC6Xy3a7naZpSZJkWcaxAzVvJHShrD7zy6pSqYTTCZxCqL15juOWLVu2YcOG1atXx2Ix/O3IyMiePXs4jpuamjKZTAtyGVDDlUrFZrOVSqWzZ8++++67IyMjyMmRJAmrZ1He3MJ7gYEKeGzgrkGYKeFW3izSlScQCAQC4Q+EG+zKX0eBQciiWVupVHK5HM/z09PTx44d4zgOktdms6XTaezvRGhjPp+HMFUVG3rbWq0WATJQhFB1iKxBpzYSiUxPTwcCgUAgAAGt1+uRnQINDTmLJ0L+OvJtILVxqcViUc2nRyg7LjKTybz44otHjhzBA0qStHLlyp07d7a2tuKJaJpWU3SwrWl+Fv78Z1lAHa++KNVQpG6cxTXYbLb6+nqEyaAZf+bMmXQ6vWbNmlQqhTlUvGTc3lKplMlkYO6nrpwkUFcM63g69NqLxWKpVIKPCHGcRqNxbGxs3759fX19DMPgtiDeB/UG/iFMR/O9T+qDqymiau4QniKfz3Mcl0gkPB6Pz+cTRREP8uGLNHwsSa48gUAgEAgEwv/iPcOsUIparTaZTEKCQ7hDw+XzeZ1Oh/Y8flIsFjOZTD6fh5TEDCtUe6VSCQaDDMPQNI3gFN0VxsfHX3jhhVKpdMcdd+RyOcS9J5NJo9GInERVjGo0GkEQMI2qKAq2kDIMw7JsNBr1+XzIQCyVSoIghEKhffv2nThxgmXZXC6XTqdXrVq1detWv9+/sLk0H/6eq4K+WCzqdDqWZbVa7Y4dO7Ra7bvvvptIJJAtUyqVPvGJT+D4gqZpnueLxWI2mzUYDFVVVaIoqtXC/O1UPM/ncrlsNgvhrtFoJEnKZrNVVVX5fH7//v379u2bmJhAamehUMhkMhjPNRqNmG+WJEmn0+FMBvOyRqOR4zik0efzedhpsBB3fpwoqq9IJLJo0SISRkmkPIFAIBAIhNsOutTUFYe0wWBQFGV2dhamF3THqSv+E4qiML4Jja4oSiqVcjqdaMRaLBYId+i8fD6fTCanpqYmJyeTyaRer2dZ1mAwWCyWwcHBH/3oR/F4fMOGDagczGYzBKJ6YZhDjcfjeC41ZAZNaIfDEY1GFUVxuVwMwwwPDx86dGj37t2CIECJdnV1bd26FTHtCxgV/+HBgYDaaKcoymAwGI1GhmF27NhRLpd7enrK5XI6nT58+LBWq73nnns8Ho/BYMDEqslkqlQqkUgEPXVsVFXLLY1GEwqFBEFACaRGYeLI4vTp02+++eb4+DhN0zqdLp1OI+GHZVmbzeb3+91uN8dxmEsuFouIrYzFYpFIJBaLxeNxt9uNwxOWZZEfj8oEBzI4GpqYmGhvb+d5noTYEClPIBAIBALh9up4aHdVh2FsdHJyEr1etecK9YnmK8Sfz+dra2urr6+3WCwWi8VkMsEqA1ADlEolyMFoNBoMBoeGhqampkRRNBqNiUTi+eefP3bs2NKlS9vb2yuVCk3TNE2jBigWi8iW4Xle7amrKZboIuv1+kKhcO7cuRMnTpw9e1YURbfbLcuy3W7fsGHDunXrYDTHcy3IztSFuufzp0LhF4JH3+/3f/rTn66urj58+DB+89ChQwMDA42NjcuXL29qakLyDAIuC4UCHqFYLKLCQbQlCiq4ZbBTFqamY8eOXbp0Ca16mGEaGxtbW1thXLHZbLjhaOTDzIM/iKIYi8VisVgmkzlx4oQkSYlEIpVKwXOFJ8XnBKcH09PTs7OzixcvlmWZfMVuAc1vVelJIBAIBALh9nH27Nn+/n6HwwGrxv+TAjfslS8Wi0ajMZvNIqAGsuztt9/u6+tTfTLUlc49DCFut3v16tVr166tqamhKArTnBDZ0HOQ4/BPQ6HCUo/YclEUz5w5c+DAgeHhYZ7ny+WyJEk1NTVLlixpaWmpqqqqqqoSBAFVQaFQQAAOHhahN7lcTpblgYGBsbGxU6dOnT9/3mw2+/3+aDQai8Vqamqefvrpzs5OvCidTpfL5UwmUz6f/y15y/BycLvQNYeah90FN/zSpUsvvvji4OCg3+8vl8szMzPlcrm9vb2rq6uurs7n87lcLkmS0FNXbTBQ3jC7Y1xhcnLy4MGDFy5cyGQyeGqapv1+/9KlS1esWFFXVwdzPA5S1BteKBQQTzm/2Q8EQRgbG+vp6Tlz5szc3BwOBBRFwVFJqVTCx6mpqem+++67NUWq2rfmu/Pj8XhLS8vy5cv/EL7UpCtPIBAIBALhJmQTvDQQ/YVCYWZmRrVYoIUMHVypVNatW3ffffdBxEuShAdRTTWqt15RFEVRzGYzuv74OeS4yWRasWLF0qVLf/nLX+7Zs8disTQ0NEQikV/96ldOpzMQCDQ1NQUCgba2NofDgTIABwKyLEcikVAoND09HYvFzp49G4vFcrkcjDehUAgK8oEHHmhsbMRzsSybSCQymYzD4fjtkfJquQXnEuofnU6HfPdCoWAwGJYsWZJIJBRFicVipVLJ6/WWy+X+/v5z587V1dV1dXXV19f7/X673W6xWKDFDQYDlLder08kEmNjY/39/SdPnpyZmUGznKZps9lcV1d355133nHHHTabDU6kfD6fzWZhf6JpGsPNmGl+z0AtjD1er3fHjh3Nzc179uzp6enRaDQ1NTWpVEr9LAmCMD09nUwmLRYL+YoRKU8gEAgEAuF2AVcGdaXtChUei8UMBgOarPg5/NBtbW1wn2NRK8/zer0ew5do6KpOD6PRCBcHHqdYLGJWUq/Xw+FdKpV27txZVVX12muvDQ8PWywWt9udzWaHhoZwMrtUAAAgAElEQVQGBgZ0Ol1zc3NDQwNmMTH2CpvH3NwcnB6oNKxWqzqsyfN8V1fX3XffDQ+6wWDAPle3251Opxcwl+bDi3i9Xk9dGQaA+NZqtRaLJZfLFQoFFDyrV69OJBJ79+5lWVaW5VKpZLVaK5VKIpH49a9/rdFonE5nVVWV1+vleZ5hGIZhyuWyLMuTk5Nwt2ezWXWqQZIklmWXL19+7733Njc3F4vFdDqNSB8kDqmTzXBGwWqPQxWcHgCHwxEOh3U6XXd3N/w5+/fvHx8fdzgcqqVKEIRgMJjJZIiUJ1KeQCAQCATCTTA/j5K6gaU8Wq1WlmWLxSLLsqIoXq/30KFDZrM5lUqZTCZZljOZjMfjKZVKLMvu3LkzEAgoikJRFNJm0O5VPRjIJldRl0Ah3BB/xt6oVCpltVo/9rGPWa3Wn//851NTU16vF/Z36PKBgYHBwUFocbXSQPdap9NZrVaaptGxFgRhbm7OarU2NDR84hOfmH8Z6h9+e3Q8XgumXdVJYtVPUiqVbDZbuVyenp42mUzr169XFOXVV1+12+0URaXTaYqiWJZlWbZYLMbj8Xg83tfX957Hx7Qrxgz0er0kSblcjqbphx9+eN26dahw1DjO90ymqmWGeojxnlsnyzLHcQzD5PN5hmG2bNliMplefPFFURRh0LdarYlEolwuR6PRQCCAPHvk6OfzeZqmZVkmkfMfUGCTXHkCgUAgEP5AeE+u/M3u11QnWdUtpL29vaIoIpcdI5Jzc3Msy37yk5/s6upaEE2MzZ0w2dfV1bEsCz8GDDmyLON5FUWx2WwQl7p54GUqioK49HQ67XQ6GYb51Kc+hSD839G3Ek4bhmHwpsDoD00cCoVSqRTP8zqdrlAoQIgzDGO4GpVKBUYdnIrk83mbzbZr164VK1ZgpkKNwryFjE7cfK1Wm8vlMpmMwWCALaq/vx/iXi0nKIqqr69XbVo484GJ/2Y/RbBXkW2vBAKBQCAQCO8VSUgQpyiKZdlkMhmPx+H6EEURfhu/3/+xj33sjjvuYFl2QZ5Up9Mlk0n4cAwGw9133/3www9jXJK6YiIHcOEDCHrIXMx0Is4F2n3z5s2LFy/+nc4yR2o+1t/iTdFqtQ0NDffcc4/NZlMUhWEYQRBwB+DJuSow22B6QVEUi8WyZs2a9evXezwejLTi4AJjsrdwkfP3UlUqFavV2tHRsW3bNpqmkV+Jz1I8HsdHCFWKatFRz2cIRMoTCAQCgUD4UMDaAU88TdOQX9SVbj1FUYqibNq06VOf+lS5XM7lcgvypDRNIzgF64SMRuP69eu3bdsGZzYCy/P5PMuykiRV/jeQ+DD8KIoCt3dtbe0999wjy/JCFRu/wbJKURTETeZyOUmSMCV8xx134BwDKhzpQOVroNfr8/m80Wg0mUwajQb5+gzDSJIkSZKaNI/3/RbKsGKxqAZiarVaGHgefPDBuro65Ofgnc3lcolEArsCVAcRzD/ke0ekPIFAIBAIhIWR8mooOEVRsVisUChg/yjWviJtRqvV8jy/UI7zcrnscrmwqBUbnSqVyq5du7q7uymKQiiNRqPheR5TmPN3PKnNXZqmM5kMdP9DDz2EJMff6a48+ugQu2peO96L1atXNzU1pVIpURQR9AmXy1XBWQpFUfl83uVybd682ev14r1mGAb5+pivvQUpj91SODrANej1eowurF69Wl0CgPZ8NBqdv/YLmZvkS0ekPIFAIBAIhAWT8hBbsCNHo1E1lTKXyxkMhkcffbS+vn58fHwBo9kxeVkqlcxmMxZUQWU+9NBDbrc7lUrl83mYwuen46szr7B2ZLNZs9ksy/K6deva29sLhcKtOUZ+e4DSVWeIEQ+PN6KhoWH58uU2mw0ZkSh1rvU4WLyqKIooih0dHW1tbdFoFDWb2i9H2fOeMeUbQZZldWsvRVGoBxiGmZubW758ucfjEUUxk8kgwigcDqsxprhgsv+VSHkCgUAgEAgLhjqMSFFUOp2Ox+NIioS1Y82aNW1tbYIgwLgC3/OCPCls8TRNYzST47hkMtna2rpu3TqfzyeKIvZJQZ3Ph7piCiqXywaDwe/3b9q0qVwuG43G3+mWPGQxqheEvWDyGCKYpumlS5d2d3fDj87zPDzrVwXFkqIodru9u7u7UCjgpiGjE8+i0+kwX3uzFwmTD0oC3PBcLpfNZrVardVqXbNmjcPhQEq90WiMRCK5XE7dHaYuDybfOyLlCQQCgUAgLIyqRihhpVLJZrPZbBb+DVmWW1tbH3vsMUmSUqmUx+OZnp42m80L8qTpdNrv92u12unpaYvFgihMh8Oh0Wg2bNjQ1dWFBHpo2fn/UFWrpVLJZDKFQqF77rlHEAR4URiG+Z32b+DYQY3Jp664WQwGgyRJPp+vo6NDr9fLsoyER901UEVzQ0NDfX19KBTyer0Mw6iTshgwgC//Zi+SZVmNRpPJZFKpFCYW0KE3mUy5XG7Lli3d3d2IIcpms6Ioqvtrca6C/yXfOyLlCQQCgUAg/H9UtVS5SeBLSSQSHo8nEolgLBJ27a1btyJQhWGYRCJhMpkQsSJJEjr3EHPlclkURaPRiL+KxWIcx01PT/M8T13xZ6uSEU/Ksuzc3JxWq62urhZFcXp6mmEYbJiiaXrZsmXo7Ho8nmg0CrMNHgEBixaLBRGNmzZtWrZsGbz1qVQKf/u7+yYi/RNteDW9UW3Py7K8atWqlStXajQa3GSYozBIMP/PNE3DfbRixQqYYWRZLhQKeI9Q8yDN8xaCOxFFz3Gc2WwulUpYxYXnxcXfe++9giBQVwZkp6amBEHAaQBey3WkvLqpan6p+Qc4JkukPIFAIBAIhBsCiSgMw2Sz2WQySdO0oijFYnHt2rVer5fjOKPRiLVNCAiHNEyn04VCwWq1QtN7vd6ZmRmEJ9bU1Miy3NzcHAwGYaGenZ212+2ZTAYJiUhf4TgO+6cMBoPFYkFgi0aj4TiusbGxu7tbo9GkUimn08lxHMIo4R3H7liKovx+f3t7u8lkslqtiqI4HA6tVvs7nWBzLdBE53m+VCp1dna6XC4E1Kiqd74CVpM629vbkc5pNBo/gsMK5GNSFCUIwrp167ANSl1QhWMfbAq7haMAIuUJBAKBQCAQroKalyKKInIhC4WCIAh333232WyGQITZmrqyGhat3GKxODMzMzQ0xLJsOBz2er1wvYfD4UgkEovFqqqqotFofX29yWSKRqOSJCmKAlvIxMQE/DOQ9QzDlK5QLpftdvuKFSsYhkmlUjDYqH+LRrUsy5VKpbm5ub29Xd0SxXEcEhJ//96jYrGYz+dR7XR2djY3N6uHKmhav+fPWALV1dUVCATy+TxqsNt9kXh3KIriOG7Lli1Go5GiKIPBkEwmsQgWIxkw8ZPv3QcUb+QWEAgEAoFAuEEpD+tFKpVKpVLwdTQ1NTU1NVUqFfhV1G2dpVIJPftXXnmlr69PFEWHw/G5z32utrYWlm4kSwYCgXg8rihKoVDAQGSpVFq0aJEsy4qi9PX1jYyM7Nq1C/1+dRwT9hJFUcrlcnV1tcPhEEUR07HUFZc85iyLxaIgCB0dHS6XSxWpqhfl91XKcxyn1WptNlt3d/fly5ez2awaC6Paq6gr6aK1tbUtLS0ojXDw8hFcJ5JztFptXV1dW1vb2bNnsQssk8lYrdZMJoN4U4Sfkq8ekfIEAoFAIBA+LBgYRbsd7VKO45YsWWK1WuGJh/bCPCVN05hxTKfTdXV1d911F8MwTqfzwoULExMTjz76aDKZ7OvrQwO+v79/0aJFPT099fX1XV1dp06dmpmZWbx4sclkGh8fVx3h0O6Qm+gry7Jss9l8Ph9UIA4BkLOu1+th7q+uru7o6EAPvlgsWiwWODp+L7vyDMPIslwul00mkyzLy5YtO3/+/OHDh9XwzfdIeZ1Ot3LlSrfbjcMKtMNvd2Mebw12exUKhXXr1vX29pZKpUwmk8lkVHcWLo9874iUJxAIBAKBsABgaShFUclkEquFqqurW1paoAv1er26nimXy8HcYrFYKIrieR7jp5cuXXruuecwhRmPx9999921a9eeOXPG7/fv2bPH7/f39PSIovjLX/6SZdnh4eGuri6Y5kVR1Gq16jimOrJpNBppmna5XP39/WoYC0oOpJJzHNfS0uJyuSRJwmylXq9Pp9O/6wk213mPsCqLpulEIuH1eltbW0+dOjV/mFj9ZUwVd3Z24ojDbDZnMhlUYrf1IpGSiZBKSZKQMR8MBvP5fDqdxmdMo9GgErtWV54sggXEK08gEAgEAuGGwH6oQqEQCoWgperq6nw+HzQxBijhiJAkiWEYi8XCcVwmk3nttde+/vWvv/DCC6+//vqWLVueeuqpvr6+bDa7evXq7du3IwCnWCxu3rwZrdl169Zt3rx5ZmYmFAqhAQ+jPNQ54hexIlSr1VYqlZqaGlEU8QsQgvl8HpZxh8OxfPly+H9wbpBOp5F+k8vlfv/eo0KhgIB53BxZlgOBQGNj47W88tXV1TU1NXi/sH7rI1jMhGgafJwwytzY2IifJJNJWPbRuSdhlETKEwgEAoFAWBgURcFColgsRlEUwzB+vx/58eiwwgCt1+vhVk+n06Ioejyexx577Ctf+cpnPvMZiqJqa2u9Xi/P8zRNNzY2yrJcVVVVV1fX1NRUXV1dVVWVzWZHR0f37duHjPNsNgt5StM0AjHRpkVoerFYLJVKgUBAURTVdaOmNHIc5/V6Fy9ejB4wuvhIwsH47O9luYVzjHw+j7gej8fT1tZ2rQSbhoYGu91eKBSwoBfR77f7IlH7objieT6fz2N1QLlczmazkPJq5UYgUp5AIBAIBML/Q40hp67kcKtGhQ/MlYdGNxgM0FsWi2XJkiWQZeihYji1WCxarVaNRqPX6wVBCIfDDMNUVVX5fD5BEC5evNjT04NceaPRiPzBUqkUi8U0Gk2xWBRFMRgM7tq1i6Ko2dlZbHLlOA559gg+xz93uVz4g9lsFgQBHhKDwQCxDrG4YcOGSCSCmEU4sy0Wi0ajQbz9zd49+E8kSUJpkc/n4/E4BHSxWLzBBbf5fN5kMimKgj60OiW8UCo5m83iwcvlMmLa29ranE6n+hSoeVAgtba2RiIRp9Op1WrRzi+XyzzP46bl83l1EFaWZbxTiqIoioKGerlcxkJZ9XmxXkqSJIqieJ5XDwHUIH/UYzghgRVKFMXu7m7EjCYSCWyxTSQSbrdb3Wj7fsh3mUh5AoFAIBAIN1cGKIoiiiIUntPphGS/qpsZxnRZlqEjQ6FQuVzesmVLT0/P3r17u7u7ly5dKoqi3+/v6OhQFKWxsVGn09ntdpvN5vV6d+/e3draihx6NNFpmk6lUrOzs/l83mw2cxyHaoGmaUEQfD6fVqtF5x4lQbFYrK2tdTqdDodjoe6A2WxG2qYkSel02mAwBAIBjAIjTZ+iKNj0YTSa3wKfL0OTySSiZlADFAqFGywDPljYabW4XdDlFEUZjUa73V5VVQX1bDQaseRVq9W63W673Q7nuiqay+Xy3Nyc2+3mOE6n08myjDlat9vN8zzSSHEUg40BHMeFQiGtVutyuex2e6VSyeVyWOmaSqVwSTgVsVqtHMehGY+aAU4bmqY5jnO5XDqdLpfLYfUYypuFui2/x5CxVwKBQCAQCDeEwWCQJCmVSuXz+XK5XFVVZbfbVaP8/EYpJCwWNm3YsIFl2Vwup9frly9f/swzz0xOTlZXV2s0msnJSYqiHnzwQa1Wu337drvd/vnPf75cLq9du1ZRFI7jstksNk9FIhGaps1mM4zykUgE2fAoJPR6vd/vn5qagv8HKlCj0bS0tPA8v4BDnEajMRaLGQwG9JtFUZyamuJ5Hkup1Pug5sO8v3ms0WhYlhVF0WQyUVei+tV/++GvEHO9aMljOFin05nN5tbW1qGhoUKhgMMETC27XC6n04lbiiY9pDzmkmOxWKlUstvtWq02GAxCoONqkTvEMIzRaMS8LGzu+Fu86ng8jgXAav8+mUziU4RmPEogjUZD07RGo6mtrb18+TJqJLfbra73InxA8UZuAYFAIBAIhBtB9U6gXepyudBkna9TVR2PtZ2IOGRZlqZpqDRJknw+XzgcFkWxvr6epmmn02mxWKxWayKRSKfTsMEEAgGe5+12O/wwPM8zDAODh16vx0JQzK1Cs3o8nkKhgAujaRq6v7m5WaPRqHnzH55oNGo0GjUaDYJWzGaz3+9HOYH+OkVRGNlE2/v9/iVk88PRXiqVEOsJFuQK1cFWPCNMNTqdrr293Ww2482CjC4UCk6nE0169ffVRn6xWKxUKoIgZLPZeDyOmCBBECiKQv+eYRiO43AMUi6XGYaBz75UKiFoEvWJIAg8z6PGwJwrahiKojDSimfU6XRerxfuLLiY8EQkjJJIeQKBQCAQCAsD+t/YN6TT6ZxOJ1qw728nVyoVtK7R5VU7uBzHIeXG7/ejR8uybH9/vyiKGo3G7/dnMhnI+mAwWCgUFEWB+kcGJeZudfOAO1+j0Xg8HvwOjC40TVdXVwcCAZheFgqr1QqrD7Isw+EwtszC9Q6fjBpgr/pYcIsgoCFnYS6HWRwXvFDXSdM03hTcBHUDbk1NTW1tLd4pg8FgMBhYlvV4PLD4qycD+HMsFsvlcoIgINYGww+pVAqmKbT24XeKx+NwxSASHi8HFUU6ncYesUKhEI/HMaVA07Qoiqp8x32DyrfZbOj6ZzIZvBaUbeR7R6Q8gUAgEAiEBQCGllQqBQ+Gw+GAZMffqqO0aO4WCoVEIgHNVywWFUWBSdrpdMbj8VgshoVE2WzW6/XCcx+Px91u96lTpwqFQnV1NcZSzWazKk+NRiPP8+oGUNXbTVGUxWLBX0HxwyiPWgJ7oxaEYrEYjUZHR0fn5uai0Wgmk7HZbFClkMKlK8BSfy0KhcKZM2dSqRTuD0VRtzCDe3Vhd0Ucw96D/bgYM21oaECWqGp/cjgckNHUvB65RqPxer1OpzOTyRw+fPjChQvT09O5XG5sbGx8fNxsNtvtdlmWEXqDJCKz2cyyLFR7KBSanJwsFAo8z2NuFW4it9uNaWPqSicez4jB2XK5bLfb8SCpVAr+KLUuIlwHUusQCAQCgUC4USFL0zRGNs1ms81mgzovFovzdTx1xaqBVaxIO0HWoSRJlUrFYrEoimKxWDD6aTabR0ZGXC7Xq6++etdddx05ckSW5bVr14bDYafTqShKJpNBbVAulzEqipVP5XI5l8spiiIIAsuyHMclk0mO42DwaGxsVNcMLdQdwDN+7WtfGx4eZllWEIRdu3Zt3brVZDLRNA1Vqnpa5ofSzHfapFKp0dHRH//4x4899lhXV1exWEwmk06nc6GuEKWOWlNhtDSXy7W1tZnNZvijSqWS1WplWVZtxqtxotjeVSwWjx49+txzz7ndblmW77zzTpZlW1tbnU5nPp9PJpMejwetdyzWRXykRqOZnZ0NBoM+n8/lcmUyGYZhIPHz+XwmkymVSmazOZvNqvOsuFQc8nAcF4vFkskkag+8FvK9I1KeQCAQCATCAoAgS2hoOOAh5a/6y6FQ6NKlS3V1dRcuXNDpdMuXLy8UCiMjI1NTU1u2bGltbf3hD39YKBS2b9/e19eXyWR6e3tfeeUVjUZz11136fX6F198MRKJdHZ2Llu27NSpU9Fo1OPxrFy50m63z87OJpNJtLHhO0dgPIza8KBbLJb6+nqDwaAoygJuGioUCplMZnBw0G63d3R0nD59+kc/+tGdd95J0zTLsohChw0J/W9VxM/3zTMME4vFDh8+vGXLFkEQ0Ks2mUzoWH9I4FpRZT1Usl6vT6VSjY2NaMPncjlUODgTwD2EJwfq2Wq1ptNpvV6/Zs2aL3zhC6+//vr4+PjExER9ff2BAwdmZmaam5s5jjt8+PDly5c7OzubmprOnz8/Nja2YsUKzA/Mzs6+8cYbqVRq+/bt5XL50KFDWq22s7PT7XbPzc2ZTKb58T6wRZnNZqPRWKlUMplMsVjEpCwujHz1iJQnEAgEAoHw/xX5rSVzcxw3Ozs7f90SWtGVSgXjj5jdRCDJuXPnzp07F4vFzp4929jY2NPTQ9P03r17W1tb9+7d29vbOzo6KknS22+/zXHcs88++/jjjyPt5ODBg3q9/tChQxs3bty/f38ikXjrrbdqamrefPPNQCCgjsDiKIDjOLScOY7DqCXcNW1tbW63O5PJoA+temzU0wNV7F71lV5L+guCYDAYZFn+5Cc/uWvXrueff/773/9+f39/b2/vyy+/rNPpHnnkkfvvv//SpUsvvfTSwMBAbW3tX/7lX1YqlZ/+9Kc8z/f19fE8//nPfx5nGhqNZmRk5L//+797e3u7uro+97nP2e12LLHiOA5DsYIg3FRnev7cguqZwaCqwWCor68fHByEE8lkMqknKji4mC/oMSCLkmNgYMDhcGi12qmpqdHRUZ7nDx48qNVq/+3f/u2+++7bvXv3pk2bXnrppfb29p///OebN2+enp6WJGl4eLiqquoXv/iF2+3u6+sTRfHkyZPf/va3Y7EYnDN4XepTYwz34sWLsMtj3BlZN9f6GJPvMkW88gQCgUAgEG4cGEjmt5lVR817ftNkMm3ZskWW5fr6epZlz549e+zYsc985jN/9Ed/FA6HDx8+vGPHjr/5m785ceLE7Ozsjh07du7cuXz58qqqKqwp3bp16+OPP+5yuYaHhzdv3vz0008vWrRIURSj0Wg2m0VRhEtENZPA4wGbuEajMZlM6m4jhmEW6uVjsRSC4SmKSqfTiUSCoqhnnnmGYZhQKPSTn/wknU5/61vf2r9/P8uy+/bte+aZZ2Kx2L/+678+//zzNE2/+uqrb731VjabjcViNTU1u3fvfvXVV2tqap599tlf/OIXuVwO06UURWEHljoD+mEFn1aL0CGGYSCRr5PankgkOI5LpVLHjh07fvy4TqdrbW212+21tbX19fWLFi26fPlyJBK57777/vzP/9xmsxWLxbq6us997nM1NTW4ckEQNm/e/OCDDxoMhr6+vj/+4z/+kz/5E5vNls1m1QSb90tzXI8aco9ZYfKluz6kK08gEAgEAuGGQN8d0Suqb4SaZ5FXwygpiiqXy7W1tQcOHMjn893d3evXr5+amtJqtbCVY4cR8gcNBkNzczPiHU0mE1JuDAaD3W7PZrPYSwW7vMlkgraDjWR+8KIqByuVitFo9Hq9FEVB3GMT7YLcAYvFMjMz43K59uzZ8+tf/3pwcHDr1q3vvvtupVLZsmVLPp//r//6r1/96lcTExMPP/zwF7/4xWeeeebVV1/dtm3bkiVLHn300YcffrhcLp8/f37RokVms/nSpUs9PT1bt2598MEHrVbr8ePHn3jiCZjmC4UCZkAXKo0R2j0QCGCWAHfmWkn2er2eYRiXy7Vz506cluj1+vPnz4fD4bfeemv16tWNjY1VVVV9fX35fJ5lWYqiBEHw+/35fB7pRuVy2ev14qPC83w4HKYoym63m83mUCiEUMv3FxtI88QEhTrTTCZfiZQnEAgEAoGwMFIeNmts65y/Amn+TlP8AV3qurq6UCg0NzcHG8zp06fPnj1L03RjY+NLL730zjvvBAIBiqJGRkZWrFhRKBR6enrC4bDH46Fpem5urlKptLW1DQwMRCKR2dlZrIWiKIplWcxoqh4ShOTQNK3Vaq1Wq8/nw8Vcx81P3bxJQ5ZlvV4fi8U8Hk9DQ0N7e/v27dtPnjx59OjRH//4xzU1NRqNJhgMViqVmpoaQRAaGhqmp6cHBgZ4nvd4PD6fr7m5+ejRo1NTUyha5ubmksnkhQsX4vF4fX19OBy2Wq2iKBYKBZvNlkqlYB//8O8dboXP5xMEIRqNokl/rZdvsVii0ShCQjG1jMTP/v7+mpoaq9U6PDx88uTJ6upqu92eyWQwfBwMBlOpFN6gdDodjUZhmm9vbz99+jTDMKOjozMzM16vV5Kkqz4vPlpw8+MzNn90mECkPIFAIBAIN83AwEAul3tP9/c3DhqWaFHzPN/W1vaRSXk4WOCCoP73WijVclOpVOx2e2NjY2tr6yuvvDI1NbVp06bh4eFTp041NDTceeedVVVV2I60cuVKuCk0Gs3atWuLxWJNTY3JZGJZtlwud3d3m83miYmJZDIJkYceMDJq1BJifuRipVJxOp0Oh0O9UQv4xqXTaZZlK5XKtm3bvvCFL3Acl0gkXn/9daPR+JWvfKVcLvf29ra0tBw4cEBRFFmW+/r6WlpanE5nLBabmJgIh8Nzc3MURXm93mg0ipLD4XD84z/+48DAQDQadbvdw8PDDofD6XTCxgNH+4JcPNJjMDd8/YZ3MBisqqpav359NBrlOI6iKI7j/H5/bW3tpUuX5ubmVq1a1dnZmUgkRkdH7777br1eb7fby+Xy3Xff7fV6TSZTqVRqaGjQarUbNmwIBALPPvss1gMLgoAk/qteHjbOIiYIZz4fgZTv7+9HaaHejauu6f1ovl/zv0G4HqPR2NraSqQ8gUAgEAi3qOOPHz+OybxrmTQW5L/6Nzt/iXCPdDoNVR2NRtetW/cRSA1FUbDkKJ/Po8KBesb1z5+mXbx4MZYoPfLII5Ikud3uixcv3nfffXfccUdNTY0oik888UQqlcK4ql6vDwaDmzZtKpfLLMvCV6PT6ZYsWTIwMJDP54vFIlJTBEHA6ijoPPV51XhyOMLRtq9UKgzDXEfK3+x753a7e3t7sesKwZc0Ta9YsQJ+m1AoZDKZVq5cWV1d/aMf/SgSibz22mt33313dXU1TdMXLlz43ve+t2/fvgceeAC7q+bm5hobG/v6+p599tmenp6VK1eKovizn/3sqaee2rVrV7lcrq6unp/b+OFlolar9fv9Fy5cwN27llC22WxarTYQCNjtdmwS4Dhu48aNNE13dHSk02lBEMxmM+5L0rcAACAASURBVD5+brcbnftyuXzvvfdiva5Go0FCqN1u7+np8fl8+Xze5XLBOHTVV6QoSi6X0+v1+MMCfrmuw+HDh48ePYqVBRi0NRqN+HItyD2/qZ+juMI3ulQqGY1GJDLhbIpIeQKBQCAQbhoYKnw+X7FYzGazvz1SXqvVchwH7Xjq1KmxsTG3293S0nK7pTx2D6nCCyYN9chC9TfjN61WK8zxuEXV1dV+v1+1ZAiCYLFY8vk8Hgp6d3JyEnE0giAgSsVms7lcLoqiWlpaOI5DRg0c5OqTIqQFrVyKopxOJ6qvYrFoNBqz2exCRcvDRN7c3MzzPMdxer1eluVdu3b19fXt27ePZdkdO3a0tLQ8/fTT3/72t//nf/6nubl5x44dgiDQNJ3JZHp6epqamh555JGZmZnly5d7PJ7W1tZ0Ov3CCy8sXrx4/fr1SGFHmQTLELTvglw8TdNY+6rOB6uK+T3wPB+NRmmadrvdPM+n0+l4PG61WuEswrFMMBhE5qbFYkGdgITQXC5ntVorlYooipIkVVdXe73eSCRis9k2bNhgsVgikchVJ18lScrlcigJcrkcxPRtPQrr7++fnZ3V6/X19fUURQmCkM1mOY6DZf/2Sflr1Qmq5QlFstlsxiqua/mRiJQnEAgEAuGG1BsWiF5rH+eCqI3rdN+v+nNJkqxWK2YTLRYLRVHXqjQWFnXTKmYTVRvA+6sanU6XTqcrlUoymURn995774X4Gx0dbWpqSiaT2LIUiUQEQcD/tVqtHMfl8/nZ2Vm3243slNraWmjoeDyOMVmoeXX4tVQqQf7CuYEbAn2PqmOhpHw4HG5ubv7qV78qCALHcdls1m63x2KxL33pS9u3bzcajT6fj+f5O++887nnnhsZGampqXE4HPv27ctms1/84herq6u7u7u1Wq3P51uzZo3ZbM5kMl/5ylfgiTebzYVCYdWqVUajUZIkj8cTjUbNZvOCKEuE/BSLRdQ5xWIR7+C1Pl00Tdvt9rm5OUmS4ClSFMVkMmHu2Wg0oo2NEhdnKU6ns1Kp4LWwLIvc+nA4vGrVKq/X6/f79Xr9+Ph4Y2PjVWN5ULeohRk++bdVykuShBeFO88wDD5CCzVqfK0v9bXO99R5cQyBoCv/gcn6ZCiYQCAQCIRrgv+44rC7/EG8x09fuRmu9ZjXujCO46Cx0OFGQuLtvhulUimZTAqCoNPpRFEcGBjA88K2DiO7LMs0Tev1+mg0evnyZXW7J03T6XS6WCy+/vrrUPkYhMV+IpZlIRNhJ8hkMkNDQ+Pj41A2R48eTafTqVTK5/Mhdr1cLjMMk0gk8Fw0TQeDQUmS8Oy1tbXoOmPVkclkKhQKlUrFYDAg/z6fz5fLZeTfwy5SqVSy2azBYBBFEW8lbqwoilj2BEeK3W4XRTEQCLAsC5NPNptFK72lpaW+vl4QhFgsFo/HsRsV86BOpzMejyOoB0WX1WrFaKlOp/N6vQ6Hw+Px2O32I0eOVFdXNzc345oRig+3eiqVoigKqrpYLDIMoyhKNps1Go1arZamaUmSruOqx8csl8vxPK8ehkQiEbwL8CbhF6AjcYzA8zzLskgcgsjGU6vCt1gs4v7D6Y5SoVQqZTIZ9Ncxqez1ekulkqIoXq8XOh6bAfAJx6OFQiHsjoXIxoHYB76i+fPWQK/X3+BkC9bQFgoFk8mUSCQqlQrLspIk4XOSyWTg8sKdxwcVrxedctwW9Q1C+SHLMj5pCOEpFAqJRAIOMbxw7CXANLbBYBAEAVuQ8X3Hdxm/VigUrFYr3EpEyhMIBAKBcLvAykyDwYBoc+0Vfv9eqeripa403aFdJicnDQaDyWTClGQsFpucnMzn87/+9a8tFkssFquqqtLr9c8///yhQ4fU6HS9Xi+KIhw4iUQCD5XP51OpFM/z586di0QiiqJIkpRIJKamppxOZ19fXzQaNRgMVqs1k8n4fL4LFy5ks9loNIpaQq/X8zxvNBrRW1Xz5uHoEEVRFEX4Q9D6LZVKVqs1GAzClByLxdCgzeVyNE2bzWZIf4qi1Nx6tLRxFADtqCgKslYymQz0tyAIkiQFg0G/3w+l+Pd///e1tbUURSFmB9UIxkNlWYamzGQy99xzz1NPPbVs2bJCoQBzBfYl5XI5m81G03QoFEomkzabDQcUqH/S6bSiKBaL5TqHDzivoGkaFnZcfzgc1mq1WK0FJ/1H89FVDwTK5TLeBUVRYrEYSix1UnkBszivhcPhSKVSU1NTPp8Pd9vlckmSFAqFqqury+WyKIoulwsVHa4KhYfRaJRlOZvNarVaWZZRnGi1WkEQ4OmyWq3YmNbY2Ih/6/F4EokEPmOYhE6n07FYzO12456Xy2W9Xp/NZnmez+Vy4XBYURSz2Xz9l0AMNgQCgUAgfCjQflPFLvX7u4eyXC4rigKxpdVqh4aGstlsoVCoqalJp9Ovvvrq0NDQ8uXLQ6FQoVCwWCwsy+7Zs2dycjIajW7cuLGnpweh5g6H4/vf/z7U5NKlSw8cOOByuWRZ3rJly89+9jO32+10OiVJOnDgwOHDh1tbW5PJZDgc/tKXvtTY2JhMJteuXXv06FGWZS0WyxNPPIGc8uPHj0NpORwOQRAwjKs6GdROMEQVtDjeJjT4NRoNctzVoHRE4uCgAJeKlr9Op0MvXN1nxDAMyhtV1qOrHQgEYrFYoVDwer2PPfaYJEkmk0lNQ8K1QT4ajUZUCGjfqlcCDzoeUJIkhmEsFkuhUIjFYjzP471gGAYPS1GULMs8z1+rDEOf22632+12hEsODw/DxQ4jByrS6yxYXSgwBYETmFKphA700NAQou5xK9Avv90faRws2O12tNKj0ejLL79sMBi0Wu2bb775wAMPGI1GdVQX/Xgk9CuKgpMxSHme50+cOFFfX481WDiJwsnPqVOnEomEyWSy2+0Wi6VUKuFb4/f7o9Eoy7KxWEwQBFEUccj21ltvbdq0CSuNtVrtB+4II1KeQCAQCIQb4loC/apdzPlZLr9PRYvali4UCmNjYxMTEw0NDZCkoihu3rx5eHh4aGho2bJlQ0NDNTU1WIY6MjLS1NT08Y9/nOM4hAJVV1c//vjj3/rWt44fP24ymf76r//6//yf/5NMJoPBYDgc3rJlC03T69at0+l0586dg/j2+/0PPfTQs88+Ozg4GIvFXC6XTqc7e/ZsW1tbIpFIJpOQ1E6nk2EY2EVUtY1mMwwMMDag/c+yLMdxTqczk8koisKyLKR2KBSiadpmsyFgBzKO4zhUCFqtFmqboiiDwaDupeJ5HjJdURTMgFqtVkjSSCRCURTOItLpNLYpKYricrlQJOA6LRYL6iWdTqe65FEewNeEbU04HrFYLDqdLhqN6vV6hNBf/yOnOmfsdjtuyOzs7NDQ0IoVK9TbpfaebzfwLKnfoJmZmdHRUTy7Xq/P5/Po1mMW4vZdhjo/HY/Hq6urjx8/zvP8k08+mc1mX3vttZmZmSNHjiSTyY0bN46NjZ08eXLbtm2CIFy8eDGXy91///1TU1OXL1+enZ3duHGj1+tFQZvP55cvX37mzBmbzdbU1NTX16coSltbWz6fHx0dPXbsGM/z27dv/8EPfoCy7dFHH33ppZcMBoPNZmtvb8eJkLps6wPHPIjBhkAgEAiEG5XyVwWqSI1Xx9SampV+g/xO3AHE10C5lkqlXC43ODgIPzEM6DabjaIovV7f0tLS0dFx4cKFkZGRhoaG2traTCYzPj6u0WjgRIrH4729vXq93mKxcBwXiUTgp9+yZUt3d/fp06cRsg6PTTgchsnE6/XKsmw0Gjdu3Ig2c1VVVaVSGRkZGRsbw7WZzWaoHwzFqupQNUZjavbIkSPf/OY3+/r6KpVKLBZDNk48Htdqtbt37/6rv/qr3bt3I/oGDpZkMhmPxxG2o9Fo0M2FixrGm1QqNTMzg7WmaOVmMpljx469+OKLhULhjTfe+MY3vhEKhURRhNsnmUymUqlEIpFIJEpXgLcHIZvZbBYSn6IoVCnxeDydTuM3YWSKRCKYQA0Gg9/5zndefvnl63x6MdJQLpcxG4B3cGpqCuUZbtpC5TB+4FcJlh7qyhra8fFx3Hw05iHidTrdVRPoF5DJyUmr1ep2u+12O9ZaLVu2DOKb5/mLFy+azea77rprbGystrb27/7u74LBoMPh6OjoEARhdHT0woULXq/3E5/4RCaTOXHihCzLf/qnf1pbW1tbW3v33Xf7fL7x8fG6urqGhgadThcMBvv7+5988snW1tbe3l6LxfLkk0/6fL5kMtnQ0LBq1arBwUFJksxmM+4DZgk+8A4QKU8gEAgEwocVuNBeajbijfTSfheZP6GLGubSpUuSJMFixDBMOp1uamrSaDSHDx9G77lSqZw7dy4UCmHBU29v78DAwMqVK4eGhl5//fXe3t7Ozk4E3SCmcM+ePSMjIzabTRCES5cuIeobtvXdu3d/9atfhcT/1a9+Jctyf3+/Tqebnp42GAwYwFV9MuidQw6iz40qAr9JUdTAwMDLL7+MEcl8Pp/NZjG/qNFoTpw4MT09bTabPR5PpVJJp9NGo9HlcjmdTgh3hC3CAwOHOqZ7seE1kUjkcjm3211dXX3gwIH9+/ejlshkMn6/3+fzmc1mNOmrq6t5ntdoNIiCQbyPTqeDFRvdekg6nU4nCILdbnc4HHBpQ99jl5aiKKlU6s033wyFQtd67/L5vCoK1WpHq9WOjIxkMhm1//2RFZZw8uA9kmUZ2wNguVGXvH4EV+LxeOLxeDQaxTSwXq9PJBKBQAAjvFiR29XVxXEctL7dbp+cnBwcHIzH4xRF+f3+jo6OcrkcDoexyndiYsJqtcqyfOjQodnZWZqmFy9eDO873Fkej8flcgWDQdicSqXS9PS0RqM5dOgQsk3xvrMsy7KsOppyHYjBhkAgEAiEDytwqSsjevMTEj/Q5Po7KuXRN8XLnJ6ehnHc6XQ2NzczDHPnnXdOT0+HQqEVK1Zks1lFUU6dOvXwww8nk8mtW7f29/evXbvW5XJt27bt5MmTn//852ma3rhxo06nW7p0qdvtLpVKExMT69atCwaD3d3dQ0NDixcvFgRhbm6us7Ozqqpq48aNJpNp48aNU1NTq1atomm6sbHx4MGD0MFqMDkc2PPT/dTA8kqlwvO8w+FwOByyLL/77ruiKE5MTGBZaTqdPn78uM/nM5lMExMTu3fvnp2d7ezsXL16dS6Xe/vttxmGcTqdMzMzGo0mFot1dnYODg7mcrlVq1atXLmyr69v7969Wq22vb29vb390qVLY2Njb7zxRk1NzYYNGzDt+uKLL16+fHnp0qXbt28fGhoaGhriOO706dNer3fr1q11dXWpVAppOfl8vq+v74UXXrBarffcc48gCMPDw6FQKJ/P0zS9detWr9e7Z8+e8+fPt7S0iKKo7rh9P4hGwQ3heZ6mabiPgsFgKpVC8YAqlLp2BOpCgevH+1IqlURRxIkNYm3UTcYfwfkAx3EGg4Hn+eHh4ZqamqampgMHDjQ2NsqyfOHChbvuuuvixYuyLKdSKVR9wWDQ5/MtXrwYxzKSJCF3H8sTjh8/fvHixU9/+tMvvfTSAw88kEql5ubm+vr6dDodPjNarVYURSzTjcVisGBFIpG5ubnHH3/8F7/4Bco2nJPkcrl8Pv+Bg79EyhMIBAKBcD2gy68T6wHdY7Vaw+Gw0WgcHh6enJyELEDcoSiKaP4hxNpgMKRSKSzcQZ661WpNJpM1NTVTU1OCIJRKJZfLNTc3V6lUaJq+6pNiHFP1Rdy4v1k9tYeD/Kq/c61uqCRJcKpAysMCfvTo0Z07dyqKsmHDhng8ns1mt23bZjQa4eqmKOquu+5SH6GpqQkmab/fv379etw9gF9raWnBs9fX11cqlY6ODoZhMplMPp8PBAJPP/00FgktWrSI4zhYU2KxWDgchm2Goiiz2YzLQ1gkxBBmVfV6PXIheZ43GAzZbDafzx84cOD1119nWRbjpH6/X1GU2dnZYDDY09Oze/duiqLeeOONz372s52dnT/96U91Ot299977/PPPNzc3nzhxoqWlBf4Q5DD+8z//cygUCgQC+/fv/+xnP8uy7PT0dH9/v9ls3rt379q1a5977rn//M//9Pl8L7zwQrFYXLJkyX/8x3/AbRIOh2mavv/++6uqqkRRjEQiXq/3Jz/5SV9fH/Tfk08++eUvf7m9vX1gYCCVStE0vXz58u9+97vhcNjlcs3MzOAOXEuzIjwHvn+cKuDunTlz5lOf+hTOLiRJUhX/7QMeLUVR8PkfHR0dGhoSBAERlqrNBic5Nxtig7THG+noI3wT3wVMLwQCgWg0+u///u8MwwQCgba2tlOnTun1+o6OjnfeeWd2dtbj8eh0ujNnzhSLRY/HA2nO8zymjRmGmZ2d3b9/v8/nO3LkiKIoVqt10aJFR44caWlp8fv9Npvtu9/9rsfjWbt2bU9PD+Z9Ozo6wuHwm2++WalUwuEwqgtRFAVBuH4iLZHyBAKBQCAsAA6HY2JiIhaLLVq0aGpqqqenx+FwvPLKK0888QSS5hwOx9zcnMlkYhjGbDajVzc3N9fV1ZVMJjmOq1Qq9fX1kUikuroalmg1Mf1aIR7YSQnXBMMwN2gpLpfL0WjU6XTyPH/9FZJXBd4VNbob9oORkZFEIiEIgizLGCelaRoy+qoqRA3gV3cA4Seqp0JdH6v+GsMwjY2NWq0W2h2XgTtD03Q2mw2Hw0iFV89G1DKMumKah9Ef0THpdBpx3bW1tYqi1NXV/cM//MNLL710+fLlRx999NKlS6VSacWKFd/5zneeeuqphx566Gtf+1pPT09dXd34+PiXv/zlRCJhNpuffPLJmpqagwcPfutb3zp06NBbb721c+fOZcuWdXV1RaPRH/zgB8uXL+/v79+4ceOf/dmfPffccwjCf/nll++///5/+qd/+sY3vvG9733vX/7lX6DwPvvZz37zm98cGxuz2WzwL7EsOzU11dzcvHPnzj179vT29haLxaqqKp7nf/7zn//t3/7t6OgoRVEXLlz4+te/zrLsD3/4w1urVEdHRwcHB+vr6xEDj6Ce2/qVgZGGpmkEwpw4cQI/Ue096sfjFpIxRVFMp9M3+MvYV4APA03T1dXVRqOxsbGxWCwuXbpUluWdO3eaTCaj0djS0uL1erPZ7KZNm4LBoNfrHR8fX7x4MaYvAoFAOBy22+0ul0uj0dTV1V26dAlp+na7Ha4qjuNSqVRVVZVayhYKhZUrV1IUdf/99+M4QhAEVDjqkoQPfAlEyhMIBAKB8KGYmZkJBAIQoKFQyGq1fvzjH29sbDx//vyFCxe6u7vb29tDoRD+2y+KYkdHx6VLl8bHxxmGGR4erq+vt1gsp0+fnpmZaW5u1ul0LpcrHA6Xy+WamprrKDAIX4harJj5wEtFlDXiQW7hlcLaS1GUwWBAc1dRlMHBwbGxscWLF2s0GghBLA/C2qD3P8h7qg71xOM9OZ7z1TxFUX6/32q1iqLIMAzc4XgJDMOcP38ew6bXAUaOcrmMGHWY181mM25IdXX1mjVr9u/fPzk56Xa74Y/HhTU2NrpcriVLluzZswfN7zVr1rz99ttWq7W7uzsWi128eHH9+vUnT57U6XRIhtm7d28ikYhGo9jhhT53KpUqFouhUCibzcKr09nZefLkyXg8HovFtmzZ0tnZ6fV6o9GoVqtNJpPIubfZbG63+8c//vGxY8fa2tqy2azFYtmwYUMgEKiursaAbGdn55133llbW/uzn/3sFjb+6nQ6xLA0NDRUKhWkhd7urwwyahB/OT09ferUKZqmEdeDM5/5Uv5mjwhwA7Fq4DpcvHhxbGzMYrE4HA4clKERbjabEfSJoMmqqqqZmZlKpXL+/HmDwbBixQqr1QozUmNjo91uD4fDuVwOaaosy3Z0dKRSKbvdXl9fj11a+PTioECr1dbU1ODAobq6Gp+oeDze1NQUDocx8IrvMtxiiC0iUp5AIBAIhNuIzWZDYjdG1sbGxl5//fVAILBt2zZRFCVJ2r9/fz6fX7JkCfrWw8PDGKNE+3B8fNxgMPT19VkslsOHD5tMpjVr1szNzUmSVFVVda3/kCNU0Wg0YlVTNBqFEroOkUhkamoK2gL68ma9yEiAQQI3WoZwuZw4ccLj8WDHKtwRcIxc6+Lna/TrjFqqq4IURTEajaoE12q1GGNlWTadTr/zzju5XM5isSBnHaqdumJ8wk9UBzbkI84W4L3hed7r9aZSKaPR6PV6c7lcuVx2uVzT09PFYpGmaWSKo99vNBqR4C6KYjQanZ6eRvh3pVJxu91vvvnmoUOHduzYgdWeiqIEAgH0+D0eD2oYlmVLpRLmXDFQq64YKxaLNpsNpxlOpxNxhLt3777//vvdbjeWWw0ODmJOFC9KFEWEWrIsm0qlbsHjjs1cw8PDiUQCr05V1bcPLEbFOcmRI0fS6bTD4VBnTtRkTEjem5XycJ9fvHixurq6ra3tWjr+ueeeO3/+/IoVK/R6PZaO4WOTy+VyuVxtbe3Y2JjD4YhEIjzPt7a2YvUYx3GIWor/X/a+OziO8z57726v7O31hjvcoRMA0UgB7JRYRRWq0KRkSm6yk7E9dhx7nPFEScbJeJyJnYyTmSS2k7HcZNlWZKvYokiJoiWKpMQKFpAE2ND7Ha6X3dvd22vfH0+4Hz6JAAmofJb1Pn9oQPDK7ru74vP7vc/veRIJi8USDocLhYLFYoEXKgyO9Hr96Oio2+3GTaXY0Wi1WqPRiBAobG1hwfG/DpqmBUGAzWipVGIYBntuN72mxMGGgICAgIDgXQEJjplMxm63b9iwYePGjZIk/eY3vxkdHXU4HCtWrKipqbn33nv9fj+IQiwWc7vd1dXVfX19xWJxamrq0qVLGzZs2LVrl8lk8nq9IyMj8Xjc6XQiEP6GWJzTCPgoJkQX4bEDpxpwdDS5oas+c+YMKCYM0XmeV/r374RivFgoFGDQobTM3/l7/FKlUuXz+WQyCUMbZILCyLKnp+fKlSuwWp+H9GCkUqVSQR+PZNZEIgFRciQSgSm7JEkYUSgWi21tbWaz+X/+53+efvrpJ598sqGhATb5sKJHIQEyDfcVjuMMBkMwGKyurs7n8+fPny8UCpIkTU1NnT59OhQKpVKp2traurq6vXv3PvPMMy+++KLP5/N4PIVCIRqN6vV6dMSPHTv2z//8z/v27RNFEQWPw+EoFovDw8Ool+BqL0mSy+VqbW0dGRnZv3//9773vVAodNNk0BtejlKpdOXKlZ6eHrVaDbPL9/uRgVUrwzBXr149d+4cypsP+LHVarUdHR2KW38ul0O9ZzAYED/s8/lEUUTgazKZ7OjosNlseGoKhYLJZMIsLAh6oVDAMAbP8/gZNTMoe6FQMBgMSBMDU0dUAjxGIbiHTG62NgwytnnmHwiVJyAgICAgeA/gcrkaGhpKpdLg4GB3d7fD4firv/qrzZs3X7p0CTOayWRSo9EEg0FEssO2gqZpcPpAIFBZWQkHOr1e39XVhTHH5ubmeaQOcFTM5XKwQXQ6nTel5vgusHCMpS7iZDHIiyoCn6BWqxOJxOXLl4PBIHreyEuiZo20zob6OhS3n9l4p2F/uVxmGEapDSRJEgQB35JKpdCSB4VSeudv+2R414AkoUJQqVROp7Ojo0MQBERKwVfeZDK53W6WZWmarqio+OY3v3n16tX//u//drvdu3fvtlgsLpcL8m78AMPKmpoah8PBMAwu5b//+79PTk6uWbNGFEWXywWfQZPJVFVVZbfbH3nkkUwm81//9V+iKD7++OMMw7hcrkAgkEgkUCkxDDM4ODgzM4MwUafT+Q//8A/IZL1w4QLKA/hX0jTd1NS0c+fOp59++qWXXoLkZqEXFLsKoVDo1KlTOIAPxlceybhHjhxJJpOKUJ66PkqBq69syywIqVTK7Xa3tbXN1ZKnKKqtre3RRx/dsGFDY2Mjdl0kSRJFUakSeZ7HIqvV6oMHDw4MDPziF784c+YMmuX4r9vt1uv1Npvt+PHj+Xx+amqqXC6bzeZSqdTQ0CDLMnQ4ME3CwDEGbRmGwaQsz/OYwMaTpdFo8DJlXBv7EvOfLxHYEBAQEBAQvCvwPJ/JZLRard/vD4fD+/fvn5mZCYfDgUAgmUxGo1HE1INr0jQdDAbdbncsFmtqaoLXitFovHDhwujoaDwet9ls6PnB3GOuuTclqgmaEwSR3vRQEV+Kn/P5/CIa84oCHr1G2OAgTOfEiRNbtmzBOYI637BNrkgmFIENdV0xP1sfrxQM+CGfz2MWUHmZIAgnT54cGRkB3cH3znXYCoNHjiZN08uXLzcajbW1tZ/5zGdgPrN+/fqlS5c2Njbu2LHDbrdHIpGHHnqIZdlkMrlixQqPxzMzM/Ptb3+7vr7ebDZXV1dXVlbefffda9euTafTXV1dLS0t7e3tP/jBD3p7e9euXTs9Pe12u2tqauDU2d7evmLFCo1Gs3btWoZhRFH0+Xy1tbWyLH/5y1+urq7WarVf/epXi8ViZWVlVVWVx+NB4Ye52+bm5mvXrjU3Nzc1NYFHfvnLX5YkyeFw/Ou//usvfvGL1atXY1BhoRcUNY/RaBwaGhoeHm5pafkAAl/RCD979mxvb+9syo4tAmrWBAUmgBf04aVSyWazIQRgHrS0tEiSdOrUqUgkotFoPB4PxC1IGNBoNENDQy6XK5PJDA0NNTc39/f3b9myJRqNwrwf0xTj4+PV1dUnTpyAQVAoFHK73ZIksSw7OTkJIX44HMYpV1RU5PP5UCgETRfHcRMTExRFmUymUCgES1Cr1arc6hiIv+lDSqg8AQEBAQHBu4JOpxMEARvuHR0dhULh2rVrPp9v1apV58+f5ziuvr6+oqICyaClUqmrqysQCPA8v3r16uPHjzc2Nvp8vlOnTqF1Vy6Xa2pqqqqqnz3SdAAAIABJREFUIBCfSzQCsTvyO3O5HHTVNz1UmqYrKyvRhlwEjwevglweimrwY5ZlkUi/du1aMG+Yzd+wuphLh40CQJl3VKg8llcURY/HE4vFnE4n1Mw8zx88eLBQKGChGIZB2NMNtfKgp0iJgiN4VVXV0qVLZVn2eDzIWG1ra9PpdGNjYxs3bsQFTaVSGzduxFGlUqnq6mqQbwhdZFn2+XxVVVWFQuH2228Ht/N4PJ/85CcFQaiqqoI/5l133QXjzs7OTpPJRFHU9u3bBwYGlixZIsuyIAjo3+t0urq6OlmWr127Vl9ff8cdd+TzeZ1O19jY2NLSIggCagCTyQSDIJ/P5/P5IpFIJpP54he/KIoimP1CG/NwNXU6ncFgsK+vr7m5GbqO9/upQYgSx3GoQhU7I6XAU6j8Qs0ozWbzLQqNisWi0+nEhcPUATg3y7LPPPMMCH1bW1upVOrr65uenh4YGOjp6dFqtSMjI8uXL3/qqafS6XRzc3Mymbx8+bLP5zt37lxVVVU+n89ms/39/RqNpqurq6+vD3fsvffey/P8sWPHoLsbHR2dmZkZHR1tb29/4403NBrNxo0bod1iWTabzSo2TYTKExAQEBAQLB4YQUskEnN1B6F5FUURQ6hr1qxZt26dSqUC/YLjXjabXbJkCbS5uVyuXC77fL5yubxz585oNDo+Pp5IJPL5/NKlS0OhUDQavf/++zHTORePUQwWQabD4XBzc/NNzwV0Fv4h2BBY0FKgH6xSqWDHYTKZ0NovlUoOh2NoaOj5559/7LHH7HZ7IpHQ6XQIbMLGAo4TfpFzrfM7Z2FRFaBtnMlk9Hq94hv45JNPiqIIJorpQDDCWCxmNptTqRSkNbg6+ArYeEP8A4cQfAW2GiA9crvduVyOZVmO4zDninOpqqpKp9OSJNntdniMoCaB6wtCf3AwqVTK4/FAVYUdA+ViYe45n897vd5kMqnVamHiyfO8wWDI5XLIlP3kJz9pNpvj8bhShEDVgzlIiLNRzGCPBdaf+OU8tFWv1yNRNZvN4kiUUIJcLldRUXH58uXdu3cLggDJB44c0wuotRZqDYnCTBmAhkwca37lypXz58+zLKvX6xOJBMZ/lYuImwGxCXMJfuaqN9DVvpXDw82JmQTUXRhH7u/vD4VCjz322PPPP8+ybCAQePDBB2VZnp6eRhTaq6++qtVq29raOjo6sC/U0NBw4cKFmpoajD2MjY1t2LBhfHx8enpaluUdO3YMDAwMDw+Hw+EVK1bE4/GZmZmhoaGtW7eq1eqpqSlBEB566CG4KkWj0Wg0arVaUZpSN0uNIFp5AgICAgKCm0CtVs9j8KxofNHcFQSB53mO45C5I4oihvxA5nieFwRBlmW4wiOhxm63NzU1tbW1wdRy5cqVMLWYf44T/8UA6/ttBK6sww3HbSEspijq/Pnze/bsmZ6ehjk6NNDZbLZYLEKAfuuG34oIB3139G7T6TQitJ599tlQKJTJZMAOYa8J3qzY7CiHugg/lng8DhbL8zz4NCyDoHzA5oler0cwUC6X02q1yh6Cx+NBWBiOSpnlxUVHBaWwW0w9Wq1Wg8HAsix2CaBfd7vdOBhRFG02GwxSoKJehOmk4tcOtb1SMtntdnjpCIIQDod/9atfmUwmXDgUisoPixizhksSQn+VUg0DDN3d3bg0UJKwLKsEC6jVagyA3kpA0rsHCi3s3uAaYevp7NmzZrMZLkPpdFqWZavVOjw8TFGU2+0+e/as3+93uVx1dXUajcbpdJrNZqTASpI0MDAwMDAA3Z3D4WhqasIJJpPJXC4XDAYbGxu7urpefPHF4eHhpqamdevWvfzyy1NTU3A3Qn6ZKIqopuY/ftKVJyAgICAgmA+gYvM0xtDanJ18hBcranJlCrNYLCKYCSwTXB9U3ufzwZkkGAxu3rwZHdx5TL4VyTj+sWcYZhFMaxFUfvZw6uwlQkRlMBg8cOCAzWbbvn07OqzQCJXLZZQ0tzJSOdtanqIoRGvFYjGe5ysrK0VRfO21144ePYrWuF6vV1xBQHoQd4/jxIeAi996/UBRFKhkoVDAmHKpVIrH4yzLgkmjvY3LCuV9RUVFNptV1EHo6xeLRTic4KMUFguKptfr0drHPYBfJpNJh8ORTCY5jrNYLNiCkGUZihHFAmWh2ynULGfPfD6P0guA7stut6P4PHr0qN/v37p1KzY6sJJKxbLQilEQBGQSQ9TEMAx0WcePH7948aLH48FdgZwv6npaAipn6HyUcdj3Cbgoyldg04BlWb/fv379+t7e3iVLloyOjsKoNJ1Ot7S0OJ3O9vb2hoaGUCgUi8VyuVwul5uZmcnn8+l0emZmprGxcf369a2trfF43Gw29/f3T09Pj42Nmc1mn88XCAScTufFixeXLl36zW9+8/vf/36pVGptbW1ra0skEjADxbVmGMZgMNy0bCNdeQICAgICgpv8Y49G7zwvUDw3NBqNVquFUzjou0KkFB4MYQP+VhFwwzkEjIem6XQ6DfXIPAeGniUIGcMwH8BSgLy+szGPc9Hr9SaTKZPJvPnmm8eOHcMRoiMO83Iw/vlp9OxPVsJZAdiJvP7663v37oXgRKfTGQwGpSOu1AxYQ4WZ3YosRNH2KD+jsorH49PT0/AdhxIDHF2j0cBJEB10URShw9FoNOl02uPxUNctF0GCYYSPdq8i2U+lUmjPo3utiEkgmIYTOb4IJA+lHQYVFnH5UFyVy2W4hYLcQ+5lNBohcdHr9b/97W9hLGOxWLRaLUomcOuFfiPk5qgKdDqd2Wzmef7cuXN79+6FPyMOCWo0LAXuapz4rfi3vPtCXalO8VTqdDqHw2GxWJ577jmUIj6fz2az5fP5Bx98UBTFn/70pxzHrVy58vTp02fOnKmurna73WNjY9XV1Q6H44EHHqiurtZoNHv27BkaGkJAr8FgaGtrW7ZsmcPh6O7unpycXLFixcGDB3/4wx+2tLSsW7furbfeGhoa8vv9WAosF9yibjr8QLryBAQEBAQEc2K2aHuu1ygsjZoVwqrYKYIwKUmW0GbMZv9o5YLsws0mHo+Dt92UegJIMvoARhWVCuRtLoEwHkG4KcuyY2NjL730ks/ng0cn+s0sy4LI3noFhf9yHKdWqysqKgqFwiuvvLJ3716O4xDoUywW0enHAiJ4SBAExcYbBjtIX1rQlw4PD//+97/XaDRWqxUTC6tWrYI/j0ajiUajiPxMJBJWq3VwcHDPnj1r1qyBawrMManrPo/5fB53CLTm6LZms9kjR44Eg8H7778fnoa5XA5CKeQKMQwD4Q38DScnJ81ms9lsRojpIhrVuFUwgAsqj99gJaenp00mE4oEQRBeeumlXC63detWi8Uiy7KiJl+oT6WiRGdZ1mw2p9PpkydPvvbaa6FQyGg0oqWNj8Vh0DSNWkXJPcCGxvt3SyvljRJHBSvVT3/60wMDA06n026379q16/Lly1u3bi2VStu3b//0pz/NsuzVq1e/853v9PX1eTye2tpaTDsUi0WYUXZ1dU1MTNA07XQ6E4kERVENDQ0Oh6O6unpiYsLpdGo0mscee0wQhJqammAweN999zkcDgxyYAaaoig4Y950zQmVJyAgICAguAlmx3y+E7Mbh7NtFqlZMnroLjDGh1E2hf3jb5XsVavVioFIxJfO1ZifzaQXZyu5uHVQWphvO0e1Wg0K6/V68/n80NDQvn37Hn300cbGRmi7sUpwhpnrjJQBAHw4Fs3pdOr1+unp6UOHDp04cQLaZUW6DWUzWr94VzabhY0j/jh7b+SmDF45qaGhoeeeew4ZnArLXL9+PeQ66JqLoiiKotPpzGazTz75ZHV1NUi/y+WKRqNK0hB4Kgajld6zSqU6derUpUuXtm3bNlsYbTabMUGBzj1mMXFXaLVa+JnCo3DRtBU6EMi9KIpKp9OIvoKgSxAEu92eTCYPHjyYSCS2bNmCegzhtQvd/IHGzGg0MgwzMzNz5MiRt956a2JiwmQyQb2DUiGbzdrtdgxJo7L9wLrySjmN1VDKP1EUGYZpbGw8c+aMxWLp6uqKRqO4FhzHIWgsmUy6XC6MtTidzkgkYrVaIV6amppCmKsgCKia9Hr91NSU1Wq12+3g6NDPxONxmqaRAgYxFdYNuyXIlyVUnoCAgICAYJFAlxfjhvMQ3NmkdvZ7Z7fnlQ66MpGpcFaNRgMml8vl0ISGtyD69HNREOr6HCrIxwfQlVeo/NsUzIjCwc4AEnByudy5c+dsNlsul/N6vYqCYv6SY/bHKvRaFMXp6emXX3750KFDGo3GbDYjmBNmOPDPUaZIkTWbTqetVqsiB1pQLxnfu3nz5qeffnp8fPy73/3uxz/+8e3bt1dWVl64cGF6erq2tnb9+vUnTpwYGhpSqVSdnZ3ICbp27Rpqj/vvv5/n+ePHj5vN5qGhIbvdvnXrVqvV2t3dffXqVa1Wu2zZMhhfFotFu90+NTV15swZjuNcLte6deu8Xm9PT8/Q0BAERbADuuuuu0ZHR0+fPr169eqGhgaw3gVdO8XvSBTFZDKpOH5iUBsuliD6mUzGbDaHw+EjR44IgrBhw4aamprFdcfRX89ms4ODg6dOnTp16hTk49BHGY1GzNfClHN2LafT6SDLeb/HXvGl+CIUD5DciKLocDhOnDjR1NQEwxlEPqGKEwShubk5lUppNJpYLObz+dLpdD6fx/8lDAZDMpm02Wx4wFGZYO4ZffdsNovCrLKycnJy0m63w7wVHk04hnw+Dx+hm2YFECpPQEBAQEAwJ+Bhgn9o53nN2/KMqFmtZfBL5R919HehqodSWfFMRCNZkiSfzwfPx3nqh9lKHnRbP4DVuOHZUdebiGAhsVhMp9PZbDZJkg4ePDg0NLRt27bbbrsNNvOgcbdOs8rl8vHjx/fv3x8KhcxmM8dxPM9bLJZMJqPMHswukLA5wPO8LMswvYHa/lYa87O18kajsampCRO0a9euXbJkySuvvPLd735XEIR77723srLyJz/5yUsvveTxeLZu3frQQw81Njbu2bMHrXpJktxu93e+8x2v19vb29vc3MyyrMvlevrppw8cOEDT9LZt277xjW9Afc7z/Msvv/zjH/8YvvVf+9rXtm/f/sILL7zwwgsej0etVm/ZsmVycnL58uVnzpx56qmnPB4PMgdu2qx95w0DjpjL5WDLg9VbsmRJb29vbW2t1WpNp9OwQC2VSizL5vP5o0ePTkxMbN68edWqVTDgX9CX6nQ6nuf7+voOHTp09epVbClAZwUFVDweNxgMVqtV8WvCPYY6DdPM7/ddrThmKhs7YN46nc7v98OFBmsFEdTY2Fh9fT3ujUKh4PV6o9GoRqPx+XwYaoeGCoyfZVns5uXzeZvNhlIT+zAOhyMYDBoMBo7jHA5HOBw2mUzwKoVsTKfTcRw3OTnZ0dFBqDwBAQEBAcEiyasgCFarFZqHG74GzbN38oO3daDROVaaqeAoEMVCowzdsFarzWQyLMsqs5s3BFp98Aapra2Fb8YtnhEMeeZp6851puVy2el09vf3OxwO2AsqjopKtivcTtB2pWl6YmLiueee6+7uXrZsWUdHB0ThEIKjSQmPF6V3DjpeLBbD4XBfX19/f/+5c+dg0QMZEpq4FotltheQYlYDqhSNRletWoVtDYvFMpumv/OM3lalAKBTsiybTCbk9R47dqyrq+srX/nK008//dprr507d+4nP/lJOBx+9tlnt27dGgqFurq6vvCFL/zbv/3byMiI1+stFosbN2783Oc+9y//8i/5fP7111/v7e394Q9/GIvF/v7v//7OO+9UqVQWi2VoaOiZZ56577777rnnnqeeemr//v0Oh+Pll19+/PHH3W73448/3tDQcPDgwenp6fHxcbvd3tnZGYvFAoHA/CPRNzxT6Gfi8TjHcWazGX1iCGxwLTDIi6VWutRDQ0OhUKivr2/ZsmUrV640mUwYV0W1iYIEe0pKpYqGuiRJhw8fvnTp0pUrVzD7gbleKJRQAEOxAzsglUqVTCbtdjvP89BN4U6Y62585waOUrTcYgFQKpUmJydxvkhZRnQajhAPoPIMopgvl8vV1dXYoFBshWw2G85CeT2ea0ih8DJlUhlj0xaLpVAomM1m/FKWZbvdjgoNO06KURLKVELlCQgICAgIFgNYfR84cACeffPTwVv8/bt/MUVRCPoBh7BYLHfcccctUvl3A8XlWqHd8xw23F3QsL9y5crk5OSlS5cCgUBNTY3H46moqAApBBmCQQ3P89PT05OTk5OTk+Pj40NDQ9PT0w6HQ/lqjEiCJkKCjCNBjYQ9DfR6c7kcWsiSJN26GeVsmmg0GkulUiqVAtEcGRnR6XT79+/v6+uz2Ww+n2/t2rWSJG3atCmVSlEU1dXVtWHDhu9973uFQsHv96vV6vb29nvuuecHP/jBwMAAnEzuvPPOcrn86quvTkxMpNNpRBCwLHvPPfesXLlyZGTkN7/5TU9PTyAQWLVqVVtbW19fHwwcu7u7h4eHW1tbfT4fx3Ecxy3CxAbcNJlMzh68hqPObD8lsGpsZbAsiwLg7Nmz58+fP3XqlN/vb2xsrKurq6ioQGc9nU7TNI1rLYpiNBodGxsbGBiYmpoaGRmBhz18PGEuBE+eG95duG0wYquUZ++fGSV488WLFwcGBvL5PEYjGIaZJ5dqQQczT0l8w9/DwxTTIBh3hgpr/h0YQuUJCAgICAjmREtLy5YtWxKJBMbRFvQP84L+1V+okAATcoFAwGq1MgzT0tLyAawGrPqgzkcLfB4ZusLzsOcgSVJfX9/Zs2ddLpfb7fb5fHa73WAwKK6RkUiE5/lwOBwKhXieB+GrqKiQZRn0XbGKR+ISeJhSVFDXPcLVanUkEgFDRdTuImaCQWcRoQqNBDzFJUn63Oc+l8lkksmk1WrFLCOk52hFQ8ofjUbVajXHcYIgGAwGi8WSTCYxjBsMBjGY63K5hoeHOY4bHR1NJpNYLgS+ZjKZYDDY3t4+NTW1adOmtra2yclJQRDq6+tjsRjcThdRhqFtHAwGlTY22t6oglBQKSUTGvO5XA6rrdPpYNsyODjY3d1ts9m8Xq/X64VgRhHZR6NRdP0xYaK4lGJSGaKRuSbIlcEPUH987PsqsGlpaYlEIrDgtNvtMOjEZsVcA74LeqgXWuRjfeDfL0lSPp+HFf38Tzeh8gQEBAQEBPNh48aN165dQ1jPu//X/b1CuVz+wBj8bLJlMBig7FcGAOY6fVEUEXWJkQD0tqF3z2QyAwMDsIFX8rOgtgftZllWcZ5xOBwIKMX8n16vR98UkiccBqQdeItGowmHwzzPI1sK0wgLZYT4NKVUKBaLLS0tmUzmm9/85nPPPQffxl//+tfj4+Nvvvnm3/3d36EhHY/HkduayWRUKpXf708mkyhFHA5HOp3+zW9+k0gkrl27dt9996FHvnz58tbW1mPHjrEse+zYsfr6+ubmZqfTefz48VKpdOzYsUceeWTJkiW//OUva2pq2tvb9Xo9bG0WMfaKhncwGFRCvpRxYcWqEoMcik4GFaNipwPFiCAIqVRqbGwMGyMQhCimq1Dm6PV6o9FoNpsR9QrBFb5FFMUb3jMow0DlYXM0/7bPe4JNmzY5nU7Mlysiq3m+9H2l8srTpDj5sCzb3Nw8/7cQKk9AQEBAQHATLF26lCyCUj9gKBA8G9rieUiPEoJLXdejY/AA7d7ZTj7IV1LoIPzFC4XC9PS02WxmWdZkMuHFmN38Xx5z3d8Tqgw4uEcikUgkwjCMMmq80HIL56XRaNAepml6586d3//+9x988MFly5b90z/9U09Pz49+9COTybR27Vqn06lYtUAwg72LSCTi8XgcDkepVPr4xz8+ODj4j//4jzRNP/roo5s2bdq7dy8cbDZt2vTLX/5y7969Npvtb//2b/1+/+bNm5955pnjx49bLBaWZbdv3/6Tn/ykpqamoaFBp9PBt2dxHDeZTEL6T13vgivjwvgjevAURUGqhO8qFoscx83MzDAMo5RbeBm67IopPkYmFK8b8Hgspk6ngzIKE8nz1BsqlQru7B/MMHd7e/uH+qkkVJ6AgICAgIDglgD5u16vB1cDUZ6r580wDCzMMbSK7BvYk6O7D8E0GvZg5+i4W61Wp9PpdrstFgs4azabDQaD4+PjyWQSsmwoOpTRTBQMqBa0Wq0oiuFwuKamBvx+EXprhmFEUaypqfnSl77U1taWzWY3bdoEkfrdd99dUVHxqU99auXKlXa7fcuWLQaD4Utf+lJHR0cgEHj00UeNRmNjY+Pjjz++evVqv9//Z3/2ZyaTqaqq6s///M9bW1v9fn9TU1N7e3skEmlqaqqsrPzqV7/a2Ng4MTHR1NS0bdu2SCSyYsWKlpYWi8Xy5JNP8jxfVVUVCASWLVumVquz2exsE/0FlWEajWZycpLjOOhnlGJMcQFCjgHE2eipW61Ws9mMLFitVptKpfL5fCqVikQikE4h9cxkMmFwVlFD4TLl83nwexQJCDGFlOiGR4h7SaVSKZG6HwybJ1SegICAgICA4E8f0Ewj7Yi6Hm41F0tG6D3kMUhg1ev1breb53n0gOFoLkkSuGBnZ6fX662vr6+qqnK5XJg6Be+HyWM0Gg0GgyMjI729vf39/YFAAIUBdV2QAIIIx+5oNAr6qNPp5plzmJMe0XSxWKyurm5sbCwUCtFolGXZxx57DO6Ber1+27ZtGzduTKVSlZWVsVjsnnvuoSgqk8ls3boVYuuPfexj09PT0Wh027ZtcNyHhw/YKk3T69atK5VKHMcZDIY77rgDjeqZmZm+vr7//M//ZFm2tbV1aGiIZdmf/exnxWKxoqJCpVLB4CWTycyVtDXPtVOpVOPj4xDngGSj745DQvu8srLSZrPZ7fbq6urm5ma/34+JVbBqJL/G4/FQKBQMBicmJoaHh6enp1mWxUkxDIMPR9aScpOA6KtUKpSCcxUbisUqvHQIlSdUnoCAgICAgOA9A9gVpgOpWYbcN3wxcq/QRQaBy+fzCLKF1zu4HfrNra2tbW1tUO+gxQ4pOQg9Yi8rKytra2vXrFmzadOmiYmJQ4cOhcNhBJeCleJjQRwxqYzJ13mmGOcCxlWh50mn0/AONxgMCAPSaDRjY2M1NTV2uz0ejxuNRrjlwFAcmhxZlqurq2VZzuVykiQZDAYMlUKeFI/HZVl2uVyFQoHneY7jbDYbznTjxo3BYPAPf/jD5cuXP/axjy1ZsuRHP/rRI488ct9999E0nc1mi8Wi1WpdUO4Vjg15RriI0M0Xi0X4/cNm3uVybd26denSpcuXL5dlGSUQglfhRu90OjH/WldXR9N0KpW6du3a4ODgW2+9hTFNTETgw9Hsxx2i1+sx/6AIeN4J7A9gzZXkr/d78vVPAKoPIByOgICAgICA4I8B58+f7+/vB4NEJ/t/2cD14Kf53w6lyksvvTQ2Nmaz2RBkM5fYAzQRKZ4mkymTyYii6PV6RVEEDZUkafPmzRs2bGhvb89mswvNPIrFYufPnz9+/PjIyAhFUQioQvYQTu1rX/taZ2dnJpOBi7lyCtT/ayf/x3N1FKYLsosxAIwNzJazz84JvuGyK2J6fBTqB51O19/f/8wzz1y6dKmuri4YDELyrtfrZ2ZmtFptQ0PDAw88sGHDBkmSbhiVMA+6u7v7+/tPnTqVSCSsVms+nxcEwWKxyLLMsizCTbEtYLfbw+HwDSsrcHdRFCsrK3fs2EFRFHYzbspU33ZNUbE0NTV1dnZ+FB5q0pUnICAgICAguDXSQNOI9VFsT6h5vTjVarXJZJIkCQlBJpMJRFOSpPr6+s2bN69Zs4amaZjKLzRJ1G63b926ta6u7s033zx58iQIK4gvZPexWEySJAi1PxTLi/azoipRDlsxV1HCsOah8uC+CqFXCjZZllOpVDgcLpfL8XicoihInkCdly1btnHjxqVLl8IycqFUvqmpqaOjo6GhYd++fePj4xgXRqYpNgH0ej3GggVBmMtJU7G6x2Tt7BMhjx6h8gQEBAQEBATvAZVHcg1kD4q4eS4o/d1CoYA0qFgsVi6XOzs7N27cuHLlSuSGIkVoofSxXC7r9fqOjg6v15vL5U6cOIHRTDhIqtXq0dHRZcuWIVbzw0LloUp/m34J7fNb3DmZ/V508SmKgrlkb29vNBr1eDyhUMhsNhsMhmQyqdFodu7ceeedd2IuWafTLfRCUBTlcDgYhlm5cqVer+/u7j5//jyET7hhZFmGCIqiKEEQ5rpnwN2RS4XtCLgPESpPqDwBAQEBAQHBe0Y3QeVhGakYit+QU8KXBn7kkIzrdLr169ffc889jY2NGo1menq6oqICdiULPZJCocBxHMMwXq9327ZtExMTIyMjVqsVxBf5rPF43G63i6KIQuLDgtnu5konXuG7N33v7CAtxaYmFoshnaqiosLpdMLr3eVyffzjH1+9ejXLstFo1O1263S6TCazUNP6Uqk0MzOj1+tvv/32QCCg1WqPHz+eSqWcTieqPoQMIDt5Ls0MbiqVSgXXUcXNhjx084MUOgQEBAQEBAS3yp4LhYLFYgHNghfknAxDrYZXiUajgWher9dv2bLls5/9bF1dHXxULBYLRVGyLC8ivtRgMMDQfWpqqrGx8f77729oaIANCw41FAqFw+EPkQsKiiL4sqNSUiRMgGLSPw+hV2JxoU5Bn5um6f7+fpRVaMmLomg0Gh988MGtW7cajUae5202m1arTSQSCx0RxrW2WCxarVYQBLfbvWPHju3bt5vNZkmSisWi2WyGjEqn0+l0urmCCHAvaTQaJHBhQRaR1PtRA1kgAgICAgICglsChNSwe0d7dR7R9uxgIEEQGIZZvnz5/fffj2h6vBHpQogCXUSKk1arhURHr9d3dnYyDPPss89mMhlJkiCaHx8fh2jkQ7TIsz3VlGwLAAAgAElEQVTybxg+qvztDd8++71KYms+n5+Zmenv77fZbIVCYWRkxGaz7dq1a+3atclkEsmsNE0nk8l8Po+krYXWeEjFymazBoOhoaEBHj4HDx7MZrNOp5OiqHQ6rahlbnjP4Jc0TVssFqWGwSgwefTmq6PIEhAQEBAQEBDcCkAQLRYLeJvC7+d6vSiKMGiXJGn58uXbt293u90cxxmNRqfTiTfSNG21Wheho4CNY7lcdjqdmODs6uq66667Kioq8AKapgcGBoLB4Idled8Wizv7N/8PdVOr59lnUPrxFEVptVqapiVJisVi4+PjmUxGp9NZLBaDwXDvvfdu3brVZDLZ7XaYuPM8b7FYKisrU6nUIo48nU4XCgWr1YqxZpfLdeedd65atUqtViOFAFsNxWJxrvlm2InqdDoouOa3OiUgVJ6AgICAgIBgYYBYhWEYxVqeuu678k7QNI2AJ41Go9Pp1q1b19nZmUwmXS5XPp/PZrPRaLRQKMCPXJKkhR4MwzAQdaRSKUhHcrnctm3bqqqqQGH1ev3k5GQwGFxERNT/LyoPLq7RaN6pC1IcbBSiP9eyo75SnN15nkfyVGtrazabjcfjd9999yc+8QlBEMCVBUHQaDROpzOTyYDuL/TIWZZlGEav15dKpXQ6nU6ntVqtz+d74IEHbDYbz/OlUslgMBiNxnk+HFQeOVPzNO8J3v5Ufvvb3yarQEBAQEBA8FHAzMxMLBYzmUxQcSiM8BbdUSBWUavV2Ww2GAyCPc9leAKHGUmS3G73l7/85a6urkwmY7FYVCoV5DQIJwL1XIQkWtGCw3KRoiitVqtWqzFQOzAwIMsy7HFqampgdonqAl8HKcgfFVl8ZzP+naz9VrTy+AGkv1QqpVKpF198MR6Pi6KoUqnuuuuuHTt2wDJIkqRCoaDVavV6fTab1el0uDSzdfm4NDzPI65LlmWIdpCipVarMZ+g1CEo8yCpMplM7e3twWBwamoKQVooHm54p6FQ8Xq9XV1d2WxWr9cj5GsRBSfSrHw+30fhoSZdeQICAgICAoJbAsZYC4WC3++H/7dGo5lLLwFhvclk+vznP9/a2grtxCK67wuF2Wx+8MEHd+zYgXTV3t7eY8eOgbAWi0WdTpfP5wuFgsfjWagi/EOBfD7PsiwIPeTyhw4dGhoaQuXW0dHxF3/xFy6Xy2azMQxjtVrtdjtSnBDvyrJsMBjE+AFFURaLhed5rCrP88jozWQyer0eghnMOZRKJavVKggC0qDsdjsGnUulUlVV1aOPPurz+VQqFYJj58oCQ2XY0NCgxP3ik8lzR6g8AQEBAQEBwXtBGq7LHhwOBzg9OqnlOaDRaJYtW1ZfX6/RaARBoK67lLx/wDyu2WxeunRpU1OTwWAoFAp9fX1QzMuyDIMUnufRhP7Tu0YorjQaDahwKBQaHBxEy1yn0+3cuZPjOGhgVCpVKpWKxWLRaBSTr/l8nuf5mpoaBAJoNBrMqpbLZfBvmqZtNhvSpjweD03TqJFgNwnJkyzLyWQSknekRC1ZsmTTpk2pVIphmEQigWyBdwK1n9vthntPsVgkQnlC5QkICAgICAjeMygtUpZlIZ6ZP9oJgawMw6AlrFar5+rIvlcol8touvt8vtWrV0PGE41Ge3p6sI2Qy+WQggS1yZ/kNcpkMkrw7blz5yYmJorFYqlU6uzsbGxs/I//+I+f/vSnTzzxxFNPPWU0Gu12e2VlpV6v53leo9F861vfOnv2rNVqlSQpm81KkoQErkQiAedQiqIcDodareZ5PpVKWa1WZOtyHEdRVLFYRG+eYZhkMhmPx71eryRJXV1dnZ2d4XDY6XR6vd65jtxkMtlsNhSB6OIvIq+KUHkCAgICAgICghtAMauhadrhcKB7OldXvlQq1dbWLl26FLaVmIl8v7Xp0O6rVCqr1dra2mqxWLAPcObMmVgsxjBMLpeTZdlms0Fp86d3jZDMZTAY9Hp9OBy+ePEiz/O5XM5ms61bt47n+bGxsdraWr/ff+jQoUQi8dZbbx09ejSZTKZSKbjc1NTUXL169cyZMw6Ho6Ki4vz588FgMJ1OnzlzZmZm5tixYxMTEzabLRgMnjlzBl6WMzMzIyMjo6OjGo1GluXp6WmO4wwGQyKROHPmjNFobGhoaGlpicfj2Wx2ZmbmhjeMLMsul0sJikL5QSZfbwriK09AQEBAQEBwS1DcvimKqqysnJqaUnwP3wmWZdesWaPRaDDCiC4+JC7v3xGWSiWdTodNAK/X29HR8Yc//IFhmOnp6RMnTtx7770Gg0EURYQWFQqFP71rhLlkWZaLxWJPT8/Y2BgWZM2aNT6fL5FINDc379q1S6VS9fb2Pvfcc1NTU1qtVpblqampAwcOcBx34cKFV199VaPRgHPv3bt3/fr1kUgkEokgh1WSpN27d/f19V27dq23t3ft2rXPP/88Zql379595syZ7u5uv9+/a9euF198cWxsbPfu3du2bWtqalq1apUgCIIg3LCIKhaLXq8Xeh6KonB1PizxXv8fQRaIgICAgICAYGGEvlwuu1wuaM3nIsQ2m23lypWSJMGxBLKW91vTAs91tN5NJlNXVxdYY6lUOnHiRCgUstlsxWKR4zikGv1JXiCaphOJRCqV6unpicfj8JlpaGhgWdZoNF6+fPnrX//6t771LYvFIknS5s2bq6urz507Nz4+/vDDD69Zs+by5cubNm168MEHL1++fOnSpfXr12/ZsiUUCj388MORSOShhx6yWCzBYNBut2/cuDGbzYqiKMvyJz/5SYfDcebMGVEU/+Zv/qatrW3fvn2NjY2f/exne3t7tVrt6tWrPR4PVDdzHbbH41F0NerrIE8cofIEBAQEBAQE/5eII6lnEe8VRdFoNMK3xOPxIJiJoiiYHsJyHn16hmHcbnc6nYaqHmORMFRRjoFl2UQiodVqBUHI5XKiKJpMJlmWkSqVTqcZhimVShDoG41GQRBSqZTJZEJoqCLjoa5LtBUND/rQsiwvXboUnWCGYQYGBk6ePInpW6TMvt8zuO/3deR5vlgswrFRpVLF43HEM8my7HA4jh8/3t/f7/F4IpFIW1tbbW2t2WwuFosajebTn/70Pffcs2PHjsHBwZ6enmQyaTAY4DxjsVgKhUJdXV1HR0c+n4c2hmVZn8/X0dFRU1NTVVUVCARomh4cHOzt7U2lUjRNV1RUrFixwmQyxeNxv9+/bNmyDRs25HK5q1ev9vT0mEymcrksiuKaNWtYlsVALQ4bjkbYsdFoNF6vF6MOBoMBh4oRC2B+Q30F0Od8dEZmicCGgICAgICA4JaAWFCFrDudztkdVriOoNudy+W8Xi+cyJWsItQPiP/EZCSkHXa7vVAowN6E4zhJkpxOp8VigckMOD3HcWazGS7pDMOIolgqlUDf8XtMXiIcCjQRFi4ej0ev14uiaLPZ+vr6Lly4sGLFinQ6bTKZ4Jz4Ib0WGo0GwUwcx8myrNPpjEajVquFuOjkyZPnzp3L5XI8z1ut1vr6er/fXyqVksmk0+lsaGgwmUxqtbqurm7btm3BYJBhmN7e3mw2y3GcXq8/e/ZsMBi0Wq0Mw+TzeVEURVFMJpMsy05OTg4PD6Mx//nPf/5HP/qRJElmszmVSqXTaafTOTIy8uabb05PT2u12hUrVrAsG4/HzWbz9PR0TU2N3W7HtDTa7ZjNpWmapmlYWOL3cLPBjsoiMgc+UiBdeQICAgICAoJbpfL5fB49eHRqc7mcMpiIOcVCoUDTtCAINTU1BoMhn8/DkAS8TaVS5fN5p9PpdDrh8o5uvSRJ6DG73W6YRUYiEbRszWYzthHQgYa7OTzITSaT2+3WaDQYvrRYLDgYWZbVajW+rqmpyWq1YscgGAweOXJEFEXoNz7UnuUajQYcF+1njUYDW55SqcRx3IkTJ8bHx61Wa7FYNJvNVVVV6XQaDvFLlixB05qm6a6urieeeOLgwYMqlaqiosLtdtfV1d1+++1Xr149d+6c1+t1uVw0TavV6kAgwDCMwWDwer0rV65EFXHkyBGfz5dKpYxGYyKRaGlpaW9vLxQKr776aiwW27Bhw4EDBw4ePAjZvcvlcrvdzc3NmUxGofIYby0UCmq12uVy4brgXkJSFRl7vSlIoUNAQEBAQEBwSwARR3APlM2K1kUxHgFxl2XZ4/EonAw255BBcxxnMpkymcyVK1eWL19uMpkQF5rP58+ePet0Om+77TaGYaLRqNVqDYfDNTU1GFQFSYVzudForKioyOfzk5OTExMTy5Yt02g0kUjEYDDQNA1lCL6xsbHR5XIlk0lE1V68ePH48eObNm3iOM5oNH54mSLqH8iEFPGJIAhGo/HSpUujo6OlUolhGEmSrFZrdXU1OH1tba1arYbdvl6vX716dWVlJcMwbW1t09PTNE2bTKaampovfvGLsix3dHSIopjL5cxm8/bt22tqanbs2FFXV4fLt2LFiuHh4fb29kgk4vP59Hr9HXfcwTDMbbfddvny5ba2NqvV2t7ezvN8W1ubIAg6nU4QBJ/PByWVYnUPKq9SqRwOhyKagskpqgjC5ucH6coTEBAQEBAQ3BLQGtdoNKDmVqvVYDD8L59QqyFr1mg0UKuDroHHUxQF1btarbbb7el0enh4+MiRI/hbaGbC4fDrr7+eyWQkSUqlUrBT1Ov1SBTiOA5fgYAqnuc5jstms6Ojo/v27UNH3+l0UhSFugJNa4znulwuQRDACEVRfP3110dGRlCNfHivRaFQkGUZjBxKdGiNUqnU4cOHU6mUWq1Op9OlUsnj8VRXV1utVgwfV1VVWSwW7GBgMrimpgZzwCzLLlmyRKvVNjU1VVdXo9OvVqszmYzf70+lUoFAYGpqiqIot9tts9k2b96sVqsrKyt1Oh3P8/D3dDgcdXV1DocDDpiVlZU8z5fL5aGhIbvdXlVV1draipsBFqUQBaErP9vJFF/9oZ5n+GBAuvIEBAQEBAQEt0rlFTmHJEkmk8nlcsXjcWXKEPy4UCh4PB6j0ahWq2maBmlTlPQGg0GhfaFQaP/+/dls1u/3J5PJYDDocDj27ds3MzOzadMmSZLGx8dZllWpVKFQyGg0Qk+/a9eus2fPXrhwobGxsbW11e/3OxyOyclJi8WCuVtY08CTEQO46Eknk0m73T4xMXHs2LGdO3dCUv/hpfJarRa+QJlMBnKjYrF49OjR7u5uq9XKsmw6ndZqtRUVFRRFybIsSRIuCgRIEBpls1kQa4vFAnFLLBaz2+0URWUyGbTwi8Uiy7JQTzmdTgRvpVKpaDSKnzmOs9vtWq22WCwmEgmj0ZhOpzUaDc/zBoNBpVKxLBsIBCiKstvtuCVwtygVIO4lRfUEcZRiTEkwD0hXnoCAgICAgODWSINajX48JDSQyyuGIZhTVKlUsixXV1eDw8GsBhRfsaZBO1an0129evWVV16Jx+P79u0TRZFhmO7u7u7u7mw229fXd+TIkT179qTT6QMHDszMzLz44osDAwNvvfXW2bNnL126VFVVdfbs2WvXro2MjORyOavVCi4ICVAulwMjLJfLlZWVDocDM5SQo5w7d+78+fPJZPJDfTlgH4RpBJqm0+n08ePH33zzTVmW4RKj0Wj0er3f789ms7h8FosFmpZyuWwwGCwWCy4T9EsQ03s8HgzRojYAq+Y4DlFTFEWFw+FMJmOz2Xied7lc6XTa5XJRFAU5vtFodDgckiRxHOf3+00mE8dx0WgU+a9OpxO6LMi08vk8xl6dTqfZbFaIO/r0KP/Ic0eoPAEBAQEBAcF7APBg9OYRKYrMV3AvNN0piioUCm63G8IJ5Zc6nQ7pRWiuQ/Gi0+k6Ojr+8i//0ufzBQKBpUuXRqPRhx9++Atf+MLVq1d1Ot2uXbvuvvturVb7xS9+saWl5d57712/fj1N036/n+O4S5cuMQwTCATy+TzP89lstlgsQnkP0omOb0VFhdPpDIVCer0+mUxqNJrp6emDBw9Go9EP+7WQJEmSJK1WazKZIpEI6iK/309RVCqVwiIEAgHoWDA9jFXC23O5nFqtjsfjhUIhl8uxLAtuncvlMFtcKBSgw8nlcna7HTlQgUAgl8tlMhmv18vzPEaQs9ms1WqVJAkhr5ijTaVSxWLx3LlzWq02lUrZbDaNRlNZWVkqlRQqj9Qwi8WCSk8Zdb1198mPOIjAhoCAgICA4COE2VRprtfMxZ8wtyoIgkqlgvljXV2dzWbL5XKSJEHaXigUCoWC2WymKAqUkWEYiqKUgM9sNguZB0VRpVLJaDTabDZQUhC7RCLhdDqNRiPoJs/z0Ma43W5RFK1W6+DgYDgcXrNmTSAQ0Gq16XRapVJVVlbi7WazGbsBcMzMZrNwObTb7Xq9PpvNms1mh8MRCoV+//vff+Mb34AKCOaVMNUxGo2iKP7xXC9cLGV/Q6vV4kSKxaLRaKRpWhTFcDh84sSJq1ev2mw2bE1g2RmGcblcoihOT0/39vbC8IfjuHXr1hkMhj179thstocffnh0dPTVV1/duHEjRVFnzpypq6tzu90zMzM1NTVnz571+/0zMzPZbLalpeXAgQO1tbWdnZ3Dw8MDAwMWi4WiKJ7nd+7cmUwmn3nmmWXLlq1evfrChQvBYNDpdNbW1v72t78tl8tbtmxRxluNRiPGJGRZtlgspVKpoaEBdQVFUXAIzefz+OPbNDbKzTmX9gYzEh8dZQ6h8gQEBAQEBAS3BJgGUteFK6DaDocjGAxCEQE9Buj7XKUCTdOSJJVKJYPBIMtyuVyORqOQeajV6mXLlh09ehTO5eBkaC0Xi0XIPyKRCCZlJyYmstns0NCQTqeD2hvKn7fVIRAFQSsCvx3FszwcDv/qV7/6zGc+A9dzh8Oh0+lSqdQf1ailMmmAFjWminO5HNxdkskkOuWHDx/ev3+/1WqF1lyxErJarSicDh48GAwG4/G4RqPBhANmZC9fvqxWq4PBIMuyhw4dUqlUGCZeuXLl2bNnv/71r3d3d3d2dj755JO33XZbT09PIpG4du1aLpd7/vnnXS7X8PBwW1tbIpHQ6/W9vb1Wq3Xfvn25XO7AgQMul+v06dMbN25MJpOZTCafzyO+Cqr6UqmEJK9SqeT1ek0mE3m+CJUnICAgICAgeH8Bwg1+CW/yioqKYDCIEUa0XeFpCNL5zk9AL9bhcCxbtqyiosJutxuNxlWrVvn9fp1Ot3btWo7jOI67/fbboe5wu90rV670er2rVq2qr6/P5XJGo9Hr9RYKhfXr19fV1TU1NaEfjz0B2N7PPmCapi0WSz6fR0tbocXJZPLkyZM+n2/btm1utxvKHJZlEV/1R7LgSkWkqE2gWTKZTKlUCpKYo0ePHjt2LJvN2mw2jCugBqAoymq1YllEUdyyZUsmk9HpdAaDoa+vb3x8vKKiorOzs6enZ/ny5RqNJhQKRaPRxsbGqqoqh8OhVquRrpXP5/1+/3333ffEE0/cf//9/f39V65caW9v37Fjx69+9auOjo5yuTwyMtLb2/uZz3wmkUhcunSpUCh8/vOff/bZZymKWrdu3ZYtW7RarUqlcjqdk5OTGKiABEsURb/fr1ghERAqT0BAQEBAQPD+kAaahkEhmqlQM0OzgYY3xlsVUc083NTn8zkcDpPJBJfx1atXGwwGTEl+6lOf4jiOZVm9Xp9IJAwGw4oVK7Ra7Zo1a0qlUmdnJ0VRtbW18ImHwgSjnxigfOfX0TRtNBqh8AGvRVQqhkEPHDigUqnuu+8+hmHAdGGA88cDZScE7BwFkiAILMsWi8UTJ07s27cvnU5jfgC1lsL4WZalKKpQKLhcLovFMjY2ZrVa/X6/xWJBLJckSQ0NDcFgEPqiu+666+LFi1euXJEkyWKxmEwmvV5fKpWQyBsMBt944w273d7U1NTX1xcOhy0WS1dX16FDhzQaDQwrDQYD3C0dDofZbIa1DgxzcPxY/2KxiIuFrjxuKvKILeb2IEtAQEBAQEBAcCuABBkaFeq6atnlcimJP1DXwFBl/ixVvV7vcDj0ej3DMDzPsyyr0WjcbncikaBp2maziaKomKa7XC6VSoXAI51OhynJ6upqm80GBm80GnU6HUTzOM7ZE5NqtRrsXHHEB4+EAwzP86+99torr7wiyzJKiz+eljx13ctfmRDFzDEmVimKOnbs2O9+97tkMglHSOiLcC2wO4EYLHjMQ5iuUqlGR0cTiYTD4XC73Q0NDUja8vv9Vqu1p6enra2NoiibzXbhwoUnn3zy9ddfh7NkVVVVQ0PD9u3bIXbP5/NVVVVTU1NDQ0NWqxWbLbgBMIpgNBohnYpEIqdPn3Y4HE6nM5PJNDY26nQ6zCdoNBq73e50Ool//OILbLIEBAQEBAQEBLcCJc9VCYpSqVQ2m83r9UYiEeq6hyA0HmB17/wQUHw4pSA+FrIWQRBomna5XHArt1gs4Kbo4CJhFFrwcrmMoU9JkuDigklQUHB0r0HlFVKrhA3B3xAFAEVRsLfnOO7EiRNarXbbtm2VlZWxWAws/48HOB2apnU6HSZ0GYY5fPjwgQMH4vG4wWDAUKwyDIBqKpfL6fV6WL8vX77caDTa7XbkQwUCgVQqde3atZmZmU984hPpdDoYDIqiWFtbe/z48ZqampaWlpGRkcnJyd27d9fU1AiCIAjCli1bXn75ZZ1Ot27dulWrVul0urvuustsNhcKhbq6Or/ff/r0abvdXlNTs2HDhlgs1tTUZLPZ4D6ZTCb1er0kSYlEAqUgbgC/3w9DevJ8ESpPQEBAQEBA8P5C0XiAXObzeZ1OV11dPTAwoExngqLNZYNTKBQw75jP58GY0WjX6/VXr16tr683GAw0TUM9QlEUZmRhFQ9iOj4+nkgk2tvbMc8K4TVM01EYKIcHKo/NBCVyCMbqyIfCnoDdbs9ms6+88gpN03fffTe+6I+FqNE0lEtqtVqr1cJBKJVKjY6O/uEPf5icnLRarblcrlwum81mZOLiNOH2WC6XEea1fPlyePsouUsajebOO++Ep+Rf//Vfj4+Pu91ug8Fw3333ybJcUVGxZMmSgYGB9vb2UqnU2tpqsVhsNtuKFSs8Hk84HG5ubs7n85s3b8blLhQKK1eu7OzshFWl3W43m827d+/OZDLLly+HnSXDMCaTKRgMQhAlyzLUOMqdQ56vRYAIbAgICAgICAgWQCshxQZRhqbC7XZDwQLSPFt+MxeVh04acpdCoZBOp/V6/YkTJw4fPkxRFMMwkUgEPvQMw2C402KxQP3S399/+fJlBLtC784wDNzQQQqpWUOioK04JPzXYDCAqatUKsSRyrKczWbj8fjLL7+8f/9+ZJ3+kUBZ53w+jwokmUxOTU39/Oc/z2az8GtH5iucOiFwwllDk5PNZjFnjI4+LCyhVtLr9W63WxCEmZkZj8eTz+dTqRReHAqFCoVCe3t7NBpF4z+ZTOKKIB0M2neWZTHParfbU6lUdXV1MBhUq9Uej4fneZ7nlRhXlUqVy+VkWcatotVqIXyqrKxEfBh5vhb5VJIlICAgICAg+GhC0Z/MJo7zvx5vUeKfdDpdoVCorKz0er3hcFir1cJfEjR9Lrn8z372s1gslsvltm7dWlFR8ctf/rJcLu/YsePkyZMNDQ3hcHj79u3PPvvstm3bLl68WFFRcerUKVEUH3jggWw2e/LkycrKSo1Gc+rUqampKZ/P9+qrr95xxx1btmyBv2GxWIRNjZJdhcBRRSjPcZzT6UQorMFgQFMZP4RCocOHD8disV27dkFMj5laKHlQACjpttQsP5/38Ioo/vE4PI1Gg60G2O+Ionj27NlXXnkFJRBIsBJkK0kSKhYwY7vdHolEHA4HtiBwwAaDASuDAomiKLVajbRXfBpca9xudzweRxCY0WiUZVkURYTIwg3TbrcLgsBxnLJK8ON3Op2lUkkURaPRiF67JEnFYpFl2Uwmo9VqeZ6XZRnGpm632+Vy4XyVsVflUGffpbeO2ReIUHkCAgICAgICgpuTp9ra2omJCTBpiqKgZb8hnTKbzWNjY4FAoFQqvfnmmy6Xa+XKlYIgnD9/PhAI+P3+wcHBI0eOHDt2rKura2ZmRhAEeFZeu3ZtaGioXC5XV1efOHFiamrqtttuO3ToUCAQQDdaEASGYRRLdXx7oVAQBGF25BNeAILI8zwkNxqNxmw263S6WCx29OhRnU7X2dnZ0NAgiqIsy0ajETQaxF1hiiCg75XjDVQ00BpBgMRxHGguklaHhob27t3b09MDQdENPwRDCGDA8KAUBGGhR6hSqURRNJvN8MkZHBysqakJBAKZTAZFwvDwcLlc7uzsTCaT8Aia63NA2RWH0HK5zHEc9E5qtdrn80HOhCKEYBEgAhsCAgICAgKCdwVZlhsbGyG/weRrPB6fq1fNcZzJZOrs7FyxYoXFYrly5crAwMDQ0BDHcUuWLOno6KiqqhobG3M4HFeuXNHpdMPDw5s3b25pabl48aLb7b7//vsdDkd3d/fg4ODu3bvr6+tHR0enp6dtNpvD4cCXKhobkMhUKpVOp2ePwCrHZjQakTwqSRKUPxRFpdPpPXv27N279/z589Bzy7IMP3uo1UG4US28hy15HFgul+M4LpvNlstlnBTScE+ePPm73/3u5MmTsVhsni/FaCwCU+HaznEc/rigC2o2m9PpdKlUkiRp6dKlKpVqenpaFEWNRpNOpyORyLVr1+LxOE3T81jCQ42DkGBFDZ9IJJAYwLJsTU0NypL3cBk/aiBdeQICAgICAoJ3hUKhYLVaq6qqRkZGQOVnZmbmahsbDAaEqmazWVEUGxsbfT5fIBC4fPlyNpsNhUJ+v//ixYvr1q176aWXdu/enUqloIqBzwk67mvXrpUk6cc//nFHR0ddXR180IPBoMfjgVweuhRQ+Uwmk0ql3iaJQW8emhlo0GVZRkfcZDKl0+nu7u6xsSDZaL4AACAASURBVLE777xzy5YtXq83n8+jKw93SGhRoB1/r5YRH4udDcjKIapJp9OnT59+7bXXpqambDabzWbDZsINPwRvh9hGpVIJghCLxSorKxdkEWMwGPbv33/hwoXly5dXVlYeOXIkEolotdqPfexjPT093d3d4XB42bJlRqPRarXOzMxYrdYbfg4cKtGDx54DRVGpVArT0j6fz+l0InkXryGP0mIqQLIEBAQEBAQEBO8G6CW3tLQo7jEzMzNzvVgQBChGqqqqisWix+Pp7e397W9/29zcbDQaR0ZGMEm5dOlSg8HQ2NjY1tb2xBNP7NmzZ/369aVSaWRkhOO4urq6Rx55ZHh4+NKlS0eOHNHr9dPT0/X19SDxEMBAmkLTNM/z0MpDV4MfQOWRLAslN8MwhUIBwm6tVmuz2QRBeP3113/961+fPHmS4ziapkFMIcRHI/k9pPJogUNKrtVqQcqHh4dfeOGFffv2hUIhyIfA0ecpq+BDj853NpsNh8ML7XlnMpnLly87HI7Tp09ns9kXXnghGo1eunTpxIkThw4dYhhmamoK4h801+f6HFwIZW4B9RVqM7VaXVNTg8Sx2fIngoWCdOUJCAgICAgI3hVg7h4IBJxOZywWoygqHo9LknTDrCWDwXD33XcHAoF8Pr9p06bly5ezLGu1Wuvr6wOBwOjoaFtbm16vb2pq+spXvtLU1LRy5UqMeO7YsQNtaQSR1tbWrl+/vr6+nmGY1tbWhoaGoaEhr9dL0zTs1RWBTTweF0URqVUwXFd683q9nud59O/RaJdlWRCEXC5ns9ngbX/y5MmhoaG1a9d2dnZWVVUhDwuzlWjnv1fOlWC6GCZG5NPIyMjhw4d7enokSUKurSAIxWIRppw3/BDweJQrer0ehu4LPRKPxwPF1KFDh1wuV2Vl5ac+9ane3t633nqrXC5/61vfwg4GTdPBYNDv98/FxbHPoMzsyrKcyWRisZharTYYDD6fD1VTLpdbqASIgFB5AgICAgICgveMyiPAaMmSJbFYDM3gZDJ5Qyqfy+VWrFiBXviqVatMJlN7e3t1dXU6nXa5XA6Hw2QyeTweiqI2bdqUyWRUKtUjjzySyWSy2azi67J8+fJcLrdz505Zln0+n81mi8fjdrsd85f5fB7eL9BqT05OIjgWQg6FyheLRThaSpKUzWZhkYnfu93ucDhcKBRcLpfL5eI47vDhw729vZs2bWpra6usrIQpJ3jze7iMLMtiP2F8fPzixYvHjh27evWqzWazWq2oMVByzBW/hXoAZwcfekEQUFYtqN44e/bs8ePHq6urV69eXVFRgasZj8f9fn80GkUml8PhsFqt+Xw+EomYzeYbfg4uRC6XgwOmJEmxWGxmZkav17MsazKZsIbKjDLBYm4bsgQEBAQEBAQE75KDgrFVV1dTFAUf9Ewmc8MXG43GbDabz+ftdns+nw8Gg01NTTzPm81mnudZlk0mk7lcTtHDyLIci8VMJpPVanW5XAaDwWQyJZPJUqkUjUY5jnO73YlEQpm/hNAcymzIUUKhkKKrgZQff1Uul1OpFE3TFouFpmmIQEAuOY6z2+1er7dcLkOYLsvy9PT0z3/+84MHD46NjWUyGahE3kNDdPSnBwcH9+3b99Of/vR3v/vd5OSkw+HAscGFHWcxT/0AwY8S/prNZmOx2EIb8wjeYlm2v79/bGxscnLS6XRqtdqKiopCofDDH/7w3Llzw8PD4XDY5XKZTKa5PgeOn8pwcKlUSqfTqVQK0bwYHYZunlD5RYN05QkICAgICD5CmG2kuFD+pOjClRRV/BGToKVSyWq1YggVpA0t8Hg87nA4kGek6F4YhkEjHEbjBoOhVCqZTKZisYgWLzQb6CWbzWZ4LCpml0ajkaIodP1RACglhEqlcjgcuVxOrVZzHBeJRIaHh9VqdT6fh8ZDFEWDwaC0rjFdCg2PKIqQ0et0OlEUlSlbGNfQNG21Wt94443z588vXbq0ra2tsbHR4/FAH4I2ufIWmqYlScIOAH6pOPzg2GDWLggCZkbHxsYGBwdHRkauXr0aDAaxjaDX62HBjndhR6JcLguCgGAmlUqFUV2tVovBXFj+0zSN4V2TyTQ4ODg1NeXxeNRqNcoVNP7L5TLce2RZpmk6lUqZzWZ41Tc0NKxfv35gYOCOO+5wu93Nzc3xeLy1tTWfz7e2tr7xxhv33HOP2+3G1RFFET8gcXZ6etpqtep0unQ6DZmQxWJBTJVOpztz5gz0No2NjVgWHAz2TGbfbLdoJ6/4iio/fNTSpgiVJyAgICAgIHi3UKvVULEvWbJkampKFP8Pe28WJNV9nv+fXs7Wp0/vy3RPz74zMzADAkEQkrAWy5IjEXmTLKfKZSepODdZKpXkIqnSVXLhG1cllUrFrp9dkuykJEUW2hBCYCEQq9gZDczADLN2T++nT5/TZ+vu/8Xz5xSWgBgEEjHfzwXVDD3dZ+mmnu/7fd7nra2srLjdbntUEMMw+PNTiu3Wous6Jh/ZZvHZ2VkoWsyHgnsb+lWSJIqiOI7z+/3BYDAcDmNikdfr5TiuWq2WLpPP53O5HEIteZ7Xdf3gwYP79+9va2sbGBgYGhoKhUItLS2QsKZpWpaFY8DSxRaauq6bpomFDdLul5aWstns4uLihQsX7PwfKGzkynMct3r16mQy6fP5eJ7HTC5VVeE4ymQyCwsLyOcRBEEURVEUC4WCqqoul4thGIZhkO0zPj6uaZrL5cKoJqyCsKiAFQeXiKIoXJmvfOUr27ZtUxRF13VMicpmsxitBR8UFgzLy8vJZLJSqcBVxXEcjtOyrEAggHQa5HhWq1WHwzE3N4dmBr/fDxGPq3RbPxVEyhMIBAKBQCBcE1TKXS5XvV5va2sLh8NLS0sQpqZpiqKILsmb2Ae4UWiaZlkWZXKo4cnJSbg7qtWq2+0OBAJw7Lhcrlgs1tramkwm+/r6urq6wuEwy7IQ35hvhcfVanVhYeHcuXOLi4vz8/O5XE6SJAjQ+fn52dnZt956KxwOp1KpRCIRiUSCwWAgEBAEIRAIQByjWlyv1zGw6dixY+l0ulwuy7K8tLSUz+fR7arruiiKNE1rmmYYRigUWrt27erVq7u7u2OxGDLv3W43VimyLBuGUSgULl26NDMzMz8/v7y8XCgUKpWK1+sVBEGSJHTQGoZx/vz5rVu3wg4EG48oijDhCIKAzQEY69EwEAqFkDODFYKqqrDpY/siGo26XK5MJgNn/9LSUmtrq6ZptVoNur/ZbFYqFY7jeJ6vVqvYjaFp+ty5c0tLS5g4Gw6HIeVxXgjtIV8lIuUJBAKBQCB8CTidzmq1alkWz/NtbW2lUml+fh5FZfgo4G/RNO0Wpjd+Fvg0IOIZhpmbm5uenoaVBSoWBhufz9ff3z86Orp69WpBEHw+HywiWGzAHmMYBkaQchw3NDSEqM09e/YcOXLk0KFDPM8nEgnLsuAXr9frMzMzU1NTWE5wHMeyrCiKcOTj+mBgk6IoGHfKsqzb7Ua4PsuygUAgHo/ncrlSqeT1eu+5556NGzcODAyIoogWXk3TNE3DebndbtjNQ6FQf38/fPxnzpyZmpo6evQoXEYw3lAUZZrm3NzcwsJCb28vTdOI0Ww0GphiC2eUw+HAVYKvvVQqtba2yrKMa+JyudDhUC6X0RDsdDrD4TBO07IspM6jtaBcLuP5giCg4RUeKr/ff+DAAXQeJ5NJfDDwYbihzHsCkfIEAoFAIBBuqZhwu1mWhXBvNBpdXV2Li4v5fH5+fn5sbKxSqcDmgVLxVWNtbhWNRqNarXq9XljMT548mclkUInHMdRqtWQyef/9969fvz4ajaJgTFEUVDJy6CE9oZVRKrYsyzCMer1+3333dXV1CYJw7Nix2dlZv9+fTCbhsIeIxwuicRbNpnYCptvtNk0TBnqO4/BMv98viiLk8sTERDQa3bBhw/j4+Pj4eGtrq2mamI2KTQYUsHEwTqdT13X8k9fr7evra2lpueeee/r7+/fv33/x4kWHwxGJRFRVNQyjWq2eOXOms7NTEARFUZDbYxiGz+dTVTUYDFYqlWw263A4kKbfaDTq9fru3btHRkZisRgWQvY8LI7jisWi0+lcXl4+cuTItm3bvF5vJpOp1+u4jIFAACE8kUjE5/Oh4l4oFE6fPo01Rl9fHxxHsF3hLMj3iEh5AoFAIBAIXwL2QCLEtIfD4XA4vLCwcPbs2YGBAbsNFEbwL+BIUMbOZDJTU1MoOdM0nc/nGYbZsGHDAw88MDg46Pf7URSHuESBGRsIzWaztbUVjpdKpYL9BMyQQn7lc88919PTs2fPnsXFRRTR8VvoQ8UWBGreOCR7hQDzuiAI9XpdkiTDMOBRQfk/EAjcd999X/3qV9vb2zFKCZ2pCIFB3gs2HGAxR0Vc13Xk8MAY89hjjyUSiYMHDx48eHBlZcXlciEp6MyZM2NjY6iUo9G22WyWSqW5ubmRkRHcuEgk0mw2L1261N/fn81md+/enUwmw+GwIAiFQiEejxeLxU8++WTt2rWXLl365S9/uXXrVpwR1D9mu1YqFafT6fV6MSKX5/lCoSAIwocfflgqlRwORzweb2trwwcGrQX4XVKbJ1KeQCAQCATClwPiaJAGw7Jse3v75OTksWPHVq9e3dXVhXzxarXK8/wtDGL/LPBho7311KlT6XTa4/FALEYikdWrVz/++OODg4MoVDMM4/f7YXpBnRuhMTRNz8/PY04Tz/No20X7Jsrq4XD4kUceiUaj77///unTp2GesXNUILJ5nq/VarZXHsYSuPALhQJMMh6PB0k+LMvG4/Hvf//74XDY5/Mh/hJVcKwNEK+Jc8R7WZaFX0eqDxIq0dS7fv36trY2lmVPnTqVz+fRhLq0tHTy5MmOjg7qcuplvV4/dOjQe++9Nzg4iPcNh8PHjx+fm5vjeX7btm3d3d2FQmFubu7RRx89evSo3+8/ffp0JpM5f/68pmnbt28fGhqKxWLHjx9/6aWXuru7N27cePbs2XQ6rWna+Pj4008/jbZXl8u1uLi4b98+dLsODQ15vV5M1cU1gQuffIluDtfzzz9PrgKBQCAQCHcDmUwmn89Dm16nQH6jzakoqbIsi+FBNE3zPJ9Op2dmZhqNxvDwMOwZUHV2aEmz2UQhFg9urmAPLQgZDaHMMIyiKOfOnXv11VeXl5eRhDg+Pv5Hf/RHTz75ZCgUkiQJnn6n04nESZqmPR6Px+OhaRomcq/XC8uHPQTKTn70eDyYHZtKpTo7O9va2paWljRNwyrC1vTIjoQWt6v1tquEpmmce6VS8Xg8X/va15588kmMkkVXK3XZXg+9i7ZRBGKiwM/zvMPhwOqCujylCxdEURRBEEZHR/v7+yVJwqwrp9OZy+Wi0WhXVxcq4isrKy+++OKGDRvm5+er1aokSbBCJRKJ6elpv9+PfYyFhYV77733jTfe8Pv9iqKEw+GTJ0+uWrUqGo2GQqFjx4598sknTzzxhMfj2bt37+Li4vr1630+38LCwurVq7FgaDabL7/88pkzZxwOx8DAwIYNG+xLgQuLM71VLdEul0tRlEgkkkgk7oYvNRkRRSAQCAQC4WawRaqmaagN24KVpumBgQGO4w4ePPjSSy8Vi0XUlRHoDuOKPb315oZ9QubaUhvWGmQm5vP5l156KZPJJJPJ5eXlb37zm88999zIyAhUMkIbEYBovzvq7qid20Vip9N5ZaAkngbPOqIe29vbN2/e/Oyzzw4PD2NkLLo5VVW1e17twjPA2xmGgcz13t7eP/mTP9m0aVNbW5vtF4cf6f8XapcXA6i722nrOELIentbwOl0SpIkCAJWC6Ojo3/+53/+8MMPOxyOSqXSaDRefPHFgwcPejweWZbh2m9ra+vr61u1alU2m83lcp988onX6/X5fFghqKpqWVa1Wm00GhcvXpQkqbOzU9O09vb2QqFgWVY8Hm82m11dXTieUCi0adOmSCSC5le0AbzwwgvHjh1TFCUUCo2Pj2OP4sqBtfasg1v1saR+51h6IuUJBAKBQCDc7UDgYgQSZi0hzwR/PXz48Pnz5zF7CLYWDF2CgQTPvwklZw9ttfWuPeH1zTffXFpaQirlww8//NBDD8ViMZ7nYY9BORzS/0bfFFq/0Wjouo5KvCAIY2NjGzduTCaThmFAuOu6fv3XsSxLluVAIIAG3OsMTL1R0CdAUVS1WtV1PZFIPPTQQ/fffz9Gxi4tLe3duzebzTIM09ra2tfXt2vXrk8++QTBl/F43O12X7x4MZvNLi8vC4IQCoWWlpZ+8pOfXLhwIRwOIwlncXGxWCzKsnzu3Llms9nW1vbP//zP+/btQ19EJpPJZrOYF0vT9KFDhz7++GNd15vN5sDAQCQSId+XWwsx2BAIBAKBcLdwVYONXRO98sENvSxEG5LjbTsKTdMXLlxAdni1Wk2lUh0dHeVyGcqb53m0mSL+BdksN/qmFEVBWFOXJ9FWq9XJycnXXnsN1fFwOPw3f/M3aA+F9LezaFBWv9HaLQ7V9r3YhxEKhZxOZzabhUcFaTnXsgyhgm6a5te//vVHH30UrbS3KnQfGTUwzauqSlGUKIqpVCqXy9m5nJqmjYyMhMNhbA4MDAysX7++vb09EAiMjIyoqrply5aOjo6Ojo4NGzYkEolwOLx+/fr777/f7/d7vd7Nmzd3d3f39PT09vaOjIxs2bKl0WiMjo4++uijPp9veHg4Ho8PDw8Hg8Hp6enXXnsNy55gMLh161Z0TWA1dXMftv9d2t5lBhsi5QkEAoFAIFL+c0l56rddDSiQcxxnmubCwoLT6Zybm6vX611dXbFYTFEUPA1tmtRlP8mNqmrU1G3DPdYMJ06ceOWVV7BC4Djuu9/9bn9/PxQtXOZ2FR/DpG60MI8JTfDJ2M4cwzCCwSBODe0BPp/P7nm96pG73e41a9Z885vfjMfj5XIZOTa3yhNSLpdZlg0Gg5ZlFYtFh8MRCoVYlp2enq5UKm63e35+PhqNtrS0tLS0dHZ2jo2NNRoNWZZbWlri8XgymYzH45FIBOE54XC4r69vYGCgVqu1t7cHg8Hx8fFKpYLpWl6vt16vr1mzxuPxMAwTDodhT0okEgsLC6+99tqpU6domq7VamvXru3t7VVV1f50ESlPpDyBQCAQCIQvX8rbCSoQUrYqDQQC58+fh8heWlqq1Wr9/f0+nw9tsrCqwz2PcbA3uniAqsYQU/R3vvHGG1NTU0iB3Lx581NPPVWr1SiKYlkWqS9wurvd7kajcRPzqnCa9iBY7ELggc/nczqdly5dymQysBtd60V0XY/FYt/97nfb29uh43H6t0TKQ0njLmChgrsJ88zHH3+M/uN0Os3z/NDQULVaRQo+y7IYRIUFD8MwcLrDTYRLiulXWNJAxFMUBc8Seg/8fj9ewTTN995774MPPqAoqlQqxWKxrVu3OhwOv9+PsbtEyhMpTyAQCAQC4Y6Q8rapBq8JSWoYhiiKlmWVy2WkymSzWV3Xk8kkwzDQ1nbvo2ma19G+VwWFfPR6mqZ5+vTpQ4cOHTt2LBQK5XK5sbGxp556yuv1wiLvdrvtsaYQzYZh6Lp+o8YeZL9Ql7cUbG8PRswi9jGdTpfLZVzkq74Iy7L33XffAw88AOuRx+O5UnN/ThwOB8uyyHd3uVw8z+MKcxzn9/uXlpZyuRzHcdlstlqtiqLY3d3dbDa9Xq8oikgLpSjK7/dLkgSlLooiPDlut1vXdcMwcrlcMBjEPXU6naIoUhTF8zwuqd/vV1V1x44dv/jFL5DLWa/XN2zY0NfXZxgG/nrlx4xI+c+7eCP/rxEIBAKBQPic4gnOE9SnoXehmNeuXYsJrKFQiKKoHTt2HDp0KJ1Oo5QOjYgYxxt903q9bhiGqqqapkmSdOrUqV27dqEU3Ww2Mf20Wq1CKcIrz7IsknYMw4C6vdE3RbcuxLE9fAqzsVCYX79+/dDQ0PV3GGKx2ObNm6FikfCImvctQZIk+45gWi2kM2T31q1bLcuq1Wo8z09MTGzfvv3w4cMMw1SrVVmWXS6XqqoYp8XzfDAYRAA/x3G4vxRFeTyejo6OQqGAGE3kFyETMxQKNZtN6PjXXnstGAwiXD+VSvX392MPJJPJ3MRlJxApTyAQCAQC4XZhG+XtBHRYX1D33bBhAwLXob//8z//8+23385ms/V63efz2XOX7NfBYgACFDZrPIZDHcV4lIchT10u165du/bv3y+KIqbM3nvvvah5h0KhYrGIqU+2/nY6nehMvdF9AGCbapDYg4BI0zQx89Xlcq1btw55lG63G8VsjuNgpIHq3bhxYzAYrFQqSJuxi/r2mCdsViDhB5cFgf2qqmIbAeNjK5UKCuqyLGMErL3S8Hq9qJqbponRXZgnNTo6Oj4+jjyZYDB44sSJV199dc+ePRzHcRzXaDR4ntc0DbV8vB2OimVZ3A70BoTDYZfLpeu62+1GVR5bEIZh/PznP3/jjTfQW6zruiiKQ0NDgUAA7h1BEEzTtNOHbnlJ/m5cSBODDYFAIBAIdwm3r+31qqBW7XQ6ZVnO5XIQfLFY7MyZM+fPnw8Gg+3t7VDt4XAYUTaQyFDecLezLAvJa5pmrVbD1CGsCqLRqKqqO3fu3L17N9pYTdNkWXbTpk2jo6N2kysK57fvqmJ7AVpWFEWaphcXF0ulEsMwdhI8RmhZlpVKpb7+9a+3trbaa4Bms4nytsPhwF+hm1VVNU0TYfMMw+BSYHsBCxskykuSBAXvcDhqtZogCLVaDQsJjuOutM7jpWRZnp2dtePz5+fns9mspmmBQMDv99tmJGybYLYXfnLlxFn4lDDwq1arBQIBVVWPHj26ffv2o0ePwnWjqioi5/v7+9EPgIEDt13aEq88gUAgEAgEIuU/J8htrNVq4XCYoqj5+XmU7VVV9Xg8pVLp3Llz8/Pzra2tkUjEMAwcj12WhtJtNpvVatUwDFvjejweNGiyLHv48OFXX3310KFDlmUhg8UwjM7OzkcffTSZTCLf/YvRjhiohBq5aZqSJE1MTFCXC+oooqO3dcOGDffeey9N0yjDY8XicDhkWdZ1HVYWRVHg40flG6sFSZK8Xm+lUsEv4uxg+o/FYnDGsyxLXTb043pipYRjw96IKIrnz58vlUo4clEUi8Xi5OTk/Px8R0dHa2srliWovmuahlPDZwMty7quI+8SZ6HreiaT2blz544dO6ampmq1mv0pYll23bp1PT09pmkahmGv0IiUv5UrSfL/GoFAIBAIhFsORB7cFG1tbT09PTMzM7qusyyL8rkkSe+//34ulxseHh4eHm5ra2MYBtYO2NkxEzQajRqGAXe70+k0DCOfz2ez2bNnzx47dmx+ft7n81EUpSiK3+8vlUodHR3t7e1YCSA33TCMm/PS/I4gdxKFc03TDMPo7e0Nh8OFQgFdpFiElEql1tZWbBfAgA5LDIY32dn8eGD3D2Cbwq6s44dwv6A07vV6FUWBhQbiHtNedV3XdR36HisK2HhaW1t7e3tnZmagznHNNU2bmJj42c9+9vTTT/f19Xm9XuxpmKYJdxP2ARYXF0VRhBsH/7q8vDw/P//+++9PT09LkhQKhdA+q6oqz/Pt7e3JZJLjOFVVMRcM6woCkfIEAoFAIBDuaFAcZRgGQYcjIyO5XA4G8UqlomlaW1tbsVg8derUxMTE4OBgKpVKJBI9PT2JRAJtoNDfqqrCEF+r1ZaXl6enp48fPz41NZXL5QRB8Pl8DocDU5Ysy/L5fB0dHTCZ2AHwt7sM3Gg0UPu3A/X7+/uHh4c//PBDO/sSTn0saXCoSMOEyb5Wq4VCIcuyKpVKo9Hwer0ul0uWZXhvms0mrqEsyzzPq6qKMj8q/YIgLC8vh8Nhj8ezvLwMJY2Kvq3F4VmCtd3pdA4NDe3fvx+GGYRRejyeSCQyOTn5s5/9bO3atYicT6VSfr8fln0U2pPJpNPpVBRlbm7u0qVLly5dmpycvHjxIsw8kUgEyZVYk9A0PTQ05PF4VFWt1+tw+2Bpd7vvCJHyBAKBQCAQCJ8L6D+WZeEJSSQSyWSyXC5XKhWv18txXKlUajaboVCoWq0ePnz45MmToVAokUhEIhGESAqCwPM8LOArKyuzs7PpdBqBhohWhDzVdR2F+UKhsGbNmq6uLupyYygMJzcaHn+j+Hw+eFGgngVBoCiqvb0dba+wpKNvtaurC82vWGNA0zscjqmpqZ6eHq/X6/P58GTqcha+3acbDAZzuRz899hnWF5ezmazmzdvjkajkNqxWMzn80mSBInP8zx8O1gSaJqG9oOenp729vbp6WncIEmSisWiz+cLBoOFQmHHjh0Mw2BWVCgUQr8s2hWKxaJhGIVCYWlpSZIk+HwCgQCuA2bo4n6xLNvZ2dnW1lav19H7i80WIuKJlCcQCAQCgfB/ALhHms0mFC3LskNDQ6qqzs3N1Wo1aDsIfZZlU6kURPnU1NTZs2fR3InCcy6X8/l8GMBkzyRSVTUQCMAxgqgWiqLQR5tKpWxNibr17ZbyNE2j+I2sGEEQVFVNpVLBYDCTyWBvQdO0YDDY39/fbDYVRREEAfV7NPueOHHCNM3h4WGsQOAjsiwLFfFSqYR+A9M0S6USx3GSJE1PTzudzmKxmM1mW1paFhYWKpWK3++XZRm9ELIso9zu9Xoty8LtQD9rKBTq7+8/e/YsDjUcDjebzVKphEBJRHxms9lMJgPfPG4ExLo9PcCek+VwODwejyRJpmlGo1GGYVRVFQRh9erVWCfgHlmWhXtB1DyR8gQCgUAgEO50UD63LIvneThqOjs78/n89PS0ZVkcx6HLE+rc7q1kGEYQBPhVMHKor6/PNE1d1+00G6SmQL5DUCIgRVXVYDDo8/lQIEfrp2EYNzoH6kaRZRledpjOUXHv7e2NxWL5fB4Bmk6nMxwOd3R0/wrFAgAAIABJREFUuFwuQRCgfev1OlY1Kysr3d3d6XQa8nr9+vWqqh44cEAUxYGBgVOnTo2OjjocjqWlpWq1mkgk5ubm3nvvve9///vRaPTkyZP33nsvhPj09PT58+e3bNkiiuKJEycURVm3bl17ezsGrHIcp2kajC6JRKJWq4miiPUAriFFUWifFUUR43ixoMIaAOOf0MAAC409+FZRFJ/PZ5qmLMs0Tft8vs7OzlQqpWmaZVkej4em6Uqlgg8Dfot8QYiUJxAIBAKBcOeCDHKKoiDmKIoqlUo9PT25XO7IkSOyLKMx1O12C4JQLpft6He0q+JFMLiUoihbjsN8ghxGlK4R6K6qajwe7+zshJhWFAUTjkzThMp0u92yLPv9frfbnU6nGYZBm2wgEJAkCeuHTCbj9/uRvYPQekSh67oejUZXVlZYlkWlH6sUr9eLMjkkLxLZkVTjcrn6+/tPnTrF87yu65qm9fX1oShOUZQkSR6PxzRNnudhU6Eo6uWXX7YD6Y8cOYLUlwsXLqiqWigUEonEz372s82bNx87dqy7u7tWqy0tLS0vLy8sLPT393/00UewsCeTybfffjsWi83MzPj9/o8++igcDodCIVmWsROCMJz29vaurq5isYgVCHV5Ri+uM6bP2sV4LIqgwnFqFEXZwTiNRgNFd4fDIYpioVDo6Oh48MEHJUnCuoWiKJwUZgLcbh2PI7l7VgtkRBSBQCAQCIQvjo6OjoGBAQw8CoVCqNlffzzqNUXM5fxKqMlAIBCJRLAkQEAkjOYo6iPypVarlctlnuc9Hk82m0W0CzzliqLEYjF7QBUs6YlEwufz1Wq12dnZeDyOJQSGmKIT9zqRLKFQCH53VMQDgQB0rS2RbbMKPP3BYPBrX/vaPffcMzs7axjGP/zDPzz++OMURY2NjV24cGFubu7pp5/+0Y9+VK/XA4HAgw8+iK7fRCJx+vTpdDrt9/v9fn9nZ+e5c+fy+Tz8Nlu3bg0EAqVS6cprhblOfr//ypz4z3NPseLieV5RlFQqtXbt2kqlgpMlEClPIBAIBALh94eWlpahoSFBEJDKgiFHN2dnR0YNxDdN07FYDJ5y2yVPUZTdWgpvOur3Pp8PNeZIJIJhTAzD1Ov1arUKCV6v1/1+v8/nm5iYUBQlkUiEw+FMJqOqarVabTQaWBjAzn6twwuHwzRNo9kUfassyyI3BtIZ3hUcPOLY7733XhwPftjW1raysqKqajQahSWG4zhBEBKJBMZLcRy3cePGY8eOCYIAY3q5XO7t7f3qV786MDBw/PjxnTt3Li8vIzsSOf3Ig/f7/bFYDOsQW8fftKDHbgMSJwcGBlKplGmaME0RiJQnEAgEAoHw+wNN08lksqOjg2VZRVGghpFifkOgtxVrALRjQivDn21nsSPM0U5tRwC8aZrpdDocDudyOY7jWJYVRdHW1isrK1gJ0DQdiUQ0TcOcpkgkEgwGkXwPS8n15a/f7/d4PHgaNg0wNhW9pDhmDEz1er31el0QhL1792LAqqZpr7/++i9+8YvOzk6v1xuNRmma5nm+UChks9mVlZVsNluv1zOZTL1e/81vfhOPxwOBQDAYjMfjLpfrN7/5jSAIw8PDiqLYF4G6nO+JnPtYLHal3eXKMWHX4lpnirYHRVH6+vp6e3vhwse6iECkPIFAIBAIhN8f6vW61+sdGRnp7u5G+TkcDt9EVR6VYEhMOLa9Xi8M9PCQwL6C3BsUwmu1mmmaNE0vLCxANEcikd27d09PT0NY12q1I0eO0DStKMrKysrFixfj8TimHcmyvLy8XCgUSqVSpVKBJx7LgGsdoSiK4XAY9nRRFIPBINYA6Iu157A6HI7u7u5UKtXX19fa2ur1eh988MEnnnji3Llz3d3d/f39+/fvp2k6lUqJosgwzDPPPNPS0oJdiLGxsXvuueeZZ57ZsmVLR0dHR0fHgQMHNmzYMDg4uLS0pKrq2NhYIpHI5/Ow1mD4FC4Iju1KHX/TYIMimUyuWbMmEAhgS+F2dxsTAGl7JRAIBAKB8MUBnZdMJvv6+rLZLOYWoSnzhl7HtqnYBWNRFFF3t6eTwu9er9cx8RR6naZpSZI+/vjj+++/X9O0X/3qV88991ytVqMoKhQK7dixo9ForF+/HusExLZks9loNCrLcigUQrCm0+nEwaMv9qpHSNN0MBis1+uou/t8Pl3X7WGu1WrVsiyMUhocHERMvqZpIyMjy8vLXV1d69atk2U5Fott3LgROxgbN24sl8uCIIyPj/f392Okq8vl2rZtG8dxnZ2dXV1d2ExoNptdXV2RSARROfF4vFwu21GS2BMIBAIMw1wp4j91PT/LtXIkEfA/NjaGVmOe54vFYiAQwFUlEClPIBAIBALh9wR0mnIcl0wmBwcHZ2dnUZu/USkPxYliMwJkkD0PeYofwkZvzydiGAaWEqSnX7x40ePxdHV1aZr2b//2b6VS6W//9m/b29tVVd27d293d3culwsEAgsLC7t37163bt1jjz32k5/8JBqNbtmyJRwOcxzHMAzHcdcyheOQEOkoiqIoili3wFN05aZBMBiE5g4Gg8VikaZplmV5no/FYsjxxFsgvb6rqyubzSJ/k+M4t9udSqVWVlYqlUqz2UQ/gNvtxtwo0zQty5IkCZYh22jkdDoDgQDLsvbB2zr+ZtSk293b29vR0WEn+muaZvfUEm4rxGBDIBAIBALhi4Nl2UajUavVgsHg8PBwLBZDYPxNLAmoy5EsUKiCIDSbTSTK2/YbvCNmjkLC1uv1lpYWv9+/sLAwNTXlcDgKhUJfX58gCPv375ckKZfLnTlzZmho6K233pqZmdm7d+/mzZsnJia2b99eqVQMw8BMVoZhZFlWVfVaR8hxHCz4FEVhyhVFUS6XC/V4rDqcTqeu66ZpVioVj8dTLBax0tB13TCMXC5HURTP8wjUR7i+XU3nOE6WZdM0V1ZWBEGAJx5vkclksIpYXl4Oh8PIx4SsxxPcbjfi3m/JPWUY5oEHHkCopdfrxU4FYkMJRMoTCAQCgUD4vwfyUtDZCS815LWu6zRNV6tVv98/NTX15ptv2uOcIM3xGHX06zg0BEGAVwdeeYqiUPCmKMr20EPKo0oN7w0abS3L2rRp09zcXDqdHhwcRLT83NwcJC/DMAiaFARhYmKiUqksLS1VKhWv15vP5xGPw/N8LpcTRfE6kYuoecN8AhM/ljGBQEBRFNM0cYlQXw8Gg3hZ/FXTtI8++ghbCj6fDw0AtprHzFRN0wzD8Hq9MO5jNlaz2fR4PIFAIJ1OLy8v5/N5LG90XQ+Hw+gHYBimWCwyDMMwDNZCzctc/57yPI8AHETuYBqUoigPPvjgzMwMwzDhcDidTqNLGM4i1Oax/0AmQxEpTyAQCAQC4f+MlEfx2DRNFIwxIQi15N7e3sXFRYZhHnnkkZGREZjaXS4XTO2oH9M0jTLzVYEAvTKA5TpKEdpXURR7nFNLS0s6nZ6enh4eHj5z5gziJmu1GmY/0TS9tLTkcrk6Ozt9Pl9fX9/atWsFQdi0aZMsy7qu53K51tbWYrFYLpev9aZIw3ReBtIWGlcURY7jCoVCoVDgOC4cDuNlLctaWVmp1+v5fP7IkSPVahUldqxDisViMpnEigjrk87OznK5rOs6EmMQjzMxMREMBhOJxJ49e5aWljBQFncBNnq7LfhTcf7/q9RGfiiOE2OnZFl+4IEH8vn8Cy+8cPbsWVinurq6kMOD18fayV6h3VzwKOFaEK88gUAgEAiEW4/D4WAYRlVVXddZlkVhGP8UCoWQ9d7f37969ep6vc7z/MGDB2GVsR3wFEUhvfGqr48mTrskf30ZCvFqmqbH45FludFotLW1YTRpMBhcWFiIRCIURWUyGUEQBEE4f/78z3/+88nJyaGhIU3TJicn8QpLS0voNIUwpWk6FApda+vATqu0m02RBI/O1Pn5+T179pTL5YGBgXg8Pj8/PzU19eCDD46Pj7/00kuWZS0tLUWj0YsXLx46dAiWnomJiXXr1kmSNDg4mE6nPR4Pz/OSJKXT6YsXL46Njd13330nT56cnZ09f/78wYMHOY5zuVzvvffe5OTk4ODgpk2b/H4/2n9xeAiZ+d2L5ehAgC2nXq+73e7W1tbx8XEk5Lzwwgt/+qd/2tvbu7CwgE0V7JzYJih7k4R8O24hZGFEIBAIBALhtkh5eNYh3ZDOjqqwpmn/+q//urKy4vF4UHcfHR1NpVKIcHE4HB6Px+l02nGN15Ly1BU56BDK13oyCu0w01uWZRiGx+P5yle+sm3bNkEQnnjiCZqmN23atGrVqtHR0bVr1/b19fX09Pzwhz986qmn/uAP/sDhcIyMjDz11FPxeHzdunXIoc9kMpZlXccrj1NAQdoOxKQoyu/3a5qGAJxAINBsNi9evPjaa6/5/f4dO3bs2LFjcnJSkiQEYhYKhddff93hcBw9enTVqlVw8y8sLJw4cWLv3r2FQuHs2bMrKyv33nvv8ePHDx8+/I//+I/BYPDAgQNIxLcs6+DBg21tbZlMplar2S4ajuNqtRquNvXbU6Kuo+y9Xq9lWbg7kiR1d3dv3rzZ4XCkUqlnn322WCz++te/TqfTDocDIfcURcGwhA0ZbLaQdthbi+v5558nV4FAIBAIhLuBTCaTz+c9Hg/Kq59Sb1c+uCVSHn4Pmqbdbreu681mE72Y77///jvvvDM8PBwKhZrNpq7rDMP4/X5ZlguFgtPpRAxLs9mE9L/q62MC1JU/Wb16dWtr61WfDCsOIh0ZhqFpulKp9PT0tLW1ud3uVatW+Xy+e+65p62tra2tze/3r1mzpq2trb29nWGYsbGxNWvWrFq1qlarjYyMtLe3w8JuGAaaO6/VPOpwOA4fPjw9PU1RVDKZHBsbQ3qMqqqNRkNRlIWFhXQ6PTs7297ePjo6+o1vfOP48ePz8/NPPvnk+vXrV1ZWuru7I5GIZVnxeHzfvn2pVGpyctLv95dKJUmSLMvK5XJbt25VFOXSpUu5XO6hhx5yOp2PPPLInj17/uVf/qVUKjWbTWTht7W19fT0YHUBv9P8/PzevXshrH+XOVBYABiGgSCdcDh8zz33dHV1ybJM0zT6ht9///1Go7F582ZFUWD4QRUfay38FbL+tq4ha7VaJBJJJBJ3w5eaVOUJBAKBQCDcFkWlaZrT6WRZFp2XGMW6a9euXbt2Pf300319fTDT+3w+y7K6u7shoy3LQnPq776icDgchmFUKpVrPQF+D5i8fT4f/PocxzUaDU3TZFnu7OyEVBUEQVGUYrGIftNcLmcYRjqdzmazcP8jbEeWZaS2+/3+a72paZqSJFEURdM0BktB9GPg1Pz8vMvlGh8fTyQSUPalUkkUxXg8XqlURFFcXl5ub2+/ePEipsZCm27evHl8fDyXy42OjiJb85NPPrl48eKWLVtcLlcul3O73RzHtba2YvNB07SvfOUra9euPX78eDqdpi4349ZqtVKpZA/Z/dTFvNYZwVwkSRLHcZs2bUomk8ViERfT4XBs2bLlueeei8fj+CH2SVCGx7u4LkO+HUTKEwgEAoFAuNNpNpuYpoSxSg6HY3p6+t13321tbf3DP/zDaDTqdDpVVVVVFe6Lzs7O0dFRjBmC+r+OZwa7CijeIx/mOlIeVXnTNBmGwV4BBhhBXyqKQlFUuVyGYYbjuEgk4na7NU3zer0IZnE4HIIgyLJsWRbP86ZpGoZRLBavk7FTqVQglzEyCUGT2IVwu92VSuXChQuLi4sLCwuKoqDAL0lSIpHYt2/fe++9d+HCBU3TMG42mUym0+mFhYULFy60trY2m81SqSQIgsPhGBgYcDqd77//fqVSyWazsixjdNQLL7zwxhtvuN3ukydPTk1NYXWEGnm9XldVFTX7T8n36y+fEKQTDocHBgY6OztpmjYMw+l0mqYJv9C2bdueeuopXPBoNMrzPP7VNE27y/Y695RwExCDDYFAIBAIdwtfsMEGwYiWZVWrVcSNHz16tFqt/uVf/iXHcZIkQb/WajXEQSaTyWAwWKlUJElCVCJiHK+j5m1/iKqqvb29o6OjV32maZpIl+d5vlKp1Gq1lpYWSGpN02Arx9FmMplQKJTNZhEyA72OSPh6ve73+xVFqdfrCGVHvflaR5jNZj/88EP48mu12urVq1OpFJoHYrGYoii6riMYZ2hoKB6P9/b2OhyOxx9/XNf1fD7/7LPP+v1+lmVZlk2lUps2bTpy5MjDDz/c1tYWiUTWrFnT2to6NDQUiURWVlZGRkbC4fCqVavWrFkTCoU6OjouXbq0adOmdevWYU/g8ccfHxsbwy4ERVEcx50+ffrIkSMcx93Qrbcsa2hoaGxsDOGSgiBUKhXcPo7jLl265PF4DMN44YUXFEUZGBjAIg2fN8T44LLfvg/53WawcZA+YgKBQCAQ7hJOnDgxOTkZDodhmL6tUt7tdmcyma6uLkVRNE2DS2RqaioQCEDJIeDlyscIK5QkaWJiYmJiwjCMcDhcqVQQgIggS1VV6/V6NBqtVquGYSD0UJKkQCDQ3d39V3/1V1gY6LrucDhQDvd4PNdSOzeqgq56ZRANiex8ZNvruh4MBvft2/fTn/4UBnHDMP74j//4kUceQdL87/7i14p7v9b64TpnisYDJHKyLPvjH//46NGj9nCuK289wzDYGHG73dDfWLTUarW1a9eOj4+LoqhpGkJsXC6XpmnogpAkqbW1NZ1O/93f/V0kEvnRj36E1NFIJGKaJl6tUCjYk7M+DzhT+/rYD5xOZ7FYHBgYGB8fvxu+1MRgQyAQCAQC4dZjmubg4GAmk0FZ+u233/7444+7urquqUicTvwZCAR6e3sHBgZ8Pl+xWLRlKE3TcN47HA6MQbVjKxE0iZh2hmGwMLCD52/3ZCKMa8Wb2lOxLMvKZrNIicHeQqlUgib+cgTfZWsNvPKFQiGbzV7ryfagVjS5YoOlVqutWbMmlUqh+cEe/lWv1+PxOJprY7FYPp/nef7HP/6xoij//d//vbi4GI/HDcMwDAM7EuFwmHw7iJQnEAgEAoFwR2NZVqVSgfH95Zdffuedd2q1GppZ7UGwVz5Gl6SmaS6Xq7W1ddWqVclkEqNVURJuNBqVSgVWGahzqH/MHzVNc2VlZWFhAUZ2Owrzi5kwislHkLaYxKRpWiaTwb9iPwGrmtvqLbkOmAyFfQOKohYXF9Eje9UnYxVE0zRcSRjsmkgkxsbGWltb7am6qLI3Go1isRgMBr1eL/JGLcsaHx//2te+NjEx8c4778iy7PF4UIlXFOU6Q7UIRMoTCAQCgUC4I2AYJpvNCoJw4sSJgwcPrlu3bmxsDFEnV5XyFEXBo4Ju1Fgs1t/fPzQ01Gw2kd4IjQg1zPM87NculwtCH0+bm5vDY7wgpPzt9hK7XC6sN7B4QOB9sVjMZDLw/2DVMT8/XyqV4HK5Ia4lzX/3J0OdK4qCK+zxeBYWFjRNu5aUx0EiFRRiPRaLbd68ORAIoG/YNE37DjqdzkqlguZgWZbRjHvkyJFvfetb3//+96vVqqIoyO5UFMXlcgmCQL4dRMoTCAQCgUC4o4FVffv27f/zP/+zcePG73znOyzLGoZxHUHM8zx87ajNt7W13XPPPfBj2NnzLMtaloUuVXRSQkBDTy8sLFQqFbs6Dp/67ZbyMPnAZoPMdcxqXV5exjIDK5Dl5eWFhYUv63a4XK5arWZ3Es/Pz19nkYMLq+u6LMsul6u9vX1oaKirq+vKcEl7OeFwOKLRaCaTQXOzoig+nw8jdbdu3frQQw91dnYiI8jn8yGYiHw7iJQnEAgEAoFwZysMp9Pn801MTESj0ccee8zhcFSr1U9V4j9lsHE6nQzDuFwuBKK7XK5gMLhx48be3t5ms1ksFuv1OsMwyE6x1aT9J8Mw6XT60qVLbrcbHZmQ+7dbymNzAE2iaAOt1+sLCwuSJNnJLRRFGYYxOzuLevbnLMlTN16VtzsN6vV6JpOZn5+H3+aqT8YSSNd1VVXD4fC6deu6u7vR5wot/ql2WNM0BUGQJAlG/EajEYlEcrlcsVgcGxurVqtvvfXWJ5984vV6G42GLMvk23ELcZNLQCAQCAQC4ZYDxfbDH/7Qsiyv1yvLcjgcts0w1OWwFPsxPBh4AmJVoHoTiUQwGIxGo6dPn67VavgnCHo8HzV4uPAXFxc//vjj0dFRTdMwMha9nrdbymN1Acs+XPIHDx7EDyGjsUtw9OjR8fHxvr6+L/52mKaJmEi3271z587l5WXTNEVRvGobrsPh0HXd7/f39/f39/djKC96Ej61AIDBBj/heV7XdY/HI0kS3gv3HW/6wgsvpNPpTZs2IeuGfEFu2cePXAICgUAgEO5OHNfgRl+nVquJoqiqKoq1mJn6//7f/yuVSqFQCNpdFMVisWhPfkUZ+8rH0JSQv3aBGSNjGYbZsGHDtm3bBgYGZFmuVCqCIKAXk+d522ADo8vHH398+vRpvA4K87ew0/SqhXCcuCzL2DSgKOrMmTOzs7OIpTcMQxRFHGStVtu1axcafO21CnoAbpXtBPsbWD9gfwA62+FweDweXdcXFhY++OADzMd1Op3oOsAB4EbQNF2pVHp7ex955JGxsTFBELBMQj+AvXSxdxvQkABwaqj9u1wur9eLEQHPPPPMN77xjV/+8pdvvPEG4nEMw1BVVdM0QRBwm27VPcKr3T1h60TKEwgEAoFA+Fz4/f6pqalEIgFTeL1ef/PNN+v1ejAYhLpFG6UtYW8IjuPQCysIwvDwMNzz2Ww2kUjoul4qlRiGQUVfFEXkVB45cgRBloZhIEzmtp6+2+3O5/MtLS2qqhqGcenSpSNHjvA8j+RHxK5j0KxhGPPz8wjXN01TVVWMwsVy6JYcDOIjMYwWvnb04zYajUKh0Gg0FhcXM5mMpmktLS2SJFUqFbfbjVUH7o6iKOPj493d3YFAgGVZmqYhjm/i3p0/fz6RSNTrdUVRHnvssW9/+9tnzpw5d+5cvV7nOC4ejwcCgaWlpesPAiMQKU8gEAgEAuE24nA4wuGwx+NB7ODevXvfeeedLVu2YJAQSvUURSFt/SZevNFoYFBrd3f3+Ph4T08Pz/OlUgne+lqthlqyLMsowJ86dWpubg4dtCgP39bTR6gLwl7q9frp06fn5uZg7LGXGRRFCYLQbDaXl5ePHj1q/66d9X4L1xW44Ha8DAxI0PQrKyuHDx+G4wg3heM4rDQweZeiqMHBwbGxsY6ODmTR4GWbzeZN3LvBwUEchmmaiqI8+eSTTz/99MDAAFY4GLvr8/mwgUC+R0TKEwgEAoFA+BIol8uiKF66dAmq8d13341Go/fee6+dWqjrOkVRPM/fxIvruu52u1mWhRj1+Xx9fX3r1q1DuApeE+2tUMyBQECSpO3btwuCwLJstVq91nTVWwXsQ6VSyePxLC8vnzlzBkVue/go+kQh65vN5smTJ0+fPl2v171erz1r6VZpWczSwqtBykPH0zTNMMyxY8dOnjwZjUZxqKFQCO2wOFSWZXt6ejZu3Ih6PHZRkMlzc8kzhmFcvHgRy5jl5WWGYR599FGfzzc9Pb2ysiLL8srKSiqVsizrdvczEClPIBAIBAKBcHU8Hg8ke0tLS7PZHBkZ+Yu/+AuoQJTJIeXt0U43KpQhTw3DqFQqlmVFo9FVq1atX78eM4lQ0jYMIxQKURQF3XnkyJHjx48zDINxpLf19A3DwHlpmvbBBx8sLy/D7o8mUchol8uFaBePx5PP53fv3o3eUKRq4vrcEpAXiXh7OzUSmwYzMzOHDh3CFXO73dVqlWGYSqXi8XgYhimVSl1dXRs3boQ5HuYcOHMQaHMTWwcrKyuxWKzRaEiSlEgklpeXkepz+vTpjz76KBKJ+P1+SZLQZkC+R0TKEwgEAoFA+HIIBoM8z587d65Wq33rW98aGhqqVqvQf58zDhLxLxCmdp2bpun169cPDw8HAgFN0xqNBlotOY7D+zIM8+qrrxaLRa/X+wUk2Oi6LoriuXPnEFxTrVb9fr/dIQBlr2kaOk1Zlp2cnJyZmYGOR6n+Vk2ltSW4faHcbrfD4SgUCu+9997CwkI4HJYkyTCMSCRSqVQQVlOv1+Px+OjoKK4nRVHYK0C2JkwyN1GVDwQCkUikXq+rqur1elHgd7vdfX19p06dKpVKbW1thUIBSwvyJSJSnkAgEAgEwpdAtVrNZDLvvvvu7t27IdoQ7g5zfKPRYBgGQ5RuTiijSOxyuWxZj2DEgYGB9evXp1IpyE2MiUUoJM/zn3zyyd69e2u12u32YUPyzs7O7tmzB70BtrPFLorjaTDTMwyjquqBAwempqZgWMd53ap1Bew6dkRmo9EwDGP//v0nTpzA/gCcM5FIRNM0nufdbncymdy0aVMikahWq7bbx86rwSnchFde1/XZ2Vmn0xmJRCRJ8vv9FEWl02ncte3bty8vL3s8Hp7niVeeSHkCgUAgEAhfDslk8uDBgy+//DLP89FoFBYOxETWajXIbthIbiKoBMIdVWHoeFSyMf911apVW7du9Xq95XLZ5/PVajWe551OZ6lUcrlcu3btwljT23r6lmWxLPvhhx8eOHAgEAggS0eSJPhSoImdTqfH48HWAWYtHTlyZGJiol6vw59zE0L5WtjrB8MwarVatVqVJGnfvn2qqvp8vnK5DEmNpZGu652dnevXr+/q6rIblHGdkWkDjxCyiW70SLxeL8Mw+CTk8/lQKNRoNMLhsKqqDz/88AcffHDgwAFRFKvV6i20GN1tuJ5//nlyFQgEAoFAuBvIZDKFQsHj8cD18VmNe/1AbjhYMNSTpmlVVQOBAM/zBw8efPHFF++///7vfe97eBrq8dDfTqcTb3fTJoorD9V+7PF4yuWyoiihUCgUChUKBUmSnE5nMBiEAOV5XpblTCbT1tbm8/ngckGB355kUowlAAAgAElEQVQRa9vZqcuR9vboVjv7BTE4OH5FUTD8CNmRqHB7vd5XXnll165dWGNgGwEDqvCCtqBH86gd7zg/P28YxvDwsCiK+Xye5/larWZvYiiK0mw2OY671hQn20VjJ/HDxoOehGazyfM8TdPnz5/ftWvX5OSk2+3GoCj46RHM/8gjjwwMDEQiEfwEp0xdbpn9FDexDEMaPT450Ov1er1cLieTSYZhRkZGMNO3Wq0iAghXm7q8G4BP0VVf/LMfVNsIpChKJBJJJBJEyhMIBAKBQPi9kvL5fP6zUt5Wb1f+9bMgHN3j8aiqCjGdzWYXFxdffPHF7u7ubdu2xePxcrkMJX1r5/5c9WBEUYQw5ThOFEW32724uGgYhqZpsMtrmibLcrFYHB0dtdU5VCA035UiHooTghudo7aGhjLGSWHiLM/z+CHDMO++++6pU6cymQySdlDAxhja62hQJLXXajX47Nvb24vFoiiKNE0rikJRVDAYhO3+Ogk8WIdgpwInBb0Ov7vT6Uyn03v37sVcKhTIsUhwOp2dnZ1jY2Otra14U2wduN1urFtu6+cQ42NHR0cdDke1Wp2fn08mk4qi2LOo4ES6zjW8nrQlUp5AIBAIBAKR8p8lHo9PT0/DKKJpms/ng47MZrOPP/740NBQoVBAQjkK87dVyuu6Dj2N6VHhcBhFaF3XEZPC8zzLsqqqzszM6LoeCAQ6OjqcTmetVkM0pJ2xCHe7fe52QRpbCrZ3HIsBDEOlaVoUxUqlcvr06ddff315eRlTTjFgFWuAa8lQO9/G6XQWi8VcLsfzfFtbG3U5ShJ+G/iRMD72s0BwX3mQaE5AUL3P5/N6vfPz82+99dbRo0ebzSaGUlWrVcuyQqHQwMDAmjVrBgcH8btYfuCA7Qe3D8uyMMRX1/WZmRksBePxOO6Cvc9wnY8ikfJEyhMIBAKBQKT8jUl5VVV5nuc4Dt4PezTSunXrUqmUJEkwrKNSfrvPBQVywzBg4Wg2m36/v7Ozk2EYp9NpmmalUnG5XFhXnDt3zuVyBQIBURQ5joN41TTNttDY4hseD0h2rEbw4rgm8IGgoi/L8qFDh958881sNovjgZUIipxhmGutZBBM6XQ6EYovy3KtVqtUKuPj47VaTZZlBPLgvFAsv6oaxnrDzquxHe2I4Jydnd2xY8dvfvMbWZZbWloURdF13eVytba2rl69emhoKBwOI/jf/tPenfgCpLzb7cbmiWEYH330UaFQWLNmDcMwLpcLexp4fB2DDZHyRMoTCAQCgUCk/I1J+UgkIstyJBJxOp3/9V//df78+Y0bNyKeXNd1v9/vcrlUVYUgvq0+DZ7ndV1H9R0Z9oIg0DTt8/lSqRTDMCsrK6qqchwHq8/i4uLy8jIac6ER7YK3ZVlYe0C7G4Zhz4g1TRPKEiVwBLmEQqFcLrdz50601aK5E3YdlPntDoGrHjmsNdDoMNaXy+X5+XlN0/x+fzKZRLuwrWuv2mMA2Y3iPWQ9RVGYiWtZ1unTp994441Tp07BEFUqlSRJisfj4+PjY2NjqVSKpml0xOJQUdG3c29uu/p0uZrNZiwWq9VqoigmEondu3cbhsFxHFpjDcOww/hv9HiIlCcQCAQCgUCk/FUIBoOlUsnpdPp8vjfffPPtt9/u6+sbHBwsl8soBguCgDQSQRCQoX77zgXFY9vQAnUOU0owGEQ/LsdxpmlmMhlBEEzTzOVyi4uLiqKIohgOh7F7ABVLXU50oS5n5sB1g2AZNKpSFAWbysTExJ49ez766KN8Pi+K4pWnCcWPAvm1LiOkM0VRhmHgaYj3OXnypGVZwWDQ5/Mh88ftduPBZ18E/hwsHliWxWhbiqIURTl06NDOnTunpqZg7sdzRkZGBgcH+/r6wuEw1g94EepymKZtT/8CPod4I/QfNxqNrq6uWq22a9euWCzW0dFhz8rFFgGpyhMpTyAQCAQC4RZIeU3TRFFkGOa1117bvn37ww8//Oyzz0IoC4KASUPwcKNkflul/JWjZCGO8RPU1FF9j0QikPj1el0QhGazmclklpaWVFWFekZt3o58sWvSdt4OTO0IkVQURVGU8+fPv/rqq8ePH0ffLU3TyM63L6ntybnW6eNor+zshEXe7XZPT0+fPXsWqZHwL101aIi6HHBpZwTpur60tDQ9Pf3+++/v3bt3amoKotYwjEAgsGrVqk2bNmE7AlGYOGsshKjLyUU4i+sc+a3C6XRyHFcsFgOBACYGjI6OLi0tdXd3R6NRrF7+18tIpDyR8gQCgUAgECl/A1IeWSvHjh178803R0dHn3jiiXq93traWqlURFFELorH40Hm4O32W9s5krbB3W5OtRMnGYYJh8M9PT2NRiOXyyG50jTNU6dOzczMmKbp9XoRO4OpSagEo7JOXc6HgeyWZTmXyx06dOjtt9+enp5GIdx2wti5kHZy5bWq6RRF4djs97JlK96oXC6fO3duampKVVVRFBGjedVlle2xqVQqMzMz+/bte++99w4dOoRtk0ajwXHc8PDwxo0bBwcHoZjtybv4RfSeXtkqgOfc7s8hFlderxdTvRCLuXnz5mg0as8NsEf83ugH6W6T8o7b2l1OIBAIBALhzuHEiROTk5PhcBjC7lpS3rIsDDlCi6ckSaIo2n6Po0ePvvPOO3//938PizYE2R1ygraqsQMf8Vee55eWls6ePXvhwgVd1xHWXq1WRVFMpVKDg4O9vb0tLS2BQADGd13X4bCvVCqLi4sXLly4dOlSsVi8dOmS47e5HQePdYXb7Y7H46tWrRodHW1vb/f5fLYXCHOmisXi4uLixYsXp6amFhYWNE2DYQap9u3t7YODg6lUCvsV13rTL0C4/+4S3DCMkydPHjt27Nvf/rbP57MTdTiOk2XZ6/U6HA74o2q1mn3kn7rXNE2vrKwMDAysXbv2bvhSu8n/awQCgUAgEKjLaeu2eKpUKqqqBoPBUChEUVStVvN4PHBdezyeZDK5vLxcr9dlWb7p2U+3GzvTMJPJJBKJVCo1MzNz5syZpaWlRqMhCILL5ZqdnZ2amhIEIRqNBgIBBKuHQiHDMKrVarlcxnWwO1+p3x5ZdQuxZ2nB96Lr+vLy8srKypEjRyKRiCiKSNtE12wulyuVSrIsYwcALh3TNJPJZCwWa29vj8ViHMdRl6cs3fmlW8uyaJqOx+OSJP3Hf/zHD37wg82bNx84cCAYDOKC2w77WzgZl0h5AoFAIBAIvz8iHg8EQcjlcpZleTweWZaR8+hyuV555ZWurq4NGzaMjY0pigJLOuYZ3bEiHg8ikUi9XjcMI5FItLa2SpI0OTl57ty5ubk5v9/v9/spilpaWpqZmYHfxs6evzIdHx4Y+/Vvx12A0cXtdiMxE2NZK5VKsVhEqA5UvmEYgiBgXYHyPMMwiUQCZxeNRmOxGGbTwrvC8zyGRt3JsCzbbDZ7enoeeOCBV155Zc+ePZFIJJlMYh0Fyw3WLfZEXvLNJVKeQCAQCIS7WsHbqvRKNY8kx3A47PV6V1ZWRFE0TfPDDz/cuXPntm3bUBxNp9Mejwf9mneUgr/yvOwHsKzU63WWZUVR9Pv9PM8nEol0Ol0qlXK5HFYsgiBAMqI6bifKu1wuxNXDyX2bDh5Vedugz3EcjOxIfKcux943Gg30yKLPmOO4VCrV2tra0tKCZUmz2VRVFc24uCCmad7uAa6fH03TLMsSBGHDhg2GYbz77ruGYfzZn/0ZRVH2xDH0y2LNc+efEZHyBAKBQCAQvghB/yk1X61WI5EIy7KVSiUQCHAct3fv3l//+tf33XffunXrWJaFqYamaVmW7xyz9ZWC/lNq3jRNBNGYplkoFFwuF8/zAwMDQ0ND6XT6woULi4uL5XJZ0zRFUSzLCgQCV9ruETaPyU239bCRHQl3jT2wyeFw2PsDtkCH0T8Wi6VSqVQqFQ6HkcODgEuEaWIarq7riqJgHNUdDhYq9Xr9q1/9qiRJ9Xo9l8shab7RaGia5nA4cBNxguTLS6Q8gUAgEAhExP/WA4qi6vV6LBYrFArVajWZTO7fv//111/v7+//5je/GQqFkCIfjUYNwyiVSnCn3LEiHucFiYzoGNuXUqvV4L1JpVKqqi4tLc3Nza2srCiKUiwWkbYOGzqK+hCU9hvd8oNHnowd3kJRFArwyJpEod3lciHWJplMtra2trW18TxvGIau60iDwQnaYTXQ/TRN3/k1bLi5YNmiaXrTpk3hcBhLERTjETOKE7lOQBCR8gQCgUAgEO5eNU9RFM/z1WoVhhNFURYWFnw+3zPPPCOKoizL8C5DaPI873a776g2xM+qeYqiZFlG+H2j0VAURdd1OMjxT+Vymef5np6ezs7OXC6Xy+Xm5uYqlUo+n4dJnWEYjuMwcIr6HVI7bw74eQD126Nn0cDg9XpDoVAikYjFYrFYDKZ50zQ5jhMEQVXVcrkcDAbxanb9Hl4drA3uZDRNU1WV53mn05nNZhmG8Xq9qqru3bs3kUisWrUKCxJ7Au51YnmIlCcQCAQCgXDXqfkrKZVKyWQSSZT333//unXrwuEwkuMTiUSpVIKgDwaDd04S5WfVvE04HEYijdPpZFnWDpJ3Op12sHqlUnE6nX6/PxQKDQ0NVSqVbDabzWYLhYIkSbIsIwDxNul4iqIEQaAoyjAMTdMQ/Yl3iUajyWSyvb09FArBacMwDArYGMVVrVah1xOJhKIoSNqBuR+eHDun8k7G4XDEYjFYoWiaDofD5XI5l8tt37597dq18Xg8GAzay5s70Nb1pV03sj1BIBAIBMJdAnLlo9EoKprIqJEkCZnlhUIBqeq2Fvz1r3+9fv36np6earWKCUrXEmF3/nLlhn6OQridGFOtViHo5+fnJUnK5XKYD4WIeoZhFEXx+XyYjWWHoDebTUmSaJpmGIaiKJqmYbiHHrXzaqjL4e4wliA8nqbpYDCYSCQ6OjpCoRDLsmi6hQ+eunYe/LXuxf/de3T8+PFXXnmlvb39r//6r+09CtM0r5yGizHDdrJNsVgcGBgYHx+/G77UpCpPIBAIBMJdiiAILMuim9DhcPj9fpZly+UyTdOCIOzYsWPfvn0+nw8lbYqi7p5GQ7v9FI8DgYAgCJZljYyMoIUgnU5ns1lo92azCed9tVrFVCNFUVRVZRjG4/HgCbquY1uA4zj0zn5Kxzscjr6+Pq/XGwwG/X6/IAhI2sFAWdj0kR2EnYG7pxS7efPmRqPx7//+77/61a+2bdvWbDZFUVxcXAwGgxhShgvC87xlWcVi0bYY3S2fVfIfGYFAIBAIdycIbIGlAckniEwJBoMffPDBrl27+vv7+/v73W43ivSqqt49Ut6yLLS62mNuAcdxuq63tbVFo9F6vX7u3DmHw6GqKkbDWpbldrtlWaYoCukr1WoV6yVBEKrVKpYEcOqLohgIBPx+v9frRf6MXcI3DENV1UKhgI5PiHjId9Se754xSY1GY3x8/Hvf+97KykqxWIxGo9VqtaOjQ9M0VOIR+OPz+QRBuPPj84mUJxAIBAKBcGtgGKZSqXAc5/V64QVnGCYSiRw/fvyll15qbW39zne+E41G4SeBCfsuuTIQ8XhcvwJBEGq1miiKuq7Pzc2xLNvd3W0YBsL4UUGH0x0jnCzLyufzLS0tiPWkKKrZbPp8Pntqqa3RLcuClR/uGthsYOO5EpTw7yp3NFxJDz/88OTkZDgcFkWxWCxioWWapiAINE2rqgp7ksfjufMbfImUJxAIBAKBcAuwA8trtRqGDcHIcejQIVEUf/CDH8RiMUmSDMPwer21Wg12kbtEysN0BP8GOoORes6ybLVa9fl8CHF3u92VSgW9B6IooqGWZVmPx4NRTT6fLxgMKoqiKIrf75dlGZmYdsyObRGJRCJQqIimsbU7/N+Oy2Bo1N3zKW00Gl6vN5vN9vT0CILwzjvvRCKRwcFB0zQNw2BZ1uv1iqJYq9XK5XKz2eQ4jkh5AoFAIBAIv/+gkNloNEqlEhRnpVLRdX18fHzDhg3j4+Nnz56NRCLBYNAwjEAgAMf83QDLsmhLhW5GC6zb7dY0jef5RqORz+fL5XK9XjdNMxaL6bpeKpV0Xfd4PMi4zGaz+Xy+ra0Nrg9RFCuVCiw6kOZYNeH18Rb25UW7LfZAYJGHprd/gt7Zu+ReIDnU5/Mht+fIkSOlUumf/umfgsGg2+3GKhRpoaZp3oVzo1zPP/88+b+MQCAQCIS7gUwmk8/nEa8OyYiZRE6n0+fzSZJ06dKlYDDY0dERCASq1WqpVIpEIoZhyLKMmv1VX/b3z3gDJW3nzNhFdIZhNE0zTfPFF1/86U9/Ojk5mc/nU6lUKBRC1k2z2aRp2rKsqampnTt3dnZ2Li0tHTt2rL29HT2aqN/jSqIkbxvx4fyGhQZZmajNX5mU/79GYf7fTbC5Fl6vt1AowNrEMEwoFDp8+LD0/7F350FynfWh93/Pc06f3pfp2aWRRpZkecULeMFgFMzLDVCxDYFise9LCghJUUl83yoqYc3mVMK9cbYbEqhAuElsINfEQAyExQ5gbBbjGG+yLVmytWs0mq2n9+6zPc/7x5kZjywJLJBZrO+nVFNSqzXTfTRT9e2nn/M7jcbExES5XE6miHqel0zbTE5F6PV6Q0ND4+Pjp8MPNVM5AQA4TVlrV66XtLi4+LWvfe0LX/jCgQMHkuuGGmPOOOOMdrvd7/crlcppdUJhclhEJJVKpdPplRc8ybr7N7/5zYceeujqq6++5ppr7rzzzm9/+9vNZrNYLCYnyyYvkPr9/u7du40xu3fv/vrXv54MCErW4JNF92SVfeX6XMlC++q/chwn+dIrd3hOrzX7c6vX65XL5eTIB0Fw6aWXvuENb/jyl7989913dzqdSqWSzWaTNzp6vd7P4VUOnmtssAEA4HSRNGIyiCadTieR1Gq1SqXSAw88cOedd15yySVr165d2Y3dbreTnE2upnSyrxN+/g/IiZp4JaCfMSgmnU4vLi7ee++9r3jFK975zncmFyU9dOjQrl27tm3bdsEFF2zZsuWWW27ZsGFDsjYfhuF//Md/OI7zzW9+M5vNLiwsXHvttVNTU9/61reuvvrqhx9+eHFxcWpq6pprrqnVal/5ylfa7fY111zzspe9rFarjY6Otttt3/dd113ZN3Ls8vzz6b9j9UNdecC5XC654kEYht1ut1qtbt26tdFo3HXXXZs3bx4ZGVm3bt38/HwURaVSqd/vu657Wp1LwKo8AACni+QaQ8l27eQ8y4MHD05OTj7yyCO33HLLZZdd9qY3vSnZ6v0LWoHPtSiKjDHtdntsbCydTg8MDJx77rmve93rPM+76667ki3vDz30UHI5rVKpNDc3d8EFFySz+RcWFh588MF2u71nz57vfe97R44c2bdv3+23395sNp944onPfOYzURRdddVVN99888zMTD6f37VrVzKS5bQ6wsd+s6280ZHL5VzXbbfbqVTq4osvfvOb3zwyMrJly5YgCJJpP77vJ8NAV1+Ul5QHAADPH8nO7JWzLTOZzJ49e+68886hoaE3v/nN4+PjMzMzx3YVNZ9YuaJWtVqt1Wq+709MTJx55pn9fj+dTjebzXq97nlerVZL7j80NHThhReWSqVNmzYlb2s4jlOtVkVkYGCgWCyOjo6+8Y1vrFQqYRi+5jWvUUo1Go09e/bEcXzGGWeISKfTOQ07fvX3WzKvs9vtJsme7H2anJy84oorxsfH77777kcffbRarS4uLrqum0wRXZnBf1r8RPNjCQDAaSLZgZ3MOkyn0/Pz81u2bNm7d+/mzZvXrVuXSqWmpqYKhcLKLo4kqlZ+8+Nl2fNJstzrum4yWbLb7e7Zs+e//uu/fN8fHx8fGBgYHBysVCrJcW6326Ojo48//rjjOOvXrzfGFIvFZKi84zhBEMzNzZ133nmXX375pz/96X6///Wvfz0Igosvvnhubi6O42RDzolGsjyPU/UZQZ+cP9But4MgSMbUdDqd5NqulUrlvvvuO3LkyPDwcHLmcbKvKRn3eZr8ULMqDwDAaSRZ40ylUvl8vlgs7t69u1Ao/Mqv/MrZZ5+dDERf2WDDkvyxkoIvlUrbtm3zfX9+fv5zn/vcN77xjWq1un///m63a4zZsWNHoVAQkWRs5czMTPIGSC6Xm56eXlxcnJ+fTwbPdzqdfD7vum4mkwmCYOvWre95z3te8IIXjI6Obty4cWpqKgzD02fo5Im+65JDl4wHTa6SKyLJNaEWFxevvPLK+fn5T33qU8m4z1wul2weO3022DCMEgCA08WRI0cOHjw4NDTkuu7Bgwc//elPHzp0aNOmTZ7nRVGUzWZrtVo2m03OGvyRcw+fZZM9nxhjMplMtVrdtWvXXXfd9f3vf99ae80110xMTCwuLn77298+cOBANpsdHx+vVqtTU1MbN27MZDI7duzo9XobN27ctm3bvn37arVaHMdnnXVWMsV/bGxs48aNrVbrqaee2rZtW7vdfulLX5rMSv8hpxqfPqvyyeb4dDoty1d+TUo9WaGvVCovetGLtm3b9t3vfnd8fLxQKDiO02q1RkdHT5NhlIqX2gAAnCYefPDBe+65Z8uWLYcOHbr55psHBwevu+66crnseZ4xptPpDA0N1Wq1ZH7LSsT/eLPMn5eBkeycCcNwYGBg//79ybzOXq+3sLCQjE/JZrP9fj/ZE5Kck5Bc+6nf71erVa31jh07tmzZ4nnegQMHSqWS1rrf7xcKhWTXzdzc3MTExOzsbKFQCIJgZcz8aZjyK08wubyuiCSXM0sm8cdx3Ol0BgcHFxcXkwX7//zP/9yyZcumTZva7fbMzMyll156ySWXkPIAAOD546GHHrrvvvvS6fTHP/7xSqVyww03HPduJ8rHn8lliYIgiKJocHCw0+kkfdztdpMt0ackzX+Sf7X6NytTU1auKnWyFX6iK3CdlBMdlpOaJXqiR3ii2092F1ByvsHs7OzAwEAy3/PYuUk/8rAkF9VSSiU74/P5vIjUajXXdZ988smtW7dedtllp8MPNae9AgBwurDWtlqtbDZ7wQUXnHHGGcmVR48TByc41fJnsv84m81aa6empqrVaq/X6/f7xphk9s6xdz7ZgeInekYnCt+Vq7Su/oerLwe7OnlP9GBOFMSn5E2PZCPKsw/i495+st8AJ3vY4zjudrujo6O9Xs9aOzAw0O/3T/RJTvTIfd9PrreV/Gclu+cPHz58zz33bNq06URPgZQHAAC/wHzfz2QyF1100eTk5Iku4HpKVuVP1UDAubk5z/Oy2WxymSqtdXJpz2az+dy92DjRMvPqswhWvlZyuFY/2R9v5s9Jrcqf6M4nOgInuv9x/69P9sXGyUrm8yTlnc1mS6VSsnnmpF75JE9KLZPlyybMzs5OTk6ePj/RpDwAAKeLXC5XLpfDMHRdd3p6+oRxcCpW5U/JdpGk5JJd0Xv27Mnlcqs3TD/7BP8xWvOHPKlnpLzneSubamTVZpuTPQLH/aLPWO//kYF7okd+Uu8/nGxVn+xhN8bMz883m82BgYFCoVCv15P19ZP6olrr1W8rJed7ZLPZV77ylaVS6Yfs2HmeYa88AACnkR07dgRBkIykPNnV958Jx3F27dp100037du3b3FxMblabbJj/mdfUcsH6tiaUurnK7FO9H963Ad5Unf+MYyMjLz97W9/y1veklyq7Md+DbZ61k3yCir5TTqdPuecc06Tn2hW5QEAOI38IiZOJpM555xzPv/5z09MTDQajXK5vLi4uDJm5yfx47XpM1blV9bjV19a61Sl/MmOSD/Zl2En9SBPdvfOiXQ6na985SsXXXQRP4+kPAAAeJ7bsmXLq171qoWFhYGBgeRKn8l2+Z88ZE+2WU/0RZP3N1Zvkf8hE2xO1cmjJ1XVP2SbyrP/JKfq8M7Pz58mkyJJeQAAADn//PMXFxdd1y0Wi2EYrgrlp6PTKm2PimFz9B30qnuuBK4SZUREHRW6Rou7creVOysr1lplRdRRf2WNUSp5PCr5KsYYI9aRE81/XB3K+odX9TF75c0xtX3Uv1KOFjEiWllzdIUf9RVXHQH7LPteTn5I5Yk0m83T6szU55TmEAAAgJ9zyeDwIAhc113aLu/qXredcnUU++1uPTJhGMd+EOULOWPcMDBBELVbjWwm1e+14ygo5LOdTisMQ9HKy+Riq9rdvuOlY6s6PV+7Tjab1Vq6nVa/19FibBxaG4u2scR+HPhh2A/8XqebSWcatUYhX6jV6tlcvh9EmYy3MD/rOiqbTc/NzWRy6X7QC03Y7XdiG8XWJANAu+1Op9XO57NR7NcW57y0Y2xUq80HQRAEgVJOvx/EsXVdT2sdx7HjqMXFBaWk3e4mZypHUeCmtHYkNqEf9DJZzw96xkS+7+dyuXQ62/P7fuS7addNu61Os1DIdrrNMOgpibudZi7r9f1uGPp+GIRxLNqNrbJKkpdGvu93Op1CoSAirVYrn8/Pzc3lcjnXda213W5Xax1FRkRbq1KpdKfTi2ObnLeQnIFqbWxMlE6narV519WOo/SyZ2wTOqkh9yDlAQDA802v3SkX8kpJu90slQo65XS6LeW4Bw7NpVJeGJnqQEUpZaJgaHjQmLjX6xSLxcpAudXsTE1NZbL5gepQq93O5Qsjw0NHZmf7/b7rutlsemig2uu2lRilVK1Rj42xWnmep5QaHh5u1hZHR0bESj6fn5qezRcL/V5ncsPk4cOHpw5PrV8/0WgslgYqruvmS0WdcjudzujYWLfdSafT5WJxz+7dpWI+m0sZY5rNxsTERC6XMUbm5uYcxykW80eOHGk0GqlUqtForF073mq1yuXywMBAEPSTIS1zc7Naq1wuOz19eGBgoFIphWG4f//+Xq83MDDged70zJFGYzGTz3V73aGhaspztCOlcqHT6VSr1cjErutGkVmo1U3CTB0AACAASURBVDudnt8Pk087ODiYy+Xm5+eVUpVKxff9DRs2zMzMJLNl0ul0t9vNZDLz8/PFYr5erw8ODhpjWq1W8r5BuVy21rbb7TiOC4WC53nHnRYKUh4AAEDy+bwx5siRI9Zax3H2799fKBRyudzExHCj0bTWNurNSqXSarWmDhwoFAqLi4tKqcPTh62169atm52dbTabxWJxZmZWRLLZbLJU7Pv+7OzswPCw7/vGmEKhoJRKBvCHYTg9PZ3N55vN5pGp6Wq1orWOoshxnJnDh4eHh0ulUrvTnpqaajabruvW6/VkU1Df7y8sLLiu6/v+xk2bdu/e7XleHMee5x05cqTf7yulJiYmyuXijh07JyYmBgYGer1ePp/ff2B/sVicnZ1ttVpJ3MdxPLl+MjmnNp1OK6UOTR0aGxvbtGmT7/tzswtauVq5g4PD/X4/l80dOnTYGtVp91rNTjqdmZqaKhQKpWJJRJRSQ0NDySCjMAyfeuqp5IKpyUW4FhYWDh8+PDY2Vq/Xs9ms67pKqTD0N2xYPzMzY23c73fz+ayI9Ho913W3b99eLJZHR8etVY6TOnz4SKlUscvk1E2/ASkPAAB+4SVz8fP5fLVa3blz55VXXlmpVLKe57r5devW/c3f/M2jjz569dVXz8/Pr127NgiCbDbb7Xaz2WzS951Op1IpGWN83xeRYrG4b9++er0+NDQ0Oj5en59XSjmOk8lkWq1WOp32PK9YLJZKpX6v99a3vrVWq+3YsXNwcDDZ85PP5z/0oQ+tWbOmWBx43/vel0qlwjBUSu3Zs+eFL3zhb//2bw8MDCSbTD72D/9wzTXX/Mmf/InWOpfLVSqVxcXFcrk8OzvbbLY3bdq0uLiY7HgJw3DdunVBEIyMjMRx3Ov1xsfHRaTeqC8sLGSzWc/zkqulLiwszM3NLSwsrFkz1mg0crlCp93LZvP79u/ftWvXa1/7uiiK8/mCl84W8qV2u7t37/7HHtt+ww3/Y9euXYODg/1+/7HHHnv3u9+9e/fuarWaSqWstYVCoVqt1uv1Uqm0d+/eXC6nte71Os1mXcSMjY1orfv9vrXW87xMJlOpVJrNZrPZ7Hb7mUxueHg02cy/uuZBygMAAIiIDA8PJ9u7oyhqdzqvfOUrt2/fXm+1arVas9l497vfvXnz5i996UsTExOzs7NRFKXT6ZmZmUql0m63Xdc9c/MZ7Xa30+mMjY0dmjrs+/7k5OTAwECtVtu/d29laMhxnJmZGc/1XNfN5XL1er3dbtfr9f/ziU/c8Z93ZLPZzZs3Hz582Pf9Wq22Y8eO73znOw888MDCwkwcx5/61KdqtVqpVPJ9v1QqPfHEE1NTU+l0utFoPPXUU/1+P3lLwVobRdGaNWt6vV6pVIrj2Pf9ubm55MVDcuHSbrebzaa11q1Wq9vt1uv1XC6Xz+drtVqz2ez1eusm1vX7/eHh4Y0bN87OzudyBRFxHCeO46HBkcsuu/wzn7ktlUovLCx22m1r1dDgUKlUaTXbvV4vnyscOnSo2WwaY9rt9uDgYLvdnpmZyWQyvV5v165dURRZa88444y9e/em06mRkaEDB/cNDVdb7UatNr9v355qtZK8lli7dl0QROXyQOBHe3bv81JevxecoquEgZQHAADPL1EU9Xq9QqFQLBQLhUK73Y6iyBgTRVGtthiG4c6dO7du3ZqMsLzvvvsmJycvvfTS3/iN3/jABz7w6KOP/q8//8sXv/jF7Xa73W7fdNNNt9xyywMPPPD617/+yiuvfPe73z21f/+999571VVXuY5z/fXXb9u2rd1uO46TZP25Z5976NChbrdbKpUqlUoul/M8b2FhwfO8brfbbreHh4eTLE42r1944YWPPPJIsrnl+9///otf/OKRkRGl1I033lgslj0v87u/+7u+7997772vetWr3vOe95x99tmFQuEf/uEfxkbHduzYoZQzNjb2L//yL/1+f2xs7Otf//qWLVs2b978p3/6p7/+67/+2OOPrVu37uabbx4fHx8fH7/gggt6Pf+RRx79zd941znnnLf1ZS9/85vfPD09vWbNmve+5/3Dw6Napf76r/+mWq12Or1er7d27dqRkZEwDPP5fK/XC4LgzDPPnJ2dffLJJ6+++urx8fGLL7744MGDf/Znf/Z3f/d3rXZz7do11133lm984xszs9Nvue5Nruu95CUv/vrXv3nttde+/Jde8d9e+ap3vetdv/zLr3Jc72Mf+7iwKk/KAwAAHKvf7yclffDQwUw6feedd77whS+slssTExO/+Zu/mcvlSqVSNput1WpBEPz93//9+973vp07d27atOnzn//8Oeecs3nz5kKhkAzDabVayYiY7du3/9Zv/dbnbr99cHDwH//xH//n//yfURy/6EUv+sQnPjE0NFQdqI6Nj7/2ta9dXFw8++yze72e1np+fr7b7a5bt+5jH/vYlVdeedZZZ733ve992ctelmy8OXLkyOTk5Ete8pK77767Wq1+9atfvfjii7PZbLvdvuuuux544IFer3PbbZ9ZWFg4ePDgyMjIvffe+4IXvGD37t2f/OQnb7311sPTh7/xjW/Mzs5+61vf+sQnPjE3N9fv9z/ykY/8/u///sGDB9euXfvYY4+NjY1t3779nnvu+ad/+qcgCG644f/70Ic+tLi4eM899/zFX/zFTTf9ZaPeWjM+8e17vrtt27YjR458+zvfueOOOzqdXr8XFAqlhYWFdrstIsm+mpU/3njjjR/96EfDMPzVX/3Vm2666fLLL//Wt7514MCB6empw4cPbdgw+dd//Vfvec97Dh06cP3113/hC1+4++67//Iv//K3fuu36/XGXXfdXVuoZzIZ9sqT8gAAAMcxODQ0Pz8fhmGhUFhYWHj1q1+9bdu2fhgcPHjws5+9LYqivXv3jo6ODg8Pf+9735ubm3vrW9+aSqWuuOKKV7ziFbt3767Vat1u13GcIAhSqVSv1xOR8fHx6667bubw4ampqQceeOC///f/13Wdv/3bvz1y5EgYhs1Wc35uzkunx8fHH3/88eTfDg8Pu6576NCht7zlLf/8z//81FNPvfOd7/zOd77jOE4qlcpms1NTUxs3bpyamkry/eUvf3kmk0mn05dccskf/uEfViqVd7zjHbfddpvnee12e+PGje94xztardbk5GQyQf9tb3vbeeedd8UVV8zNzVlrH3vssenp6Te84Q31ev3Vr371+Pj4wsLC0NDQHXfc8frXvz7lun/wB3/w1JN70un0RRe98JJLLrHWJl/9wgsvvOmmm8ZG17z2ta996MFH5ubm0um0tTaXyzmOUygUpqenM5nMyMhIv99vNpsLCwvXXHNNLpf78Ic/vG/fvmuvvfbAgQNRFPzr//3UC1/4wtHR4S9+8Ysf+MD7JybW33jjjffff/8rXvGK0dGxrVu3Hjw4dd55533pi1/+nd/5H3yXkvIAAAAiq7ZqJHrdbj6fbzQayT6W2dlZ13Xr9UY2m/X9II7jkZGRJ598MrkurLW20Wjkcrl+v9/tdqvVahiGqVRKRJKF+SAIyuVyJpPZs2dPsVg0xnie99BDDx46PLVz585PfvKT5XJZRLLZbBiGWutsNmuMcV230WhkMplHH3304osvPuecc0TkpS99aafTSU6oTfasb9myZXJy8s477zxw4MAFF1yQPJcf/OAHv/Zrv/bQQw/967/+6+TkZL1e73a7Y2Njg4ODw8PDrVbL87wwDD/84Q/fe++9t956a6lUSnI/SfBSqXT48OFcLpdKpWZmZsrl8v333z8zOzs9Pf3xj3882eozPDwcBEGtVhscHHzkkUfe/va3P/zww7feeusLXvACEUmGRSYnrcZx3Gq1kuMcRVEcx1EUPfnkk4899ti+ffs+97nP+b7/0pe+9Lbbbtu1a9dVV10VRdGZZ5752c9+dnb2yOHDhz/60Y/W6/Vzzz232Ww+/PDDt99++w033LB169bZ2dkgCJL/gmRUjuu6hh30pDwAADjdC0Zr13Uzmczg4GCr3U4GJlarZcdxkmVmpZTruv1+/0UvetHk5OSXvvSlubm5hx9++Mknn5yfn7/iiiumpqbm5uZc17399tvPOeecRx99NJVKrV27Vmu9efPmiYmJO++8s1Qq/emf/ukf//EfN5vN5CvGcZy8KojjeKBSdF23VqutWbPm/vvv73Q6zWbzu9/97rp165Ip9UEQ5HK5Q4cOnXvuuZ/+9KfPP//8gYEBx3H27t3baDQuuuiiUql05MiR5KTYNWvWzMzMHD58uNlsJrtTUqlUoVDIZrP79u1rt9udTmfjxo3j4+M333xzcg7u1NRUsip/1lln/du//Zsx5l3vetc//8v/6fV6ImbPnj1DQ0PZbLbRaOzcufOss85aOzG+ffv2J5/ambxsWFxcbLfbSdOvX78+iqIoirTWY2Njw8PDn/3sZ4eHhz/4wQ/+0R/9USaTuf7663/wgwcPHpi6/PLLo8hUKpXt23dkMpnf+73fu/nmm5VSjz66bXx8vNtt/9Iv/dK+/Xt6vU4yNNMYE8dxcpov22xIeQAAAOl2uyLi+36/32+1WuvXr5+dnV1YqC8sLNTr9WazGUXRpk2b6vW653lve9vbPvjBD15yySXf+973JicnN2zYMDY2dvXVV7/08svPO++8V7/61Tt27JicnJyenvY8r9Vq7d+//0Mf+tCNN95Yyhd37tz59re/PRli0+l0qgMDvV6vVqtVq9WHH3ns/PPPT2a8fOADHzj77PPPPvv89773vZs2bUrWzn3fT6fTExMT11133UMPPXThhRdmMplut3vhhRf+8i//8he/+NWJifW7du168YtffMstt0xNTV166aXj4+PpdLrVarmum4yyOeecc3bv3n3VVVd95CMfGRwcfNvb3nbLLbesW7fxjjvuKJVK69at8zzvd37ndz7xiU+sXbt2enrqNa95TbJaPzw8rLXMzE6nPOdXX//aH/zgByMjIw8++OCrXvWqz33uNlEmnU4ppZJpOQ8++OC6devWrFnzxje+cXp6+s///M/f//73J+N33vrWt5bL5fPPP7/T6bzuda+vVocKheKf/dmHbrjhhlKpsmfPnuuvv15rPTQ09Pd//3dr1o4Xirk1a8auvfbabDabSqWSKZxJ0ydBz3fvKaQ4oAAA4OfcI488EgTBWWedlSx1p1KpxsL80FC16/fSWS/lpQ5MTU+u29ho9AuFnKskiiTod3Y9uf38c8+01vphPD+/kC+UvnbnHf/xpa+9//c/OL5mQms9WC0/sfOps7Zsnp6eqhSKmYwX+L2w75dLpU6nYxzXuvrIzExlsJp1M3EYOla52m0s1tesn5idnw9FVQcrzbnpSqnYaLVzhby1tt3pDAwN93q9ZAKm53hzc3OlXCEMw3Kx2Ol3Ot26kTifKxcKhfpiq9frrV9/RrvdyWQye/fuLRaLqZQzNDS0sDBXLOW7HV/rVKvVqFYrYRiKMr1eNynj++6773//77+99dZb87lyu92OY6sdxyhJZz3PTXW6LR3b2IQpx0un08n7A7XFxtj42m63v9hoDo+ONOuNUiEbBn3HcQ4ePLh58+aFhQVr7fDwcBiGMzMzo6Oj9Xo9nU4bYzIZT2nb7XbT6XS9Xi/kS8nvez1fa12tDjmOs7CwkPaySinf9wcHB7u9tucl15YK4zjWWiul4jjeuXNn8rKBb2xSHgAAnI4p71iTyabna/NWGcfVvSAOQ+OoXLFYVkb1+91CLuWltYl68/Pz7/7d93zuc7cbK9Wh6m3/9u9bX7613uy4rrt3797BwcHqQLndbmZTnlLWdZSN4n6v12q1JjefObu4EIRhOpdVkbhau6Kjnm+s9Pr9fKXU6vvlStGzYWOxFltxvZTjOFEcR1aKxaLnebVaLfKjSqVigkgpFYdhvpRPZ3S722o1e0qp6sCw4zhPPPHUhg0bZmZmJicn2+12s1nPZrO5XKbVbjja87xsqVSYmjqolKoOVq677i233/5lpSSTcR9++JFcLpfPlQcGBhYXG/lCoet3rZLa/MKatWNBtxMEfqlQ8n3fWmutKpXL+w4cLJcGSgOVhVojCoNMylViyuVyv99PLkCbnKobRdH69evn5+cHBwdbrVaymp7NpjudTjKRs93uVqvVqamp8fHx5MZGo1Eulx0nlYzAdxynWMw7jiMiyQabJOWttdu3byflSXkAAHD6przfacdx6EdBpVoOoyCVyWfTBd+Xfj9QRgVB33NtOuOI8UWk1emlUt5AdWj33j0jw2ta3U6r3V27dm0cx4V8ZmZmNp1OZVPe4uKCl3JK+UImn+80GrOL9WK1EhsTWZNx0ulUygRRLpNzlBalfBO1/aDba1eyKROF2Xyh2++5rpsvFBbqjSiKRoZGdu/dfeYZZy7UFvxOb3x8fOrgwbG1Y3v27jzzrM3tVt9aGwYmm83GsUpOkPV9v1gsdrttrbUxUTaXbrd6WqeazfqGDevn5+eVtp6XCoKgUCg0m03PS/u+ryTVbDZHR8c73W4qk1KOeKlUv9/1O53h4eH52bl8Pt/pdKIoHhwe6vWDUqnSaHWMVUPVcqvRikI/m82KSKfT0VqHYTg6OhoEQXIibLFYTJbnoyhKltvL5XKtVgvDsFqtzszMJJN2KpWKMabT6fT7/WKxmFxb1xijjiEijz/+OCl/qrBXHgAA/OJJlr3L5bLneUEY1mq1ZruptfZ9PznhNQiCer0eRdHKpZ0WFxfXrl3bbDYrlUrSpsaYAwcPDwwMRFGUz+eTvd2u6z71xBPpdDqfzydn0CY7TJKV6aDfTy7y2uv1crlcJpPJ5/NhGCZj5kWk3W7HcTw0NDS3MLd+/fq+31+5Puu6DRtmZmbOOuvsJ554wvd9rXVy5dcwDK21SU/HcZzsdE/WsFOpVKPRmJycjKIomZbj+74xptFoZLPZgwcPjo6MjoyMbN682XGcfCErykRxoLUkJ5t6Kbc6WClXSpWB0vrJ9clGlyAIwjCsVMpTh2dEJFk4j6LI87zBwcFcLvfEE09kMplMJlMoFJJRP1EUBUFgjHheJo6tUs7o6HitVi8UCoVCYXR0NAxDa+Mw9CuVkuvqubmZOA6TAyIiKxGfPCq+e0l5AABwWmv3uqGxjuP2en4hXyxk834/9HtdMVEm4+VzmWw+l81m09l8s931vHSz2Y7juNfpr1k7Njc3l814Jg6VSLGQM8akHGdxcbHf75fLA3O1hTM2bu71g1KpVJub10qltGOtTYJeO7pcqYijjTFh0M9nc9NHZodGRpOd8Y5Odbv90cHhVqs1WBlYnF+Yn5+PgrDn9/P5fOD75XJ56vD0uWdf4Pt+LpcfGxvbv/9gNpu21tbr9eHhwWazGYZhss49N7sgItVq9fDhw4uLjQ0bNmitRVQ+XyiVyvV6Y/369XNzCwsLC3v27PE8L5k/Uy6WZmfns156aGhobn7BGrVYq5tYDk9N5XI5LSqKomq1Mj83WyzmozhwXddxnGQGZbKvffPmzcl5w8mDqVQq1tpkSd7zvE6no5RKXggl229arVaj0TDGDA8Px3E8MzMzPj6eSqXS6bTnecmrI621tTYZksN37ynEBhsAAPDz7pFHHmk2m5dddlm3202ieTlgnh5SbpVOpzKr/pE5+g561T2XfhOFRpQREXVUDRkxauVuK3dO7pN8XP1XrnaO/SpWiYmOv/zsee6qP616VMdLsmSX+TFPSo77GUQklfZEjIhW9kTj2/XqJyXmJDowWVk/1oliMgiC496+Y8eO9evXs8HmlHA5BAAA4OdcMvnE9/04jpPF3XQ6fezdwtA/8ec4Tli7riviHHOzo1MnsW3BWnvcbQ6u5xz3/r7vP/tQdhzH87xn/2D8vn+yB/Ykn+lJfBLXPX5nhmF4Ul8XpDwAAPgFlpxG+fjjjyczDU+UjydVvUlTHvf2lU3ez8aJNn8ne9Cf/Sc/7jM62UHsJ/XIn+uUP9GqfLPZTC61i1PwKpcNNgAA4Offrl27kqGKya7r4wbMyVbNz2Rt+KQe5Mk+wp+rrjvRg89ms2eeeSbf0qQ8AAAAcPpigg0AAABAygMAAAAg5QEAAACQ8gAAAAApDwAAAICUBwAAAEDKAwAAAKQ8AAAAAFIeAAAAACkPAAAAgJQHAAAASHkAAAAApDwAAAAAUh4AAAAg5QEAAACQ8gAAAABIeQAAAICUBwAAAEDKAwAAACDlAQAAAJDyAAAAACkPAAAAgJQHAAAAQMoDAAAApDwAAAAAUh4AAAAAKQ8AAACQ8gAAAABIeQAAAACkPAAAAABSHgAAACDlAQAAAJDyAAAAAEh5AAAAgJQHAAAAQMoDAAAAIOUBAAAAUh4AAAAAKQ8AAACAlAcAAABAygMAAACkPAAAAABSHgAAAAApDwAAAJDyAAAAAEh5AAAAAKQ8AAAAQMoDAAAAIOUBAAAAkPIAAAAASHkAAACAlAcAAABAygMAAAAg5QEAAABSHgAAAAApDwAAAICUBwAAAEh5AAAAAKQ8AAAAAFIeAAAAACkPAAAAkPIAAAAASHkAAAAApDwAAABAygMAAAAg5QEAAACQ8gAAAABIeQAAAICUBwAAAEDKAwAAACDlAQAAAFIeAAAAACkPAAAAgJQHAAAASHkAAAAApDwAAAAAUh4AAAAAKQ8AAACQ8gAAAABIeQAAAACkPAAAAEDKAwAAACDlAQAAAJDyAAAAACkPAAAAgJQHAAAAQMoDAAAAIOUBAAAAUh4AAAAAKQ8AAACAlAcAAABIeQAAAACkPAAAAABSHgAAACDlAQAAAJDyAAAAAEh5AAAAAKQ8AAAAQMoDAAAAIOUBAAAAkPIAAAAAKQ8AAACAlAcAAABAygMAAACkPAAAAABSHgAAAAApDwAAAICUBwAAAEh5AAAAAKQ8AAAAAFIeAAAAIOUBAAAAkPIAAAAASHkAAACAlAcAAABAygMAAAAg5QEAAACQ8gAAAAApDwAAAICUBwAAAEDKAwAAAKQ8AAAAAFIeAAAAACkPAAAAkPIAAAAASHkAAAAApDwAAAAAUh4AAAAg5QEAAACQ8gAAAABIeQAAAICUBwAAAEDKAwAAACDlAQAAAJDyAAAAACkPAAAAgJQHAAAAQMoDAAAApDwAAAAAUh4AAAAAKQ8AAACQ8gAAAABIeQAAAACkPAAAAABSHgAAACDlAQAAAJDyAAAAAEh5AAAAgJQHAAAAQMoDAAAAIOUBAAAAUh4AAAAAKQ8AAACAlAcAAABAygMAAACkPAAAAABSHgAAAAApDwAAAJDyAAAAAEh5AAAAAKQ8AAAAQMoDAAAAIOUBAAAAkPIAAAAASHkAAACAlAcAAABAygMAAAAg5QEAAABSHgAAAAApDwAAAICUBwAAAEh5AAAAAKQ8AAAAAFIeAAAAACkPAAAAkPIAAAAASHkAAAAApDwAAABAygMAAAAg5QEAAACQ8gAAAAApDwAAAICUBwAAAEDKAwAAACDlAQAAAFIeAAAAACkPAAAAgJQHAAAASHkAAAAApDwAAAAAUh4AAAAg5TkEAAAAACkPAAAAgJQHAAAAQMoDAAAApDwAAAAAUh4AAAAAKQ8AAACQ8gAAAABIeQAAAACkPAAAAABSHgAAACDlAQAAAJDyAAAAAEh5AAAAgJQHAAAAQMoDAAAAIOUBAAAAUh4AAAAAKQ8AAACAlAcAAABAygMAAACkPAAAAABSHgAAAAApDwAAAJDyAAAAAEh5AAAAAKQ8AAAAQMoDAAAAIOUBAAAAkPIAAAAASHkAAACAlAcAAABAygMAAAAg5QEAAABSHgAAAAApDwAAAICUBwAAAEh5AAAAAKQ8AAAAAFIeAAAAACkPAAAAkPIAAAAASHkAAAAApDwAAABAygMAAAAg5QEAAACQ8gAAAAApDwAAAICUBwAAAEDKAwAAACDlAQAAAFIeAAAAACkPAAAAgJQHAAAASHkAAAAApDwAAAAAUh4AAAAg5QEAAACQ8gAAAABIeQAAAACkPAAAAEDKAwAAACDlAQAAAJDyAAAAACkPAAAAgJQHAAAAQMoDAAAAIOUBAAAAUh4AAAAAKQ8AAACAlAcAAABIeQAAAACkPAAAAABSHgAAACDlAQAAAJDyAAAAAEh5AAAAAKQ8AAAAQMoDAAAAIOUBAAAAkPIAAAAAKQ8AAACAlAcAAABAygMAAACkPAAAAABSHgAAAAApDwAAAICUBwAAAEh5AAAAAKQ8AAAAAFIeAAAAIOUBAAAAkPIAAAAASHkAAACAlAcAAABAygMAAAAg5QEAAACQ8gAAAAApDwAAAICUBwAAAEDKAwAAAKQ8AAAAgJ8zLocAAAA8d2KR6OhbnOWPyopIJGJFIrEiSscqbZ9fT98REbFKlCRPzIiIkeSJq1DEijIiRkSLOCKuKC2iRESsFTFiRJSISonSgVo6kunlYwiQ8gAA4DmUJKo65kaR5FYtYsSmRFsR9fzfLZA8ZSViHVFqueOTlNciWtRypVsRUaKsLL0IWLqH4lsKq7+hrLUcBQAA8FyxItYc3bIiSsRqq8SsVKuIEnFsvFKuz5Nnr7QRrZ9xQJYPxcrTV8svb1aOlPP0oTMibrKsH6ulvyLoQcoDAICfAiMmkqQ31KqaFy3KiUXHq1Les/Z5lvKijF1aT185HEsfV55qkvLJr5Unr1f2INmjXwUJIY+nscEGAAA85z2b7IsXa0SZ5TZ1RCV7vpdq3oqESqnnUagqEUdiJYGII+KI1aKSHUXPZFd9XF38Si1vqllqepO8oUHNg5QHAAA/BVqUXtoRngSoXV6YtipJWyvaLLfv8+uZy/JWeLX09KxO6vy44f4MyQ56u/w6SGT5zQ0tDCEEKQ8AAJ5zsUikRIl2RGtxlUSi7NLyvBhZWro2SrQWUc+3DTbJgBr1dJwvJ72ztMxulzNeW3GesQ9nZebNJUTlTwAAIABJREFU0lsVyaq81Us7cgD2ygMAgOeUEekb62hlRawVJUsZGlsbiVJKjEgsYkRSS9tQllajVz4mm8h/Cjfq5bg+VTfGy09tqbpkpeOTwZNWixGx1hgt1tFaTCgmFp2cBOsYq62TMksnBIuyVmwkIqKd02HYD54NVuUBAMBzSIvJqTgyEuuUUeKLhCKxyJ66bN8zV2t3FlvdhVq90wtEJKWd59NysxUdK21FqaXRkpEW49g466jJ8cELtpwxWi2W8lLyJC3ixnFGidKhWCtxLFZrNyPiGNGxiChxlRLjiDIsyWMFq/IAAOA5FYppS6w7kZJsqSeya1Huf+zQnffv2DW92IuV0anA2NgocVyjM/L8Ou1VWyOyNHVTS6QldmxU9FzP9MsZNVotnbPpjBddeNYF6yRvZFDilGlJ0JWwJyolXk7S5UilouWBNo4YsUaUZq88SHkAAPBTSXl/QdLlvmSne/LI/sbX/mv7tx95as7k63FapfOpTNZqx1gl2gmMk1w26fmxwSYpLWVl5VJQWqxjIxX50m87YSet4sFSfnLt2k0jhd/41bPOcKUkoeo3xDWiHBFHdDZSaVIeJ8IGGwAA8JxSkcpFkp0z8tX7n/y/d9y7/UhXVdaG5XHXLVnH7cdxHPQljsSIklDEihJr5aiPIj+dG+0pvdGKa5dOAVgZq29EjLiZVLGUcyWMelO9/oEn5x7atT+dL7zpJWvPraSybj6lQ7FGkpH0ACkPAAB+JmJxfa/0ZN1++dsPfuW+HbvrNhrYYApj7a6VtBUTiPHFRsrVac8JYyOilTzjoxJRP5UbtVpeWD81N1oRK7Eo0Wr5ElCOaKu8YthuNcIopfLKS+uUCWz+Y/9+VyX/38Z+aXTYzepInLgnIsnprcmWIy3JHE/2U4CUBwAAPxWRyFQkt39/z79969GDLV3ZeKFkh2ZmGlKqiIol7IuxGTEZHShxfKutcldd/PSn/ytxam7UEqdMmLISWW2UNkqLUmK0bffEWCeTTjlO7Idh0A8jJ86t+dbjR644f7QwKCk36ziOqHjVpXETdDyOwl55AADwY7BiY1GOlWTpeblkTaSSeZNKWytRZFop5/Ydi3/1yW+2rdd1y02bDp2clZRoT2wk1ndMlJLAif3YmCBdNOpHn/aqrCgRZXVy+SSrVj8sdfSjFFn5hCubXFZH8TPufpwsSkbBr850K8n8e7X8zFc+ylF/dMS4caRFYlFGaauUVcparbSycSxWqeQrKlFKDwwOdvZvf8XZAze84ZKLhqQY+BnT1+lMLF6glBZxRRzbF2tEpUU5fAtCWJUHAAA/ZspLLKJXzujUK1c+siLKijFKp6zj+CLfePDIwYafH6gE1kahr1IpuzQi3YpYq6wxjlJp64pYo5/FGqMS0SbZHiNitVmd8kcPXLciT39GK3rpNYDYZKzM0X0uVvSq664uvUiw2qwMk1TLF1+1q7p/9cej/xiLstpRT/+VVdYqMRI/PV9/acq+ksVOWxWq9+w4MPqfmZHXn39OOq2NFRuJco049pkXlgJEOP0ZAACcSkrEWrE2Wa3XWjp9eWjXgcgtxqmcb7Sx2hq1dJVTG4uNtDFKYiVGW6OSYv6Rv6yySyeQPp3jViXL82blokxLwWuNWKOtcZKPZtXvrdHWyPIvLUbZY35J5NhIS6Ql1DYUCcWuvu7Ts3jRo370LxGJez3tpET0fQ8+eOBQPxIR7Sy/RFqJd8oNpDwAAHju0sIaUU/v4D0yH862Q1WoBk4mVJ5obcWKWapnxxot9ul182c3U34lf1c+HvMPl4NeGS1PN7oWo5Z/rb5RL3e8KCtqKbBFWSWxEqvEaBsnvxwJHRvpk0n5ZysMlVLpXLHZ6u09MBWKiNWi9FHL/UqL0lwiCivYYAMAAH4iannpWCfBmcxiVNqI+JHsPjAVpIqxV45iMWJEJ5u8jbKirVViRYxRoq02SqzV9lnsldfyzJRfVfDHNr1VKw/SLv9zEbFLg2ZWPxNlj/4MymiT7CF6OqiNaLH6Wa6GGvWsD6KXMbHRTjpdLO/avS/cuikUm9I62aZvjjrYLMXi6Z8FAACAU8Naa8zT+1uCyB6cnomctB+rIIhEtLiOiGhHKTFJWRulrehYObE4op5V+ZqVQv8RC/lGknNkl4JaWSVJmD99BuzRn2V5x4teXpnXZmlLvRFZ2m+jV+3h+VGBfhKL9yqdjqOo7fteprjn0JG+Favd1aflLr0MUcQbnsaqPAAA+PE8symViLESG6uVNkbFIlZUrdE0prR0Dqmrk/3xrpOKktZWSkSb5ZVmexIbV4w5Jpq1lWNOCVVWJSvZxogWMVq0KGNtcruxSos1ItqKWb5UqyyfWLvyJJUs/X7VIvuzz/Rnd08bh1ZrP7Jxxm20/SAS44qIVk+/47E0Ggcg5QEAwCmjnk5gq7U2xhqlrYhxpNcLxUTJFBYlxthATGy0KFFGtA2Mk8/FfixKSxyJI2Jj7TgiYuJYRJTWNo5dz4vj2MaxKKW0Xjo5dimBrSzvnLFxpBzHmlhrLSImNqKUUp4RpXUqjiIRxyZvCygVB4HERqc9q0QrbUwkNlperVeS7GxRykSxaLGxiI2NdrRok7x3cMw47+MM+FZWlDiOE8exGCPJXPnjzwE3EvTF8XQq0497sZtpRxJYySitrNVK4qU7aYeeBykPAABORcCLJCveq25yHCcyVtyl8TKxMSkbWBtYa2KJlbWiTBzHIk46l/d1FBsRJTqbS7lK/LbfbZsoEpGk2rW16Wy21+vZOFaO4zqOtTaKQnGc5a+fjKQUEZvJZnq9roRRLKId5aVSTsoL45TWruPovhEjxopjosBasY4nEoloE4bGRCI2lU2JWNGp0FgJI7EirhbPkzDUXtrRxsahGOtqicL42ImQ1hxn9d3LeEEYilgv5emUGwdh6PeV4y4Nt7Ty9Gh8rcTERjt9o2InHZqlXT9KrF6eXalXXmkApDwAADilVnbJa7s8ed6KODbWJjJKtJhY2aU0VRKHfspNBbWaOCljo9BxTa+pHC1KtNZa6ziO474fKbF+X1zXcx2tVRTFSmlrVsarG1me8d7v9lzHyZYyYRiaKDRR6Hd9ibSkc+KIBLGkXddNBcqaIHRTKaUdExutxRpVKGZ7nWZkItfLiDhijDiOuCnHScXtdhzp2NUShUpJOp02JnyWR0QrJXGsHEeJxEEYhaEYu3R9J7s0ZnJ5jd8sTb1XyoqTnBGcpDyXgwIpDwAATjWrRT19fagkPMXqla5PTjNd2XmyNDheaxGlRcJWI1sqSdTJFioS901gAhNnM5nIRGJEiVWiAiWR76dSXjqb1qL90JfIuK4TmlWL4nZphdvRSpu43w1C389kMmkv3Yv9TKHkaCeIo07QkzCKJZYwzJeKYuIoimwUKZHID5RnShnV7gQq1Eo7YfIGgzVxvyOOI47WxhhjrEgY+M+4xOzSUz/2nF1l4zh2XVc7ThSEcRiIdrxsNgrC5WO19FGJKGVi0SJiRBvRq1b4Yy3OctavXI8LIOUBAMBP4sQbPezSVaCWwjRWOrbJSa4quRysNZHYwIu7xgnKqmuML47XcbNaSWiiOIjFkUwqk8pl4mSMZRyK1dZENjaxicTxVrb2LI2YtCKxSXup2IhyU1psFPom6Plh6HleKuV6KlKiXCVxynQWZxxRWut8JuMo7Yex6rdyOUckjK2IyoTK8aN+HPRF6XyxqKyJQ1+0Y6M49H3tpo7dTKOPM35HibE2jmITK2OVo1Nau1qZ5fcUkpNtk9HxStlYrEne01DarmwfslYp4xwV9wApDwAAfiLHrg0bsWKOHtYeKx2JikRbpZfGuSslEqcc66aU6dRy1o9rtbDTThcqfV1Vbi6Vdr20F5kwDgNtlYlM0PfFRk4q42VSjqOjMFp5I0BZLWK0FWXFEev3uzY2bkoH3Z6IHakOBO1Ou1VLFQuFlIptrMS6YrM519G61+l6Vsd+mNFiA7/eqGeyGas8E0e5TN51dT80XiYddFpBrytRqBybTadz6VQvPs7SuD3e+ayR37dxLNbqVCrtecaYbqvtOE7yCsSufEwG7S+dEvuMajdijVKrJ9mzMA9SHgAAPJeVb2VlRrtrVUpEizJirSgl1milXIlyrnnxReelTa9XX9D56ncP9udqnZSXTafTNgiDIIiN9VJedWyk1Wn2u76JxdWplKNCY5Lpl2JFlLHWWpFyqbBw6ICbzRZKhfl2u1QqbX3ZZVWv/dWv3R9bE5u4G/TDfmStfdOb/p/pKf+B/7o/bNdCPzhr85nlfNbTQS6Xf2LfwZlaU3zJpHNK27SWdrteLpZSbq7bbli/73qOMfbYDTbHv7hVGFaHh33f7/V6URhaayUIVDZ7vEO2NMLeLp3jmnxSs7RSr4w66gRjgJQHAACnuOCTHS9JsIu2om2sbSg2Fu2I5MT6XjDvSBhJoRc4Z4wP/P5bzpZG/d+/277gkosu29f4q3/6zGBlvFKM0ykv7pp9/z97dx5l93XVif67z/kNd65RKs2TZUmWp9iWY8dxnIGEhABJCIR5ePTj0fAIC2jIg9BvABb9Ht2Lppu1oB9T5yWQJgMhDhgCIR6S2Ikdz7Ykz5Y1llSlmu78G87Z+/3xu1cq2XKi2BocsT+r1nXpp1vluqfu1f3+zm+ffQ7v377zmp+9afv+g+2//PrXZtvNWsKb12xKPD+/f6ZcCVZMmJRdD/WxWo2P7WmsGHvve9507er4vq8fuuuR3dHC9FiY9pZmR1dMri+N+B4ytzgzN3PNOMyx8Yd75V5gJ1bWf+RdV735iuDeR4/tPb60fzG+qhS3F5d6grHJ0RJmn1+c/akffPPWqr3/wefvenR3YLKVE5WWpwPtPlk7ViuvH6n1mouLi4tJGJUmVs4ePXbJmqmou3To6NF2deQX3rmrc7h55zOHnjx86JIN4+PlUtTjRw62mvUJUCeMSv0lQlQTZIYz450zkYcNGdGgzU0IOrEYYfmtUhrllVJKKfWqMTDoskIwwxWrRZQPxAXwBjlLABNA0rpbjCWf9jHVVpXibNLxoUP7PvvZu549FP7cO3e88/KRH/jJ9442ULWYNHjwQHfv9AvvWhGmo+NjW9/+Xz72F7/3wf/1+vUmBf74Y8/9wxf+9ud++P2vv/7Sh+awZRLy9OQ/Tcffd30sx3DJ69ff+Lr1jz/27OUj/P73fcf1b5jc2MNlE9g/i7/46J/XO8dXmpEKGsfjbhb2x0yyErWH7nv+K0ebx5vH/+v//L63XDlyMEc1xCTwmbufefPV0egirn/HtrUrIyHzgzdsSGL8p7/ZHZTi9719284a6sBCBx/+rx//4C+/B8A4sMrjznufvn22/YGr64319dVrx59YXPszb9+Q5liZ4hf/8GuP2FrPL/anD2N0F0zNy1Io3YATRsUjiARxMa7GnijcIViANcqr5WfPSimllFLnNuqLCIbdI4XIG1OKS0TU6iUpm+1XXvtLH/qNn/2FG58+Orfjym2bJ3DHrUd+85f+6tbb7ty5sfrcQWPH8fHbbv0/fvs/fP97f+Kq9eb3f/9Tf/HRO374R7aO1KrGmBD40p17/v3//snJlZv+x1/+1Sc+f3jDKvzLv3zxQx/69e3bNqRZ+tzT99362bt/7Vd/97//f7ePjWDn5WsskrQ7l3QPEs9LPmuoZYB//3Nv/D9/5d1rR0apn4jH337i2Q/+0scWWjhyePrLX+/Xx/AnH/nkp269tdIYKZXxB39w2z/e9g+1Uvmf/uGRd3/3L3zu7x8er+LKy3Y0gHu+cuzf/eofPfnEwnfcvP2pJ59+5LF9t/79P//Zn/3Fzu0b5oH/8fHP/d7vfSTpdfqdpeTY4cb6ddVyVIotWAr6dFFnTmfllVJKKXXOk7wReMMQhviip40AQobFooxmgk4iB4/js1947Bd//f0LGb521yO9pbzbaVpgdjHtAVnJ18dXToyOZIJf/uAP9WNML4AJZKIEODo902x2YVCpVDdtXtdKMb+4MDo+1u41L5kszdzzwk99z//y3h97U8jo5lm1EsaxyfNmuewnGpGVzFBqgf/4n/9pT8sefvpZescN5DEzfVQc8gy1Ws0EUTODD0sz801bqgnh6PHmxPjUvV+97zc++IH/7Yf/OHYICJEN983jwIFDzXa/m8hcH61OYuNSWGnkTnY/fuDK9Rv/p59+3/6vzf3R3z9kLJtKzYq0nnkKI2tQG3TtFJHBil4iaLBXGuWVUkopdcHjPJhhHAAW8mQYJJ1+XrIgPPbc9J/+1RebrjpK3QQUMcrxZI/boyMT8x5xY2oJyKulY3NtAtjj859/+LHp47UVW5faHYkrPaCfgkypl3gKKv0UOUGCuOeyTpYcWZj+mZ/+N9esL/3Bn33+uq3r3/q2K8kGvTSLyzVDPut3azELUwYknf784eb6FatWTqzo9rGwsFSrNY4vdkxkm72sj7Iv1XqeWgmnsH0OG2Mjv/s732v7+POP3HPNpZuvvmKtoXDzBDIntZGJyvhEIghLI7lpPHt4xkTlf/6XO77+lf67b7rxF9573ce/Oh638yiu9dqdye3b+1nYTZsQyGnW0yqlUV4ppZRSF4hAIB7EYA/2DMsg2BD9jgnHc8DUV0lU6yQcRvGnb7v7V370Tb/8mzfee+d1b3lX2DJ4Zt/+DGsu23XLLe01X73v+fdsvmR87ZZ19bGp9ZvLd0/1Uc6AsDzey+apZjOJj8514qj2hnd81wtx1VRHx6objttqCkytu7Q6PslAKnWiUmV0ZS9Hc3ZpfPNEWF4B4Du+67s3LPG9D9y70MsvqdmJteuffvapDZfWbt/jR8bLHGHbNTf94LrLlno8naM0ue6p/c/NLGAsxNT6S1ZtWF0fQ6vvBZieb851XZdgGSni2ebx69/2rv7O7spLJ48fOriiUV3MsGL1Orf4bGt2xlYbC8kcp4RapNU16lultfJKKaWUOj8Y4gFmY5yYPE1Rr5uo9KWnsffgcY4bKFV91HjwiWOf/HLfj+Cym8M9B/GLv/lXx1sLtz+aVScab3jztQ/t3fOh/3jXpdePXn3D5k/83b2Hl/ovzCe7p+GChi+NPvgMalMbv/zg7s8/jMb6eOWlVz5+YPbxI73f/8NP7u/gjW+/1JfGnjmO/TNm/1ztyIKP6uvCxkbYlXv3dR88gDU74+tvKY+tXfvUkZndR9ALwgUndz7QkdKaj37qtnv24HU3VI7M92e7cmAR++a6WVi9475mV7Bj1+r989h9BE1vv34YHYk6tvrcAhYBicce3pet2lZGefQr9+27+W0bdl47sXs/7nngkX6SRvWJiRWrud2eXL9+cNbzMv3plTot0qeLUkoppV5RLgfIyLDVuS0O+hywDtZbSoFOjv/rT/7hE8+7JB7zFEJiII9cy4CSYAQUU7Y05Y5G5I/LCEe1wDmKTLfVrJRKIUvIzIHJS1Q5tlStlmdi542MOYvUZaUgCkdS57q+GcRV4VHTdyPcWijXnbh6slipRod9UilXaj3OKqOdTn8k8Y3QJtliUApzqvT9qC9VshKlneONpDlWDjqS9sSU4lKcLZUq1UMLeaNer3OrlVIWjVCvWY6jzMREcSWqtdKOlNj12zWSau5C5yDcj+2SpVpjot3qxrn1ZDqhmSQftNtpY7IHDrkTZGkpQ15dmdRGuslxEEV2RZZ5BAi5ZfI+lSY3hL2/+dDbL2+whcGygnkqBlmnYtWQFtgopZRS6qwiomXdEomIUWx15IEM7JmMEIEdiMTYnqklYB9UvARCQcYxRspd24cAWdUKB3mzVlrbZXj0+9ZlFFFAPs0rFEtQRr3WZwq52l1c4KiUhhXvXFKyHAUirhuFSZ55bxGPdA2nLFSNmThB4KNYiOA84kbfhCnlaDTSXpdLlUWXGg55vL5kgqTnEcepKVM1yAAjMSFoNnuoRZDEVuqJUC9Pq5WS9z4NXD/kfsYoNZIwhhhYbuZpqRr3ETMZb20Yew5MhihJHWwFQMYegQExQMxMzABIS+aVRnmllFJKvQYYiCGCiAdEYEgIYMAByE0MsEcgIIaFAayBiSFACO+NdeXMWCZ4xEDsrQFgTRkcZFkaj9aTxYUwCEu1cLRab5fibr/ne6afCZIEIB8wJIfxiYUxTCRC4skhzIAc7CE+t6AgEAPEpUwMaqOcJjBGbNhnG4YRhaFn8p6tNwSicsXG7Lp9qlVtXO0tZUFUz7IsNzlMDiJIABNBCOSd9X0yjiwIkCgnZgtHBrQsiRHrTq5Ko7xSSimlXmuIBSJiwF5AAgGJMcReRAicUkACBkHEkx+U7gz6uHiARWxihQGHAAwEgEg5jNBNXHvJVxm9ZuLam9ZtmDlyxNUrPnMhmyisJVRFrYLeHETARgy8AMQQgSUEOZjBDAislcAgTcgEyJwtRd54hAH6CRAQWQZAgAEzRzC1WmmpdQxp21lGXEVQTinKYQCB5IBAii76xYOGI1us/mUhgfVU/MHDFLUzOQQgq88VpVFeKaWUUq+5NA9iAUyxBxJZFiEIgQWGEQw6qJMXKqI24MJBxgWYon7oBBBYiAEzwK7XrubZyMp6J5TRbes7hw61pp+qh2Eq3sZx6ClNOmQhnQyGB8XmBBIIF13bGb4HZjDAFgR4IEsDy2FOvayL0JA1kvWNqZB4YQF5GJAxgWT9xXbV9CorR+eWWnm7ZeKGy4tYZSACMCQDxyfORlA8vsEOWYAYkAA82LmVivJ3LalRGuWVUkop9VrCNGjJQgKAARFYwBCnBPEUAAEIIgzyMB5SxGsBAMohxGIl8Ce+F1jAPkh7H/rg98wt4ff/+582Z2RtHBAnka2Tky1bdwR56Ynn9ter5RZ7ECAUMEFIQBDy8PAePod4sC1iNLGIp4pzm6bW7j5yiB2F1TgjlEDscpAgMoCFd+TZ5u03vuGKoIzHdj8zu9QNSyNp3yGIwALkIA8JwRlAoBTEIEPMBAgCCEACcYMFrAIYD5DOyiuN8koppZR6DSIppuGZhUhEiAAIQUhYjAGh6FMJk8Ej8AjYkYDJMBlvEgkMYOAcvIFHyFw3ftMElo51v+973rp9x8YdE3HdYt/BzlOHDr71LTvnpjH9J/uarocsR20k8EFJAsA4NsTIhRGxczlgSogNxR6heG9yngjD977pmt6d6fPHj1G/HxIC9k5yQ+AwBgnynPP+VDV+0+u2fv2hh8rII59bIOVBkVAAD3IQiGQMY5B6IoG1cCQQgGGYmOAIHhIIQcSBjNbKK43ySimllDo/DPBy/axPKRchEQijKK0BRACwcF7M1QsEnINA7MQwPMETGCIMMSIGBkIMRwDDC7EHyLBfMdmYqONzn/noTDh5990P3XJp7cM//71/+P/cdig/dvWV2zdW7a6pemnNim4puPPBPT904zU+MbPGPLP/WPvooZt27UJk9x89tPeZJzdve93IyEQ5CqZq7tCjC41q+R1vQmtp6+7n6KHD0xlCgZsw6dtv3vbUkl272i7uPnLw8Sd3bb1icz354tGjrpsJk/c9iiIRB+QQQ2xJDBenHcNONCzGFl3jiSHF1LwRAAIiI2QAIfHwDHGAMwKSYm3ByYZAxaUKLcRRy1+HSimllFKvAL1smCc5cRcCSJgYEBIxwiAREhEYDwOAJCVOAU9MlIfEgUeQUZSaIDfGwYAt5aBcaDBtLUJ+av3qA4e6znd7abXTb2Q5J334XqXPZvV6G3bxwn1fWXzusZ949xWXjfpfe/f291+99f4v3nb4mXv+9Hd++KYN0e5//Oc/+JVbvvOajc2ZJxdmn3zyoc/b5pGP/9Z7n3zsSwuC/Y98+ejj96LT7nW6bPj9b986Mp8d+NIde/7+Sx/5d2/+yTfunN1738yhxQMHjszMNdkEJibJF2HbQjlL6BF7hAIIGY8QHBIbkcAh8DAQIiZiKxJADMSAA3AAAdgTPDFDimW/AhKQ0IuGXSmN8koppZQ6XwTEZ/MDqFWlvdQqBVE1jiqlYHJyslxGUIpHRscWF7H/0DGJ4k6Wt/uYWrF6fg5f+tI9KydWXrH98uYCSlH5B7//AwCuu2bXwrG5xWNzSzML04eOHZrDlq2XVgkLrTbZcMWKqTAMu4sL9drqhx55OE3TUqm052mpj453cjFlWuwmJipHpRKIkGXFVq0oJtwJQmZw6nFGj4ihu3aqb50W2CillFLqXKJBdQ3RYI/55Z+/0jMDzyyluJL1XWo6SZ4sLsliB33nDxw+QgEqo5M5RdNLrbiBZqvfGEdUbhydnq1m2bYtuPX+Y3uemrv9awcPzh7ddeUNH/iRtyJDw0BC7D9ybD7D6MTKgzPPzh+fjapjIjI2UZ2ZXxwZG19qdTKWxuTqjrd9MUFltDI+uZh4ZDnVq8J+2aMyXFySEH75SqRTH1NRgiQn5+BJS2nUN6Oz8koppZQ694FDQCwvun3FHwCOz/VXrhqBWMuI4ziq1Ks15NauXLOeArQzlnLdxdWEUKqN+wBxfcJTYINys4vG2KrHdj/hJBKU/u3PvPXJx1u/+sv/96c+dXsuGFu1TkL0nU3ZmLCU5c6zHJ0+eOOb3jK7sBhVKlsvM1+8536qrUiCksS1bsZpN017PUNk4A2YwEV+B0wRtM7wEUHkxMS86Ay9OjM6K6+UUkqpc4xP05vlVc3KC80tLtVGMDKxanbJVCqxo3g2Q59oqZ0kOVwYzWfoZlhyaPZ5KcfBhdbk6o0z87Mf/q3P/M6Hf+An+OfKE/Zjf/3Xzz2Da69q/OzP//KVOyq2gX2H5w8exQd+8p2jt2/5zD33oRaVKtXH9/kfftd12eSK61634Ytf7TzyzP7KukuX0iBF1Gv2US7ZMDQinj0NOk1SsZoVUjzOM5uVhxRT81ppo84c6WmfUkoppV5RoAYAoUEPRQsADJ+DjCfryKRAx+G3/vS2v9yT5FGNiHiY6Y2imNMNAAAgAElEQVQxzK+89yKBp2rhn3z4nX/5scdu+9qTmZHJke4Vl+187NGZrNbdtG5NvR0ttdutGmqTI+3DC5fVxqanj82H1guvjkOb8/rN25+f3d/pdiOJ16xZ5wMPcUHWe3Z2tk/R1Ru3xKXKHY/vNrW6W5wfi6NtqybW7NzenJ/d8+W7Ruqj8z6Y3LL9mX0HwRJPTgp8aEzaa5F4wHoKGBYUAYBkBP/Nx5IICAPpU9aj8uTGcvq5X3/3ZQ1PRMUmUnLKw1dqQGfllVJKKXUOnQihy2cPX+VMohDm5xcXOth2+dWTzy2mxvWS/P4nngvKqxy5Fw7OxO3YgRITTD9/iFLK51MYyqtxuVzeu/fp9avXTe99Mi/bJPENuL3PPFdeMTYzc2xVo9L1NiF85YFHV6xabUu13LlwxVR/qbl/Zun+g1+MApocnerkHNXHn9t3sDI2kXrOPfPcXFaOgqj46V5Fe3idX1Ua5ZVSSin1miLMwjxI8CIgepW90QWSlSp/+GcPVoLY5W6+u1iZGM1YkpxDRL12Uq+tTXKXG4/YwAbNjIyhNEvbaaex+bLj3T4iZHGJOymNNNJWs9Xtl9esa3ez3GYwiKJ6xwU+EAj73JmgPJdkQX3MJUkSN7ppO8pcEARBGKTdNoNRrwehEdeHMEAkHkSDgnnwGSd08cKxtUma2pp1Tpe9qm9Ol70qpZRS6lzjs/xBgPh9R2YffeyJaoRqbHInPojZcDWwtaBsKICxMECeS6ebR1EWBnAJB6aT+STLIpNzZBrbt7m8D8mjRqWz5/HW/IIIRwFVV64yJoisoLsIZLnnoFIPShUPmU9yDks+7YeS9pbmy/Uy+j2IOBGGFRBAoGLxqwf8GT8opV4JnZVXSiml1Dk2bEY5WNApglfXjBLCQD4yshIIekuzadKsjm1q9rrGhNTt2iQD9UgEBiBnKmVhH5eDpJ0iZc58bbTW6hxEF61jR9dW6lne7bSpeu3VYccZ7i3MHOIq2yhKHrp/8zvf9sKB/eBa2mUggzWQgEjqoWF2WdbvtQRxaOPYJ12xYCGDoqGkFxRV7We47JW1BF5plFdKKaXUa5GRQaYtMj2xvJrgymBE1Gu1qLUUUNPmzay7aMNY+kth2q9TANdDloY+yo0vpb1eZynpBeS72zddOns0S7pLkyNRf3S022lFrn3pqvG5kcqh6YMVXwq5u3qilmeeXbLuhit7C4dHS+wcEgP2KUMajdqVl2zeOop/+cI/RlLqpj4eW+FJQIP5eIgATEXlg5gznHFn6GpW9YpeWToESimllDq3TjcBL68ChCNOyWeXbd3yb37s/e95xy391jyn3ZDSN++66vvf+bYbr9hRD4Rbc+jM2/ZitRw0Ytq1fePP//hb337jriDppM3Z7lOPXnfjdf/ld3906+rxKO9/9P/98RuvufxH3/fGH/qed7Tnj+y8ZN368Vrv+KHu3HTeW2pUSiUr6C615mcD8t/33WtiTmNy5TgMCC5NEZeK6XgRAQvYE3tIfsaPSLTMRr0COiuvlFJKqXONBZ6IRBhF63Uyr65dC5PrV8LG226+4Qfehb1Hpr6y9+mZfndsJPqet77hsrW44+7s3sfui7hXbVTKaZ6KX5idSSrJ+hGsqpcrkgfG8eqpZx9/8M9fePr5p/euuGFXCMSSfvG2u6zJJyqV97zj2moNv/27X4+jwBnfXpgtVdPR8cbSbPPxhx+s/Pj6dStGnp1PENlW0oMHwghkhktdYSAAswCEM7sAobOrSqO8Ukoppc6jE03lAcigMvxlC0XOYjNKCPIgai3M12to9TBaxs51E8GRo2VxKycw0kDWm0vnD6zf3Lh8x6bXb7vh0T1Pff3BxazTNoSdWyo/8M6bbaX7R7d9ccvqdW/cdRl1jzazZgmIbO+Gy7cuzc5G4xt2bkN7CT/9Yz+ykCUzR3p3f/H+dWtXXnvzm/Y8d/TgU088u6e3ee2qZ4+/ABjXS1GuInUgAEyQIpUzIHTGAZ0YYBKYoiaHRGh4RnBKT3ktw1F6CqiUUkqps5HjT4T4ZcmCIAKWoljcCMQzYCDDjyLrihGm03ycYTmKD0xWCyqCcv7Cgf79X7rvN370rSuWjrxn1zV3fGnP/Xvyei3b1Mg+/J7v+JFrLr310x/78Tdv/KXvf0tUiqmEkI/s+dpnV1fyd77h2olS/r3fddnaVVEyf6AmyPyRazaPvWXTjucevu/IC9w6mn/sY3916713fee1m7cszLz78qvfdd3K6f17e/Mv9OcOrx4dESdpTsHoCjgLE4Jd4JOA+8S5F3gKGQHLGT0oMMNncCKegBSUFXvFApDimgaDfJHqvT73lEZ5pZRSSn07BxhPCGyfXTf1f/aRj65fV3/jTTev37DtM7d9gaNwMUkpKr37HVd8/OOfPX584Zknjl6x4/JWJ+2neOap2V6n/8Jzc5du3tZojOcONogtRRHB2qjf8y7F/PxSr5O5DJMTq+cXWrlrbl697r3v3PqRv7iD+6m1QbfbD0JTbTSSJHXdHtgjDDDYl5VkUFRDgDnjWXSBgEAEAsmp50cv/aNSGuWVUkopdV4MJp4BvOj2VXwYaz0bJ0HUqIXVsU/f9sT7fug7E/SCciOsoZNDSvXn57H9qtfDluqjU7MLaZrxmjooqM7Od1auGZk5vjQ9PZcLugk1RqZ6As9BpVFZ6mUjE1NiS61ucujwrGR89OjxH/2xn4hiPPHEUySmUq4ZG7f63gYRkcBaiCBNIcIvXsnqv5UH5YtvABacfqmwUhrllVJKKXV+kYAEYMGLbl/xB+Bgljp9RGFUBcqjn7/ra5OjeP7wERdWUUZpYk3Lh7fe/sSNb7vpyutu2rht6pN/+487Ln/dgTauum7bTbe8c92mS5574XA3QbUBKo3ONZMSIS6Pd7I8GlmRU3xkZmnrzvqVV+0aH1u9e8/Cm98R3/uAT9M8z53Artm8ZbGT9LPUex+EFoaQp0ULGiHCoL5dvqVHhGVV8SRCp7S0EUDL5NVp6LJXpZRSSp1jp51hfulB4jMuHhHOnQnjx/fsO/gsji104ur4H//NvoefXFjoun/+ytLizNGjrfSOex9tS3zJzqv/+tYHn58+/sKBo5fee51dWth53U0P7D781PMHL9m44e++OL//WPPIXPvLj+CFw8eD+cnk6L7j7eQfbr+rXHrvrptuPvbwlw8emEktPn/7nSYud1PfqEVrNkZzzVY/ySQnI4zAgBkiLDAQAQkE7EEGImdaEkNEEAi/ZGRe+uWss7FKo7xSSimlzo9BM0rIcE9TMqDTtlE/s+BLAIIorn71gUez9hzHjcxWPvqJz9Qn1iSwn7ntCyFxYsv75pae/bvPVxorSr1eP+PSxORffvLT6czsinrVBqZLcmBm7rf/8x+vW70qqI//pz/8b2ElPt6d5aW8vGLqhWPzv//f/jSqR/2GuW5y6tAijrWaUa0222yuHV/d8zg8OwdjIOJ8DmFYgmcQWMyyTj0M8Jk1jDfFlQoDFN3pIZ5gT34nAop9qJQ65XmjlFJKKXXunUEzSj7TCWxBaIMkSXuZW+qk67fsON7qV8dXJQhtpd5pdjuOKhOrXFCz9cke6Hg/N/WxrvMcxeXJlaiNpXFdyAbVkcbq9U1vu2JNpZF46sKObNw4n/podKI6tToPS3ku67etvvMRPjQ/v9BLGhMrbn7b2/cfw9GFpo1LCK14B+/A+TBxm0G+GpyVnNnGT1I0o5RBjc2y8aGT9Tf6JFIvprPySimllDprmNnYAAweNphn9hCGdwAGs8pFTj39DLOcUWAVzl1OYZw4FzUmD823EFQE5EGcOxodc4KlvqOgwsICCRsTC8KZERD7uJQziTGoVuc67ciWYJB7FgOYoBsFL3Q7rlzJmbvMIAu2n79791fyx7pRlBhI7j7+2b8r9domrPb7aRiFOacwBsVSVcKwITwEfrB89cwiuAlC67yIh8sDin2WgirLTnKG46MdbJRGeaWUUkqdC4YIzN4DxhJgLYLQFvGdaBDeiyj6svn2jJKqMDwBjECIMSxEERihwfmABwEEAozPEAIC0wfA1jAFIIbJISYzMWBgUpADyFmCNTAGxQJWYojpe5dB8sDCGICyXGBLlsUbC7AB+GTxOjEG+0IRZDChfgaPiAlGyBIZDwoosHYwWoMtovhbGh2lUV4ppZRS6hURITKG4AFmMJ9cxykv+eQVpPjBOYM4IYKYUye9hcRjsH2VGXxP4UGlueSAgIPB7lYsgB8UsLCA/PBnkOEP7CEAiFkYgCVQAAE852SZGCJMEHhwEbiLuXmwFA3mBcs20vrGSMDkIAJ2xL44Au9hrMZ3pVFeKaWUUucpxwNkjPGAB5wDc1EBLyJSzDTLN2qZfkYFJEVBOouVZamdhAFfzM+zQIgFxYw5D+a2WUBuMMEtAHmIgRS7zxanB8LEID65PFeEYEQAQ4AdRHmCkPVwBD/4/1LxuAEyEAMwFQtYwWdc/m/YOWFiZhExBiAW78jaU0eHAV6+HFZplFdKKaWUOltJXsgYY4wDvAeAMAyLJA+iM1v5ekaImYiYBBJgUKguBowiXsOImGLbVBIn7EFikQPMPOhsb+Eh4lkAIhELJjCMsBls1gpisESEnIiJCDTYkhUWYkVEwAQ3PDEoTkKo2O+p+Ft8C7XtHkzCBBFDFBprreZ1pVFeKaWUUucRERWRnYVEEEVoNBrA7Esj/6tprGiEDViECfZkBQsVWbiok2ED4xGQcMDMAoBDzyDvhUUYkABOEBBDiA3Ygi1zCnAxKw9AQMKWWYBMAGYCiwSAAWhQEi8nNnYalsvTcEMnAehbaQDPQmSIyBgKwzAIAlrW1pIJ0M6DSqO8Ukoppc5Oaj/tAlYqGqMLBAEQG4xXYiPOiKPBHYd3ABHAxEYMExsBkxGYM+n3woAXCJkXVaILjMACLDA8WH1a9GovNl8NcHJpLEQiwAx2VRUjZKXI6MN6GwAQ4xlMFiBhGm7fSsWSWogVgIQHP4YYECDFklmWk8FbTg4SLQ/kgxOGwbiREbIBkgpxhVxkg2FMo+GwFv/V0nmlUV4ppZRSZyPNm2WfA4bJAiCiiCQ21On233T1trV3PnVkqROEoQmj3OXsBdZ4FgCGhIQsmFBE8xgwIIHQslsAy/9IQuQGa0wZ4oZ/xSxg2MGsOQCBEDkEoAwQjxgSAwByAB4xAFCGoigHAQyhqJoZbNhKQpIOit6LpD7833GxxZVAjBDAtGxunosfxg/X2pKIkB2MFuE0nSWFgQhBLc97Yba0LubvuvL6RhWdXGoRAQGdchpA2mFeaZRXSiml1NlJ8y86YIxB0WAeVCvHUxPBZZtWTz/weLk01uq2TVSOq9XWzDxGRgdfYZiEARDYSmKElk3VGyamoivkuT9oxAhESF58UE53EN/8IMBF4i9a4AhMcXYBFH1+mIQNQMKevPeBcd16kL/hyu27dl5SCeD7ORBhcAHj5E5RGuSVRnmllFJKnUPMbIwxxlTKZvvG1V/52gPWp5U47KR5hhTVGmCHJwIs4KLFTcjOAAYMmGW3RYXJeThohjPlZ+cgU1G6A8GyTVyluMogRjwJGzAJCHkl9oa7a8YqV23btHqyQkBoaDiFb7SqRmmUV0oppdS5NdwGCszsnAuCoBTg+p1r71w7dmhm0ZZHoyDsOx/XR9OEi52YIAySov8jUz78TmbZ7YmSknN98GQWPysHi5J9wbA15bB8H1J00SELV5wBWHHozo0H+et3bnv9VdtXVmE84thC+MSVD9Zlr0qjvFJKKaXOnRPN4zFsNxkSLt80+eZrL7vt9rsXOvNxbYW3nKUJJBzsxCRF/PUQ8RLwydR64raI3efh4PIsfhYOCgESgHByWYGcfHQsLLDFwlsrLm/Obtq+9g1Xbdu2Ng4BuD5MkdNO2e5VKY3ySimllDpXUb74xBhTZPqIsDLG23ZdlnSa9z7+/PGsJzBJZxHlUXAIAHAY9oMHxULmoonyQDETv7x9zWCcIK7YtsqTK1bMbpio3PK6bddsW18hBMze53AOtqS18UqjvFJKKaXOk6JK3lo7iPIG5TR93ZZVtdKbsyS994kXLNI+nOfIUYBBZby3wp6MJztc3cnLbk/ss3SuD56Y+z6LB5ef6Jz4hAFHkhsIgY1wzOl1O7e8edflm6ZKkubMSRgQQCCG7u2qXh59w82TlVJKKaVeHfHwiZNwoe8PLfafODT3yDOHnz48++zh481u4rwPDJEBsXcsqW0UdSnL21EWO6y+4oOGjIgws7XWBoEwZ3lmjcWw3/vJW5HlfS8hEAz2jD21GeZpO2Se5iBIjHgAPJxZN0WDe/GhxUgljsNgpFG5dMuWyzeu2rVx/PI19fGyCTgjW+xI6xHEQgEPa3QIoOVd6pVGeY3ySimllDqXUd7B92AsEGUUdhxm226ulT6x//BzLxxsdtpEFIcWADOLBEWXdiMnb0nwag66LLfGeEhAxoQBPKcuL8ell97TCJz3QgjIMEGcz9lHNhBAXnLPMzlIwhZ++Zawg/gFBudTkxOrJidWrhhbu3bt2hVR4FG3sOLhUxgCACYEkYcpwrsFAIYwyOgKWKVRXimllFLnJcpzUgRTplJubDeXdi/ts5ldbCZZWtTheO997krGnPUJZyIq2ukQURiG1lpmTpLkpfes1WppmhYFQkTkvffeR1H0yv/XECsZIEwnlr0aEMdxTOxGapVKKQ4DEwdBFEXlUmgAyhMihrUomtCb0A3n420xmBCQ1SivNMorpZRS6jxg5BkIAiETwRCDkswlznsYL8TMXuCYDfsY/qxH1KKpTp7nIlJkdGYul8svvadzLssyEbHWFrX+yxvyvAJGmIqW+UQQw4PtWsHMYUC1cmyIRLwlkA0cRSQwkltTbANFAstEHgAQFnP5UiwO1iivNMorpZRS6vxkeRYiQDwV3WlIxDkKAsAK4AQMIiIDBOyWLQ49O7IkiV4U3EXAp+vuaO3JO5y9U4kTzSiL7vICcs4bwxAx7AGYwMIYhwACCyF4EIAgF8iwNH4Y5XMAoFCjvNIor5RSSqlzToCs2NmVQeyNFXCOLEUUQCAMT4asJRMQCMwvXkj6qpe9EghEIMB5MUQCL2xtALxo0St6rXZcqdjAQsDsiUUMvZplr0KDLC+wTBCACZBBJbxg2IGTBIAxNCyIBzMLDBvwsLdlCJC4k1GetAmh0iivlFJKqXMf5ZMivHoE8NYUu0Ex2MExrEEYAQYg5ziw9lz8AK1mc25urtVqee+NGZS4vPSeQRBMTU2tWLGiuA8RkTGvZoZegKJpDROd6HwpQJYKGQoDBMNMn+cchsYUpyLsWQjWEA3ub4tzIZ2VVy990uoQKKWUUurcIaBUVJtbEOwwmgpsXOTTE60Vg+CcxBJhboyM3X7HXaOjo5VKhUiMMcynCeidbtt5Wb1mHQDvPUCQovDnlT92DBetLs/3cfzi+vsgLPaTAgGw1g7LjOzwsgEBgAFFy76xUhrllVJKKXXu0/yL/3QedzD13jvnmHlkZGRycrLoZnPa04Y0TfM8994Xy15F5FUuez3tCNC3+CX0DcZSaZTXIVBKKaXURawI5UXvmmKvqKKbzUvv6Zzz3hebSaEosCGNzkqjvFJKKaXUBWKMiaIoiiK7zGlr5dvttjGmyPHMrFFeaZRXSimllLqQvPdFX/l+v9/r9Yq5+WJh60tDfxiGxV8V1TXFXL6OodIor5RSSil1ARSz7NbaIAhOVMDb07XKiaKImYv6eGttsdvrOVqMq5RGeaWUUkqpb6JYyZrnORGFYSgi3vvT1soTUZZlWZbFcQzAGOOc0wFUGuWVUkoppS5Q1gkCa20URUWZTRHZTxvli/r4Isczc1FvowOoXst0fwGllFJKKaU0yiullFJKKaU0yiullFJKKaU0yiullFJKKaVRXimllFJKKaVRXimllFJKKaVRXimllFJKKY3ySimllFJKKY3ySimllFJKKY3ySimllFJKKY3ySimllFJKaZRXSimllFJKaZRXSimllFJKaZRXSiml1L8aIuKc896LCDM75/I8N8YkSZIkSRAEYRhmWXbarw2C4MTn3W73pXcTER1hpVFeKaWUUursY2YistYSkfeemUWk+LxarVprmZmZjTl9/ul0OtbaPM+ZuVwuB0HQ6XSKb3viu3nvnXM61EqjvFJKKaXU2SQi/X7fOWeMCYKgmIMvpuHDMASQ57n3/uW+PIqiNE3DMBSRVqtljKnValmWGWOMMcwMwFq7fPJeqQtLn4tKKaWUukgUmbvT6bRarV6vZ60tl8tZlrXb7V6v12g0rLXF3Pxpv7xery8sLExPTwPodDq9Xo+ZO53O+vXr6/U6hrP+RKRDrTTKK6WUUkqdZXEct1qtQ4cOHThwwBgzNjaWpmkR8aMostZ+g69tt9uLi4t33333yMiItbbX6x07duyyyy6bmprCsJJeRPI8L+b4ldIor5RSSil1diRJUi6Xx8bGNm3aZK3t9/txHG/cuLEocy+XyyKSZZn3Po7jl375ypUroyhaWFgYGxtLksRaG4bhmjVrqtXqifvolLx6TdFaeaWUUkpdJIpi9yAIVq1aNTU1xcxHjhwplUpRFEVRVKxYjaJoZGTktF/ebDbDMJyamqrX661WK8uySy65ZOvWraVSqd/v93o97WCjXmtIn5RKKaWUujgU1S/MXCqVROTIkSP79+8HsHbt2n6/X6lUvPfdbrdcLgOoVCqtVouITixj7Xa7k5OTzWZzenq63+9fffXVU1NTp52/V0qjvFJKKaXU2VQ0mvTeG2OIyDnX6XT27t0rIlNTU957a20URc1ms1Qq5XkeRVG5XE7TNEmSOI7DMFxaWpqenh4ZGbn88sujKCqVSlpRozTKK6WUUkqdc0WIz/NcRMIwNMaISKfTueeee7z3W7duLQrox8fH8zzP8xwAEfX7fWPM5OTkzMzM4uLi5s2b161b1+v16vW6rnBVr3FaK6+UUkqpi0SxOVSxXLXI8d77er1+9dVXe+8PHTqUpmkxH59lWfG31tparRbHcZIkx44dK5fLK1eutNbW6/WlpSXN8UqjvFJKKaXU+VCkcyI6sZ+riDjn1qxZc8sttxhjDhw4kKapiBT18caYcrkcRVG73d6/fz8zb9mypVQqpWnKzLVa7eU60CulUV4ppZRS6mzy3heVw8xcNKC01iZJwsxjY2M7duwIgmB+fr7T6Vhri07zzrn5+fnFxcUsy7Zs2TIxMVFsAtVsNoMgaLVaOqrqtUxr5ZVSSil1sSmifFFvU8zTp2laLpePHj26d+/eXq+3devWMAzDMOz1ekeOHAGwfv36HTt2OOcAFFU6xVpYXfaqNMorpZRSSl0Yp+1QycyXXHJJmqb79u1rtVrXXnvtunXrTnSlVEqjvFJKKaXUhXfaDpVPPfVUq9Xqdrtr1qy54oorjDFhGGqUVxrllVJKKaVeQ16uQ+UDDzywY8eOVatWNZvNsbEx7TupNMorpZRSSr1GA33R2aboclPE+k6nY4ypVCrtdrtcLuusvNIor5RSSin1GiIizHyiQ2XRnrLoYFP0mjTGOOc0x6tvR9qMUimllFIXs9N2qDTGTE9PG2OMMXNzc5rj1bcpnZVXSil1IX2DN6FhC8AX7dFjTnwVA3TybhcPHs600cs8/G88bjgvYyKAA4cA2EAGvwlP8IAFWwDCKDKGOOQOTINHJgwxAEMIIFDxcE/cntORZTDDWhBBBERIU4igVEKWAUAUXdBQBsCALGBgDAzBGlg4EIMsYGX4i38NPO+L37l8sx9ELsaXZzH83+DJak4My+kG6MTQnZVXq56DKqWUOp9vgqdkcbzM2yELvJeAEFiBMLwDEQxABiIC44k84AVGEF5cF5gzDzYICBaw4gkMAthDCGRgABgBcg9mnHaVJp3+XOgsD1MO7sGPCsEB3sAAIXJCAinBi0uDJEUUghzaLTz9DPY82Vpc6Cy224sLkvrQEDsuorzA8DDQhx7/Oru4O4Px9auj0mjjil3YsAWjY6iXUIkk8L3QCsUREDlYh2KoL+AwCRgAw5hlp53FmREY7AHAGBBBDC6mzXIF4GUnU3LqX/nhUDAg3tVsAHlxYJdlpzf80tz/yk4AdVZeKaXUeXwrHLynvegtbXkmAOCBXCBOQiOWxBSJFgwZ3ouMgIQIuLjCAgDDAJMwnZy8E8AAgcA4IS+GDQUWAOxwdvBFA0inRHk5NeGftSifwNeZkBmwgYWP0CMknEyIN7nH8fnuc8/OPffM0r6nZe9ut9gs2aBEVnIfCpWC0Gf5IB4RhAY/pWUxp874Lk9O5/rgef7fLT/oDPrGC5WsHcltyUxM1q/cEVyxbdXrduSrxnypRgitWJtDGCa6YCXSAsjgagsRMPy9gR0TmeKIFHVM3psovJjm5QfP0lNm1Hkw+SBA8fgBBsNLaEsQ89JXXvFNTvwDSBrllVJKffuGeiyLnstTTs7IgYBgCASwMImAs6CYmAfDOwhDinn6i2toyAMeEJgANgAsGM6TmIBscGL0HIMEsT19QMS5CO8v+Q0y2HqADQiw6BE8uOz7wUIbe5869IU7Dj72uOu2SnArS8a4vGTDkAynOeXegE5OYdIgzQ+jCYROuYWAcD4Okgyy2vk/yIZtHDKTkVI/k3bm+pFN6qVg/cpr/+1PBVfsFDFpUIEtCxAB9sK9ck9c5RmeYGMQ70VABrCDSiFh+D6EL+Z/uYrBsBbewTkQwRKshQlA8bD45XQlgnTy6Kv8VWqBjVJKqQvwJngyZYqABGKI+MRtCBcaAcixpI4ZBBOSLXsazEObgAkMiAgJ2YtplAgZgYFAQAwjMGyQQcSL8T6wFFsDcAgR9mSDFw1dcbv8av45ivUksEWVvAEsUrAHh/DUaeLh3U98+tbZBx7dWK9N1keWFmaJM/IOxokQOQ8WAyIiPtvt2nUAACAASURBVHH54OQVBAOACUZO3pLg/Bw0AgHkQhwUYu9zl+QhStUgrgSGjUnz9PmHHzz2udF11TJt2hiafBFEiCyMvcDP0mW14EW8F4aQ954JAuPBIr4UVS6q16YMnjYnA7oAxHAeJkSxzoJocLkCwbJzaz41/VsazEmcBRrllVJKXSg8zJjDd7TiajUxJAfnIEtsyEaBtRmQAhkgAksIYAyMAfzFV1gtsaHB3KcbrrELDcWGLEACSA44+JwASGVYTMOnDOMwzZ/bM7OiOtggAzzYwpeQJ4end3/6b91Tz220drWXUrsjeZaFFrABkwGRDQJDRJSnmSF4AxJQcfmFUNRuUDFrvuz2oj9oSJDlI6VKZKM8dWmvB58HAa5ZOfHYnXeNbd5QnZy0Y3FI3sEBF2x57qAg5JSiLQKsEJENGCYH/OC5aPoX17JXGl4nBECwGFQ5WQlCawaT63kOn0GAagUGMASD4srhcBX44BVqi+U/GuWVUkp9eyX3U9+9inc4kuFl+iGfgPqg2NqqJdsHFgVthzxEN0fOsBahBQmyHP7iuoBvCFEImOHCVotqgMijajBGKBdhN++DUwQhJF4WNJYNI50caT6nZdWEYh2DgcRwcNnC/Y/MP/LY5fWRVWPl7PhMN+tX6mWwwJB4BgsRecAIgtBKMYNZhHiAiSDGnFr9v7xhyLk+aJYtTTjPB0k4LkUk1O/32bsooGqlglIIYKzb3/eVr106Nlm65U0j45O9oujqwvUTH+b4ohORKWpFWlkexCYH2kDPIWN4g1Y6+M1ePGl+ODFvhn80xfmsQWAQEqIIlRDFcvQICIAAsIM6QD/8d6/oSHR2aJRXSil1IciJ+XgZXqMnAIMKamNBMUwpQ6kLTGfYsz+745Hnd78wM7fY7CSpAQVBQOKZHezFFRaYiUgocN5DpFqKJ8dHrr10wy1XbrpsTbCmihpFJROCADKDDxle6z9lhWtRuHEyzZ+TYTJFPOEQjtgj8Qe/dM/6uFTJ0jxtWeOjkVgCsPfWhmSMIRARASKSF8UYw4WTReYzYou8s/z2xFneuT7oL9xBw/CcMwiRjStxAEn6XXd8Pun2Nm/ceN/jT7SD0k2rNuDaiRi5jYIL+cotlqkYA4IHHJABeRz2gENtfO3xw0/vOzQ9O7fUz48sdB1FF9+/XoTBS4vARgDxRhDaYOWKiXXr1m3esHHdeOW7rkQZCIEYECAoCmpkWe8uMURn4aqFLntVSil1nrjh1XkUE3tUdKSRtNuNqzUArVa7MTIGoJd0fRD4IJ5LcedDB2696+tPHW7mtTU9W/dkPRkjADEJC8mwicTFc5JDgMAywYghYSu+Jr2oP3PFurHv+44bb7l61YhFkLt6FKRJUiqVet12pVIGkHTapVoNwHDOz5y6SPEs/5ySIglgAhCc6S4GZI596jOHP/G5De1ezeVGcjGZs+zJiIQYzL+frDYuQvyJBa/FmYdh+6+zGaVhxM44gySENwz42LuIne8nVB1ZrI3ut9HINddc9au/hmoFYcBmWN1CxcnReXt+su+0xVqxkYmjtoe36AA94L49nU9+/s5nji7lJvJkcxt7W/F08cwaMyDD1drFfDwVZ9HMJDDCZjBhLxXfvnnr6PVb13zgO3emXYyWEDBXjFgapnmygBEinHhhaJRXSin12o/yGLZrIAHIQcDeGTJibJE7UwfH0ozMg8fw1Uf23ffok4cWUx83+lRtOeuDsoAANiIENuKZxBuQGCFediuAfJseNOJNUXVElmGLN3rr0gr6se+WuLdxonbDVdvecO3my1djtRfruBQZEgG7/5+9Nw2y5LrOA79z7s3l7bX3hm4Aje5GEyAWEgQJggQg2dwXSRQ1shQaieORrFHIY49nxh6vmqA0I4dtRUxYlsK2vIRMWrIpUqZIi6QobiBBggQIoNHY2d3oBb3Wvr0lX2bee878yPdeVTcAsSAADYDMrzMysrOqXmXevLfyu+d+5ztEUBU2ZuQiMor+vuRUXhWi6EFDlsj1sb6WH3r00Y/91+mT5ybShJDnxmfW5VZVOXSWlUY8XodZuUobxwBIKRhR1B86Ks+h48ygEyI3CkgoLhSpeHW5ZvWx857b9dYtH/rJynveiW0TGllV3UziLxOhVw/JxXkX1lZSIMbRRf3usaU//caDC4mfS5DYmudA2IKt91I8dlK6uOfLa/PkoKzZyJCTFCBFEVIourMCQCy9yvr5PWPhtVdM/Y0Pvf2q6ajOiIAKlFVplGVSfMCLk0qZj370o+XbpUSJEiVKXJ6YFjbXMSUAqqpkAy/cdyrMakks3TePv/eHhz/39UcX4+2VXa9bdJV2VyVuKtnipxhi4A28EjxZIlLwaF9IWF+jJxmeiwg1sZABG6VIgmqawtWnmzsPnF7Xrz3wvUfnEDSnr5+mOGAi8kqGDTNJnrOxz4qAvwzlQQk5gYgieOp10Xezf/ynKw8+vNNpAJ8bSQNNLeeGhIwVBkhpsAkPDoZeH8VR0SJFoSFs3uPi/758J0c2/pf/ZLEckxvKTNE+DCJSNsS5E2siZttd72TLa1PXX49tkwgs87D07yBX+PJMgkSSjkTVpdxojMNz+P/+4CtfOnR8zjdWUE8q0/2g4TQQhAKjNHy49Kyu/lo8udFjh90WBAKK/swEJi02smPbrjyz1Fvu9O++5ztX7r1hx5RRgi3WUIpo/PAjXuTI5PLVUqJEiRIlXslgpDFZ5sgQW26nhaE6vvidk+fayrv2JVQ9M7vUTzJUaxwEUC00OaQyqr3IEFLZvL/kv6+tk1AwhIrjgW+3sjGo1NLEnZpdXM0ZE7tOLCYf+/S3zi87D6ynIIYSssyRDS7bs1MZmot7j6WltXPn6mQY6gme4WEADpwNHZMOkgOVWGlwPGQ9GxvrIIfy2fsf+JOe4IwTckbVegQe1jMLixNrTebTMEQzpmT5Ak4dHZRUvXz0ffMUjh0oE+II51P88ZcOPXJy7lwHadjocjVJVTMP7yEO8PwDMSQ3/quF56ZACzNRHaT6KBjCUFIU3+/Ink84bezuRlPLPv43f/DHT5yDAPkgO2KoNHwplDEllS9RokSJEpeRBjzHKeMFHoPaMgKcWfCHH3tKTdBsjXNg4dzgVelSUGHPCCH2RJ6skBGwwm7eK17DJ4VMTtYTCw9f9uQkTwHAEJwDc1xverLn5xafOnZOgMxDAA94AbHd3Mwv62t+8MTyDKp6+vTa4kJEBKhneGKArTeRM5EzPKz/VCwTFDYgpGAFK4wMtovkN5v2oMt0ciifeAVOKolnr+SMSiiIPCJHoYCU2bDTVJFZIz5rL544AnEjgfTl1soDYa3hCTnw2S9/7yvfeSie3GVbU+veZDlBCZbJsjEIiqEKVphLO/lr8yTALJaVWQwrsxKrAYgEojTYQKJGYF2f83hyNQsqk1ecXer8ty98NRnay17q6vPiCH3pYFOiRIkSJV45Hg+oqgnDwqM8DLGW4qFHHl9fWeLqWJ6362GM8WqWu37WUWHYouqKETJA4HmQ8CpgkGzsoSB9rZ4ks7ku/OD+fA6VShzGYUXzPE3WQvVTrerDjz7+o7deGcZIFTHBRqH3zl6WxFECDOAksy5HGCxcON9vd4lICZ6g4IIKRY5JkVrZcO7Q4QRDB7c3NAOBAo5EfzjF8qTKGYmxwsazUSIFKxP7VBxYnKSZzzgIV1bnp8RvznW8nGxewQKkqk+e81+/74FOTtP18WzVOQpgDQzF5OCdkVSNzRGCTDFxu7iTy2v0JLQwjKJhbbvCHbbwgSUtDGGJQRFq4wgqmS62XX9iYtsDh5/89qEb3vXGGb/R2V+yGXWJEiVKlChxeUjAJn46qAbFqggYeeqTFAJcWMehZ5aXUwSWSdFeXVtbWiTvq2HIlgYvzcGncGHZPHyXbd7Ta/kkY1DTtgjYKlTZUGg463VX5uc766uB5dCaXi6Hz65e6IAYeQ7nYQnOuY2Xu77sdaJkYOyvSbcTeImYHKsngIRVRoH2TTUyN5jHZh6/idASa7EcsUFRWDc2bEqWvbSD0XNvG18FKxjKUGblTZ85jKi+wmR+WICIZKClJ2Fm58SYAIB3Lg4sQaD6ytmWiHe5t+ZLDzxxet01d+2dX+/019fEO4iDz9N+J+33hv2QN2VcX9LJX4MnB32ySGXYtKRSRNoLPyYxg26XpRBnrJHa+LH5bq8y8Sdfv78/rJ+lxQAn3WRM+pdEGZUvUaJEiRKXiwJgKK0eHLICUCdpvx4Y77EO8+R8+tnH59v13f3cAKDIGnCai7pMwUPnBxm9RoccCEqb9hi8JV+TJ2njpobNBi2sPNma2CqQOAE4tc3H+v7w+XznWNAKURHnsiyOYwWR0rBcLDP45aCoCuRAJayCGVmn1+83FJXMuUCUvFGEAiJNQx0+92dRz+FUZfSBrByAPJhAQjyqdGUUBBkpy3XgQD+YBWz0hOeZuFCxEkBDr5DCG0iUiJRESJShVNS50s2Nz5uubfOsgBQA80vLpdWSsgLCENYcnlWMAqImiIiMz3W6Nrm43g77Hrkrcl5FZJT8epnmG5CQZTnFVx4/76auObewXm2Y6nitpyk4hCqTIAwyClQsoFA38Fe9pJO/Bk9e1Pt1k4lk4WkzirUrVHOgi05HKZtLiLftveC7/fPzX3l07YM3tjqJb1QNAZQnpEJh9cXE1ksqX6JEiRIlLhP0WYeFd4exVJjE93PznUe/t8rNnqnrs6oh0saMYDPTvYj4km56sb5GTz4/QRx6WsODAXiya9Z/59Gn7nzdjU0Fs2dm8R6m8HOUYTHdl4XqFawawkMjSQkEViVlISgUrKQQT+wZgX9e1czmL3gIKwtUQULFTAej+PPIhF6ey8FPL+5jIzZGUFb1hTRiOFUalOzUwvZz9AlCYGwyzby0B25aE+KXOiZOClYrpMqqJAIYHcyCGARlI1Al44hGbf5KgeTCUrrQ51WYYGwGmqrPiGKFH14YKwKASYtawM/byV9bJy/5Y0TP/xeO4OHVkCjnQjUxpguOTPfhp46++4ZbW5HJFQSEEBrUfiipfIkSJUqUeI2iSHeFimgGHHroYWN2KpX6zy2BmQ8fPpx/+EZf0Ht65WXmqlrshiYfxfFWuWfOXsFKIsSAsEIIwgPqLIAotMinHDj6bSJQmwRFpIMVD4awehB50oHXiLInKIEhAztUD2IazqwUF+02PlBoM6d/qdm0YthUReMNGk2Hv0uHoppXviIQ8cLCapb6nk8b02Oukw/NZWmTZqzEc+Dpp5/uZbdORsg9AgO2FuJe5GeWVL5EiRIlSlwuAvDcZwnOg1TECNDudc14RERl/cKtwBjTa/dUISoQgYCD4LVb/FYGEXcRKjRUIiNBVUF3aRNVpFFhqeea5Azza0lBhepD1YNAAy2NL9Q0BFYQYGTEqJ+XibJejhZ4FsOHbqLvr4LKngxw7hyz1QzeCcCDx6IMFLIn8gPLUV8O0s3w3kthZVlMO4nwoh9oSeVLlChRosQrzPCd8zawYEr7YLZ6OSjTD0rbEQVBkOfgkMHss9wEr/AlvZiovAJCXgck3Q9kygXHLe5XAMAoBiKe0Y8NOSaG0poN5bKqwkNIyRMK9Q4LeaVhcrFqQdNJoUQK/YstdDY7Zr6U7TaMy4vqUBqlrBhlVUghNiKovvzpzN+PzYuoEpMN0jQPLpqlj9K1AfohH53P0eettarwio0Ehxe9klZS+RIlSpQo8Uq+6whw3ttKxN50E7FBkOaZBlrG5bcC730URUkCUzGAExHzyvO854DQli5Kqaj5tZFLMExspUL4PoqgKyG7OHrOm3JVN0fxR5fAYFEQqVKRQUsgIgURG9mUGrwp+XizooZGnz+cV8hL2s7POX8t5kI0yA9+1bh0KmVORRCFcd9JFNg8z2EZRNBNqdub8rZ/+PC8azvOQUdUXhXGvFy/qUSJEiVKlHjJMUzHvCiKp6pQYsv9fp9skDoPLXn81iiyiLU2TTPDG2de6z2EVYyKLepG6UZy8IjyGmUWfj4ej4t5vBLcoMTspt+iUFJ/sVvlyB90M4/f7Gj5slLpSyYGShtnCtPy57PgfCVIKnkH572NQqgys/f+kuYFijUUKQfpJXNv75UAIngFXorRWkblS5QoUaLEK4xKoy7es7FxtZr0M1sNMyaVvGyZ7wtVdc7VaiEDUDXGsDGXjT3pxVciIpdQuktY9ZaofFECF4MwuRCBkKl3oru2bV84Pyv9bKYxAeaepgNj7kFaKFhhgyDzzhizsrZardeZWZn6mYP3jWqNvMD7IAo7aYIgUPIoTC2HciDnlawx1npVES/QQvXCxEEQhtZ22x3nfGOs1e53FCgKM43KM70YIftz6nYKQs+DhNfB77rM7pPPCRNABEmS2rDS768HQdAXARFURIo+4IoFEoX7oRyaTGpHmczDpGUVEWvJGIjCEMAMlRe5jFZS+RIlSpQo8YqQ0M1SWh6omgc24q+0116JV5AB6YDHGx1kfIIQVSpz589HUUXA1UpTnCZ5gipf8oMAvEiWZXG1EsZxGEf9LHWiplFnJ17VO+/yXJlCY7NC9qMDg0sAAgRBIIb6WebEk2EYVsAGgTiXuRwAGVbVPM83c/di/+LrrY5WAy4l9JuO5dUishlpj541cyx8P4u1BJJyLL/cKKl8iRIlSpS4XCxtxEw2ly1XgKjw+S5qJhYi5pIBvGYnaYM0181pr1uPVwsgSlyUgyISopyo51w0MaG1qstEyDpHcbWWICFV1UFaqAx6k/Z9Dg0R2ZR1KenUJ8cXnaupqSgi5tAYzXxcjZzPHMETCOoITEwK8eqBzIsaDqNYmVyeE7EHeVGf5YaYrUmylMymrNrhfb9INi+bzSgHwXjocOCIKherH6/02Bhk6EKLeZCQ0kBLQyisP1EUMTU/zKN4+PQwcKt52Qr0llS+RIkSJUq8khAa1OGUgYEJKQzwF5ZKKjEgC69Gi5DndC7ZKo8nkiJ1klgJSpwxUsM9i1WXuSzpdNavnNgGNpKlGmyqtLWRIAuOQ8fIvFeX5pauvvEG7vTmj51kWM6ymNDv9n3muB4MTOsJnpCzGGHnvRCZMEBgHGmaZ2maVrgiKrU4zrpJYExswzzNDBmQqG6u+fkSEFe9iC4Xo6NILlHRl+Q3vDT9Tgha1N+iwZUOim2pEDygpF6JAPkhHcha1PjSQdrP6KCk8iVKlChR4gfnZfecpFRHyYclvh9IX4VRz2ebUYoODB+3Mq9zUAMmqAF70pw4I/gouu3228K49uCX705ADM2cC+yoZNKgPylBxNsgEMNeIYywVsF11+pKp/PU8YY1/cxVg6AW14V833tlLTJKXaHxIs9BKFAT2L7LE5fZMGhNTpDq+toaGwOm3PsogBKceECIaLNc/sXmHKsqVKAjjT6GId2NJnrZgrtbn30XBF2Hs29Ahv7oozxXAWmprhk91pf171npYFOiRIkSJV4Nb7sN6xEtafwPMTxzzuyGe8eUG+QW4Y99EO9/bzTeWuknfYK3l5o3Ft3Gey8Ep5KJT13uoJie7sXxWpKqsWmWQygOKpGNiumiEoRESbQ4hoqKENI8E5Edu3btuePt45OTWe4EqkwABOpVnHPee++9iBTpjJeBYQ/I/at5gBRaOVIupiT0Q62wGT0yvJxlesuofIkSJUqUuHzgARMZaQc2wlU02AvhhXjYFXmRpFQU1SFhhYCUCODiJOsgOU9gFQEAsINqIeYQBpSMqtUMgKPQkxAANUo8VG8woCBHhR2HWiiBRkpmCwjIgwQaDITEA0cSA6DwncNAOISRrptUi0mMEIoiRSB+QQSILm4opY0mgRa1Nl9G3jdo8yGEhqVJiYZeijy8pC1lP8jgx0VopFthIyYwEcbrILvY7rpeEk/WvKdKEAnnrGCxoUckzoiKaI+DntG29jPx5BUm6qrP034UBAtEy+Ja6rJ+VxphYqwSYicKrIcmZ5tmzgqPEYuIicPmgQN4x7v88vLK8SNV8t4YRaAcdtl7Fc/OGIQahapMYskbRd+Y3JBBZj2MWFLmrfVn3eyjDwZEiIxgUMNKN/JLXnF6TEPG/jJPCsRo0W7MKgDLMACtBM8EVhSh/1EFYDfoNTooVGWH3apQ/gyzGgYtbTYNDv8XVv6S0c1e4mr6FwwNJQcaPlUVwLGKgn2RBlI42AyeKr/YP6olSpQoUaLE5WEAG5yNPOAKTuC9WqbCPjy05F0C9fCypU0IwnAK74zPjEvZp0Zz9HvVOAoN68oK+36NFGk7tgYdAhro9W291orGQoSWDVa7nHmzvDANz05ZtRZAncF8FzaOm9OQCiQOgoDytvHdRlwlIe12LMGYCHmArkIdhwY2BsdwHpZgDfoSmmqjWkeSIVXiCBqg55CJYcs+N77Pvm98Bi8QQAyEt3rvXnhY+l0GRJgKF8dC5DLaaMMN7/sjTVMROXbs2OLiIoaiEVX13hfh5yIgzQMOUfBU70Wc+FScI/VQB3Wg0eYBD/q+GwkZD1Wv6lkz43PrfZRrJbMYq6LCmQRZIsuWrrjr9rNRLXvdNebWG8+2xs4gTHJbsTXm6tFuxtddZ99w3dhb3/j4Wg82kjh07ZW0s3rjO360OzU273pBI+ZK1DzwurQ+6fsKG5+Jq2d2bQ/uuN1fe+0qh0mWesPYuQczOy7s3r2+Y/J0urYcV7a/8S2LUXOlPmUO3rR+9Z7qW98Y7Xv92dSuqPagUbXSr9fs9dc+uXZBJuOuUjf1Xmkr965KQl4gfvAcSIWKPYRVBg8Q6hXP4/ipCiBN05ElaPHUFhcXvfdZlm3O0N0ivPfOudGag6p6r1AeFMUVqAepwgtEIAKv4lW8DkzTRbbcmR28g8gwn1bIu7oR01sN877ptJvig1zqFE7YMBRCVEXSQcgBW1YG5WBHypqSZgSwCasUjyMhpiocI6OIbUxkwFEQI/M2qIJiUBUIIxtplkbWMAhJH04IPLx+B3GQbLB5t5XbUc0ZKShXYniFz4M8Ze8yzznDA6xi4QCj+mJLRJVR+RIlSpQocbmgw2gxeUBG4aRRxIuLIPoLispjEJEjoGA9SmC2Jop7ayvIXWWs3qzGLmk3TJ4ny6HdVqlV16LYrS+tdwKFaJXRGh+rx9JfMiCyVekvhlEYksHMNhNw0mljab26c6a3enZ60q4uLmQp7Zzcdj7pGwcvqEaTVI176XnpJVAhNUElytwaC1Wqk/1ub329PTY1mbkgc94RoVKBZSbxUDNYfy/WDQxQhNK3ijzLxPqBFpdosNIxdCAH6KJ/WwzyMTPz6dOnT58+ffDgwZmZGWbO8zwMw6ExtgXgfKE3GSwDCIkAniBgcLE2wsWkTQf1P7cUxS3imEqDdRtWGAUcYBlqhINqc/zKG67b9r73vGXfwdbbb0QUXMtj+PI93/jdf91b70m9+p7/+Rej9/9V5Esw9s3v+mlU687QxPTk626/DR983/QXeO4bi95a1Kt7fuV/2XPs+Dc++pv9tdW9P/+z+9//PuzahaXO0n/6T+5cY9vP/DRuvQPGHvzFXzr4nru+8Ku/Mr1nz+RP/Hjz5EkBRe98z+wjd2/vr2HsoP/DTy0+80gz5tmVld0f+nBrz47TJw518zQKa+xFyW2l6YVgdFSOip89Bd4ogvv8Ddnr9arVanGcZVkYhocOHWo2m1NTU2ZTVdGtO+2Yi2uR0iA5QAHi0cXoyJuKLx25hd/nVsPYww8hgcKo+DSrGI7ImchYkn63gyyjKLIgZCnCCKpZrw0D1CrodAOOgzjOXJr73Pc6MIJabCwZsi7L8jQNLLt2Nxwbi0KrJFicB6hx1e7e6jzSflZkXVvLxurmmx5kVxcmm1sSOJGC4UQYJigmJ4EIqSix42Itz22sRJZUvkSJEiVK/IBQfR1UGoIqZGvr90Xu3SBfkAhGFJI5sgyiaj0OJe8unr9y++RbbtjW77szs/UHn3zM1pIgDBq1VpJL22WwYSfLAWSpy2uhjSLXW8t7rlJpuNnlsWZDZqq0dnbat/dNTf61//HHjh7pf+5zX3nfGw72jX730Tms9aNqrJp4SSssuUZpO2uZdQZlPR2LGlFMneUzlmLAwhjHAXl1pMRGvC/ue5g1mENl62YXzExEXOiAmImkiNCLgFGIlaEQoRfg7llUIFLVpaWlY8eOdbvdbdu2NRoN5xwzG2N0U8Wi54kODw0pL/rPli6AMQhAeygBovBEjhkwYFrL0vVOZ08c49p9meoDv/2vU++u/NCHd7/7rbvOP3Xf5z53+3vfHn3wnQ/+0Se6Dz8cMe/6wI/vvukmd+zRk/3OWo1b+3adivSp82ffuG17FI7tumr70cP3fXfp3C/90i+P/08fWTl64k/+yf964LqDQbJ06uSTV3/+U9NpevW7P3Dov3129Wt/tvDMucb+m3HD3uDmq+e+d+TR3/poZWUh2z6952++55qf/rG7f/W/X3/NFf1q/Pq33vb0Fz6/+sxCFES1iRosqegWpzGbsngHE7xiEDCItmZGGUVRYXtPREtLS48++mhB6DGs4VUcbL3I1PM6bOqmR60eApApZGw6ELQML3ILA5mKhGeQIgIpRFlTqHgTRYz33DJDYci2miy57x0/e3xxhSu1RtrOwjGXeo+1WhSbZZ+nGoz73tqsDcJKvZ701lm6EQXaE0bKxvSU875r1STrXrDV8d7ibHOiYaJ4feFUvVrrRyEZZF7ABhBN+rAhaONeBzweW/SiUd3suiuqo3zll1qYVFL5EiVKlCjx6uHxQzNm1a0G5ofCcAAyUGYzrFHnrDVWXXfp/FtuvPZXPvLmhfMLCKbvaqLz8fzhE/e7TjpZs6El57p51pVuf5dNVtbO6NqsiypmYoLCoNfr7qhWLxw/jmotZuxqBY1qeMPVdVmv19LuT77z5uOr62fO+9lTF1JJuFVxqdfOiq1sS02Uri/DXPaGHgAAIABJREFUeY1bXel30qVQOvVqNaWQNKo2Wn3PWT/TwAiZoSBYoK5Qxmx9UUKALMvS1Dm1kfjnz6ujrTMIESGiOI4nJiaI6OTJkydOnHjb295Wr9eJqPgqETGRf65f95wkX7YWeyTACMQUsntWgoKE0HMOoggjXwlTq10ARI//+ZePf+WbzWarF47tvuENO2+58dt/+Htvv2E/zsx+9WOfPpCllSB69Mi//eXd+ysujE21L9Sq1Xy9LhwFYYM5hrVJHJt6o7PcGT+9OL77wK3X3Xz4oQfrnF3X2rXw2Olg8mncxflS99jjR248cF2HGWGIJPmdf/RPxpPeG8gsnZ/f8+Rh85a3XPu2248eP3L1m2/C1OTXPveVGyqTV7dafe+TLI0CZt3SvW9+8JtbsRgRot9nSpAkSRiG/X6/Uqk8+OCDR44cufHGG9M0rVQqI1JePMGtj8riR0Y0tJg6Qn3B4gkqqlR84IDojmTlAjJb7sxi1AvIEwME5EZyAIlWZhrh3/3pmz/+ldV6Y+xnP4Cnzu37+//+m/PL61PJ7IWKpVrYipPe+RN76q+bX1gzNoljWe8u9fNKABrXLFnqS1in7rIGYTh2TWQ5ap8LRHqqu6NYu+vnnzk7PrO9vbSQiUbVOomqsZY4Y7uJdpuL+69sbWhiVOp1ME0tUoJf6r+cJZUvUaJEiRKvKkI/pPJbjEyrAASSDYdxIngFG0POkDbj6ODVe6Ya+ORXHj706NM2vnq5l7z97bfs2TXz1D2PLC3P/8R777xwYeXUE4/ceXBX5t0ZV9lx9cFv3XNfktKP3H5nM1k7XcmnbrzBLq88/OXPYD8iIOh1dPn8Nz//Zzq+a/7px8ZtfO3BG3jHNstez5144MjstTe/eTJ1kQnqu97+xNET6xeW73rLHUmv/9jTZ46en1dDYW0sM7bI8fRKDCFVJT8Qomw97bVg1cyWAGMsMQgMMAPgwgWPwEygLWfHFSHbPM+jKNqzZ8/a2trp06dPnjx54403Fkr6gho+HyHU0YRsU1RedauRaYgKK2hjfqOqsAwh5OIJGlkKLZjHKrWrpneokwkTg4Ikz7hem5ieyk7PVjKdCGp79uxeb7eRpDYD55r2Mqx3ekma5dJL8ihXZJJlzmdy9LGnJh54pPZT197w1//GvjvuuOff/6uVM6eazeb+mV3oOnT6E2HN9frWhshzdPs1Y3ePt2b6Xvv5mUce3X3LG9/8rnf891+/5/Zb3theXO6urDUau6xnl/aDkFW2ZB+pAOkwx2EwNQXp8BluMMTn/bRqteq9J6J77713cXHxwIEDzWZzdnY2yzIRGUXiiw7zQgemc05VjTHGFFF6HVY98oMr0qIm1OjyCp9PbOW5EzxpDtjB94uy5gpW5wGrbffpT3x8Ynzmp17/M3tayLtrk7Xo/a+/7t89tBTG/MHbbsDqFdLbNn777q/c96crvbX3veOvpr764L33Tmnn6tfvnrji+tVzRx56/Mhitn7zG265Kpqen7vQqe1eeOxbP3r7m1ozV5xeXP3WI0+sdPoGqkzOOyFriL2MeLcOko9pq7OgQi7EBD90sHm+p/bis4dLKl+iRIkSJV49PH4zsdkal4USFDosaE8MGFjDjHRlma3WJc+7aw1sf/ONV8+dWTx1bqFRb7z95te/5yb6bPeGp558+Bffv+ehR7ffs3jkV//aO7aP4d5zmJ7Glbr/S/c89JEfGTsQj3WTK9fGsVOmfvv4WC89Pwbsq7vXtfCmK+rjV088fk/7A3e+6cM/8/pzwAQQpdv/zq//0ZuvnfmFO66oAYcWsa+1r2Em7njTRBLiU5+fnPuzryysLJMn2ArbSLwCAmGQsDLgFLz1l7thtmSDYMDMsiwTwMShKmhDCaD6QqLyaZrGceycM8ZUKpUgCERkeXl5bm6u1WpFUTRk/HiRLurPMYsYcidf1GFVABACDAMGTlKXe5VcBf3UpFksCqWZqA4KXSftrraTbr8ZjrXiBiRfXFu1YYSVVWujCFwzISRkBCaqahT1oYhrFVudrLcCpS997gvVe7/77h99R+Wtt9zxjr/y5X/zO22fX6uKqFLNUem6UCS2Ebo9JP3tU5Pu9DHLFUblwpEjuy+cr77lzdNvuHHfbbcd/cb9dVtBKp2kjYhsGHl5AckPlzykolfTqAyWfh9qnOf5M888c/To0X379h08ePD48eNhGBZ6981sfuuuiIUaZxTRt9YWs4lhxjP4Oa7nBXcLUhgVYNRSwqoCoNIIQx/45PXXXlOvtUySnzt9Aa579RU7f+mDN3/iqS/VWpVfedfraw5/+JXZn/mpilvZ/uhs9xc+tHcxwbkn7Xtet/fDH7jTVAC3/V/8zvyffu/cTde/+5dvm1p1e7+3jMWDt73vrr0BYRbVuZWlo6cXerkjDrzPxXtiZWIZGGQNh0+h499y010SgR81O40Y/EshtimpfIkSJUqUeLUR+hdQ+Wi0YM2AEEMJBGRODIF4fLzuFtbu/dY9bzpwxYfu2H/rvv2f+G+PfPfRxztnn67dtD/srurawgxg+52FU083GDFw75e/um1H61d+7E33f/Mba6dmr3nr9vuOnfvHv/7v/uU//rtvvfmGu+cfcIBL+z5Lr9ixfS1Ld07U3nPnDZzhf//f/tWOmda/+4cfuf3Gg93VpRZ2PHH0wv/9z/5ketfV/9fffO9//+yXnzrd65taPQ5ts5WGzeVuJs4NXSNls7GjbjmCLt4LxHt4IEuS1bX1zHE3k0C8QWbUC8EjEGLaumhHpF6vFz42CwsLhdJmfX39scceu+WWW+I49t73+/1qrfZyPH0apn56hhGQgBW5y0EMgjWGQhsyQX3uvYUq08LC3O4sm6rWxm2cpA71eKnfuXKstpS04ytmcMW27qmn0zQdqzdQrdfiiovtukUQMPLc9fq9Xs+N+STtLS9e+Pf/8fdu7/3k9e+566pv/vmJp09eWJxvQHyWenVijHMpKlUIrc3N7yetWtPuZBeeOoq5edx43Rvf+067d++Z//CHe3fsnIwr0l6CRZomloOttvww3C0XT2wGoe/vp8zIsmxxcfHBBx+86aabpqenz5w5Mz4+/swzz/R6vbNnz6ZpqqpFyvLWqXye50EQFBobY0wURVEUTIy1hldcLLx4vajk7l+C1gupbu6iVJSdSvqdIG/E1V/7e+9nYCfwhc8/JL1uurrUMK6zeqFRtbsteov+yccf6v/U+6+ZjFNfrymOzmJ98dwv/w8/Pnd+9f/8B7/3B7/993/snXceXvpO1YKAc0+v/fN/+5nP/MuPdBfdz/+tvzuz/43Nvbc5nyedbqU1wQzDRNbmTi4dNlvm8by5bO/FK21cauVLlChRosQPHndXLYQgYGZSUhXolmKZuhHf4gGvZ4UXMIfVervdrZsgT7v/6fc/nv2Vm3/xx9+67cM3/dMzT23nhDx2xHoCLgR8krKaagVnF/D1bz54512394EDBw5YY9bX8c17v8VBfHp+edv+G+fPPNIGaGr7ihk7viqtqbA6sWP7Tixm+K3f/dtTBiLgehA0pp5p4+iZxcUEnbn100v4yQ+98+Of/O5X7z/MYcsaWlxfhbeo2GF+gG5QON36256d92E1JAIDYRTdfffdQdRAUOE8M8gsRJmcWg/iLS/kG2P6/X4QBOPj41EUGWOSJNm1a9eTTz750EMP3X777YWQQxXe+8AQiNDtWms9c7/f19A8W2Dji8WTrdySFOaVyoOyYR7KlhS9BJVKoJKkCeU50r6GAuM73cRFiqr1650Jb/qnTuMX3nXLh9916OMfu/ba/W/9yXdjzxTVA29w4tSJ/d3u7T//c4//+eceWzj783/9pxCaahQura+87Rc+8rTIn93/nazqsGccvn1s7pQPfH28hvbKzv1XPlajIMwCk0FTkE7aYNzbJOk5VCbFnL33u1fc9ZYf+YkPgM3imfM7kn4GrsaVJF8NIiPe+y3MzVgxMD8fCmxGbqIgLqZYrEpExhgwF06RhaLGWlvsjxw5sm/fvpmZmSLzNc/zSqWysLCwtLRkrVXVQifzAmiitUW+LDNba+fm5n7u5362uDYRUfYqhgAGiShYITKs7OsB2mLSy1CDNSwRLH4wPSANQ2vY/x//8OMTk9P/4Mdu/Osf+dADvUMXzpzJ8u50laJ+e8Zi1mfLK3N/+mcLd1zV3Lnj+t2E3/rS3Xv3Xh0DU7Wxf/1bf98l2NbcFkqjv6o10JOHjtdM6+HvLL73rVO//7v/8rf/891f/s59qxJNTs0sr/dsFMnoqooBeelq4VaqBIhKof3bkAvSJXKal4jTl1S+RIkSJUq8Ctn9CwjijgJmVMSzFaZaYULe7WWdTmDcWK2Zpmuf+uQnb92945oDV123/+qJalQ1sKKa5T2POIwatabkCC12bN/JKjXAd9bqVlsVhOSXLpyrN6K8aya3714Hjp3tJBq2tl3R94uzcxcUWFvDZ75xNGmvTHVmjy3QVbdu39aY6Dvvva/Wa3/wX/5r8r5bfu7n3lzfdfV//syXVlZWKq1t3lslVhWQoHCbKaYhL6CZRAbVRos6M1ypVOrNsV1X7RtR+SIq/4KofOEcLyJBEARBgKF6/pprrjl16tTXvva1N7/5zTMzM8sra5VqBYZBhEYjDMOe90EQeLw42Q1BaCCwYULo4RmRYXCIbhr4PPB5jQTVOPK+l3ejSjQ10YLLwtRPO8zd99DBd3/grr/9q3f9zE9gbQXNOjSvWIQWs6dPXXn3N8L3vuuXP/praFYQhugkk8bWIxu14uvf+8Hrf+K9yBNcvft7//U/Qzzy7PQTT+78cZ75K3f9/FXVP/rnvxa12/CCbsaLq7XYGRtGlWqQyvxTT11x+mR0cJ+eudC9MDcWhlnmyPqoEvbSxHC4pWYfZjPIc4mhRiH5oUSD8jyP49gYk6ZplmVRFN1zzz3GmGJFxTlXaOInJiaCIDDGBEFQsH8AI5XU90WWZYU+xznX7/eXl5ezNA2qFUB5VM+qOCC5VG6jsuVnDmzE9YtPYIBgWdW3HdZ7yUrn7NNnpnfu2XPzjW/orq5rSN3FC/UJmltA3KwYa79579d/9m994IZK5fQCDh06dPPNN6+mWJ1vf+qrD2yv07pEC/Ozk+OUA+1Ob3V56WMf+9jiM7e964Nv+0d/50d334/f+8Tnu72eEmVZZmJWcRgUgMPw7vCCtENFoQy9WCI1+tJLmPxaUvkSJUqUKPGq5PJbM6NUEIsWoS8iL0pKxvecFwnCyDbGalX7hluu27cjz8+dGt9/1YNn8fXHzzRW526589oDb7rGToSWYdjC5cm6jrXop95/x8SkPXF6Yfb4E8FtNwU08753vrW+/8qZ8dbvf+5LvXpWA2oTcTvPe2k6VjX99tLTz/RqzepUZS2j9tXTkyfn5vZM1lf6cHk+0YgaEe54203rvfVM0Jpu5TAOhhWSdLnWUHFQKczqUJQKArZsxAlmYmYieIGqt9Y2Go2NSCcUhf0IXgB3YOZ6vV7UBhrVFSqY/Z49ezqdzmOPPTY9Pf26665XArxDr4eQRCRJEhtYIL3EjFKgjC2pplhJlRyRYzWiVpXFB8pubf2J3/hNNRysr++daJ156EH8v7+5/sSRIPQwbuH+Q9Wzv4HlhWsQV07Pf+vX/8X0gau4ie7Zk0+fWVQE1dztrATVTvvQxz6x64HDZme94ztHHjw03dyDTm9vs3Hozz/fOHac9+7l8erJT/7Rsa9++fp60BqbvHDo8SMf/afB/quS9OTK6tzVzV1P/NpvVtp6AFEty1zMmfhKP5l/5sTSieOTe6/85qc+Ey0vTTan+knec75qKev1I7ZbaX0amcIM9fCy8aWR3aoOzCg7nXhyKkmSgqPPzc09/vjjRHTFFVdEUZTneeEZ2u/3wzCsVqvGmJERzQsysSmMLI0xYRgWVqTOuWFxZQAbB1AB/EANBAwLHm8pf33o8zLwxgHUw6gCvbXGrm1rbN90562VEBN7r5x1+Pq9j56dXV2k4Bc+/L4D+69JtmGug3ZOkdU176+M8fXPfqvamDl2YfGJC8vXbK/ZKWfH6rOn1mwtzwkrimCmFo/z+z70wd7C05+++553fuBOinteSQgeMEFgbNDr9ciGg3u5xIdna8byg1RvGWhrVJVEGReb2JRa+RIlSpQo8QNL5bcoSxVTvDeNSlEjStU7DpDnOUyeZGfOX7gviE38hvGpmV/79Ilvf/vE4jooWZ373W8fqO2s2fSB//Lw/Oy8hHFjjFbW5Pjx8w+eqXznocP9fGa+svcI4f5lXY+v+g9fOvfFp9doZ/1f/Nks1oKlsb2fP3xWpf9Ep/KLv/npW299y9Se/XnYO9x1D8yen7v3qSXZ980n1o60w8lGZfG7c3fecvD/+Tf3Hz5yYjlxzW07Ug7AufQTsA7NWgo9rQUUtMXQPCvUGGMtiOCyPM9zETHGsBhWY4mFoGoAMi/Es8Q5V3D6wnoSQJH8aq3dvXv3+fPnjx07Nje/eNvtbw3jAMZAc2NMEb59thnlgJrSlp66BzmCIwQEVlgRA1+FXzj8GBmeYZ2uhAtz84vzCzsQzsdJNQwaq73s9CNx0+6sVrTdmzg2P//k8eXmGgLe0a83uJrnHUuu6vNgqbPwhbul5RNOJ4J4er3WWV6+dvt0Z2lu9tT8zOMnlvspu+yOnVetJqcz09/Z3J48eXT94cdsde3O+rbxHs8+/RRVqvVKCDHENu2ntVh/5J0/glvejCMn7//kH9/erLu1+Upje1eknXZNxarXrayI6LP2m6ZkF6UtK4CpqW63W6vVer3eww8/vLi4WK/Xd+/e3e/3kyQpwvAjS/iCfxdSnKL+1yWFn/5iKt/v94uSAnhWbali3sHFWthAjTI0o2QZeihtRWADD6PKEA8mgHMyBLExLy0v/Mc/P2Zb19pa/ffvPvzlr33KVff7XP7ZH3ztdde8/hsPP/2nD2VRfawTT5w4+fQ9jx8du+2Nn/3GQ93mlSuL7m/900+//0fvClu33HfmwrcfPjGfBF/9ztHFhV1HTrmOH//0PadvvuHGRrX525849cVvH07EhpVKYGGCqNdLOAxFpJhgEfyGuTwMtvw4dZhwrs/pYFMKbEqUKFGixA80md9qVZ1B9EsFcKzwxAyWwFQaY/Hk1Ppi5cTZ+bPnv0iamKCa89T4/utyu3To5IWHzx+bbNjWdHTh9PkDOya7AZZyvvvQUycyXunLdHXbKpME+OrhE1/8+kPa2JE3mr6tX/jivQZjPjf3PPykYT+976blue7dj55IH36o1+0c3Pt639h+/6NHHj72hBpb331QKvUTy2e63zrk15a42hqfacyvdTRzaLasZZcmwzAsbShrt/qSVx1QNBgaeH4TkXOOnTPwNBDYkEdRqGhrzMDaIqxrjBm5l+R5DiCKol6vNzU1Fcfx8ROnjh8/efP1BxCG8E5ERKSf5VrDX9qMUlVFISAZJBAICwPeiOxqNAHptNe4l0xYnqw3pJt5yUjzhrU+VMQmoIDIjFMQVepB5Hppp9HrTxiroT3fTyJjdtSmw36WcoZaoCbg1fUqYzVdn5xpTU2Oz56Y291qBdVW0u+2Q27nXZN2Zho7+pm3Nkj67e78uYapmtjOryxO1KwI52nWreYIFPNLZz7zheTs+dbeK/NeOx7fIRlS76px4JNhTd+tdOZhKmlB9YZOlBs/PrB+TNO4Ndbr9Y4dO3bhwoVWq3XNNdcUpkNhGBYrJMxcqVSyLCvi8YWYfqSW2fIo1CJZdhCPH6XMjgLzI6Y+GIYjhbmC/BbNKFVVtFDIeagpQtiAut7ahfXeJ+dP91JVCprVSuWK1104n117863fOfzpp46d7nK0FrW6vRNXTO0yjfErrtr70DP5uRxLS/0dB67vzZ76k28+muTSaDRSM0EVOvTE009877jL+lk/5bh65Iv3Ly8vmziOxiZtFKR5HsS13DskSdxo9HpdqBR5AZv88gepC9/vjoQGXqKDnr85/4Ve0uTXksqXKFGiRInXOpjVAVKEtw1EHMFRsryShKGxUdyMAhL1y1D1Pls6cxrbJKw1Jq7e3lmd72amHU3TroOHF9B3WKztWaUsalbyjM8u43iKcGrb5PY9eW3bEqmNFTG7LlXGmtnaaqUWzS6ve8RG1ZigNT51brnT6biZPVeudheiSiNJ0Dn5DLY317O1LHFwifVhENdMM3IqebeNS8OjL8DtrmAFRQYqbfKYH0bl2dAgLKuKrUflkyTx3o9KhBZ5liLiva9UKoU8o9lsHjx48MSpZ66aHhubbEKk+KmXYAZHpICAhTwGgmOhLEv7aRxGJk0NCzvnep1unpma5pLPZ+seElCQBHlo7OzyIlsNw4wyV9GgVYkutC8kNRfVaH2tm0vm82xtYd0T72heWR+fOLF8ptPuNWw4Xo+cy7Okl5h1u1PYqMuTbr4SR3YdfRf52PrIIvH9+mQzzdZNThUTZEH2vUcfvKpPj3zjvt2NhnF5zRpWzVyOmknFBQj+8q2xQZJVNxdbWF3l8Yknn3zy7NmzU1NTO3fuLB5QkaZcyKJEJM/zgt9vrg/lnCtSILaCXq/HzGEYFjr7QaXYgWZE8JyUlP4SyRIsIzF6YUJFRlW2zUzm/bjX7jSnG51uupQDQYidO47OtSd5Qls4P7cA18C2a86eObNjarvTsfuOH8sntqNdvzDXqcRjqmmeZfNJBhtyxHEcdxZXEFX2Hth/4oEHwm3bDt52+8mTJ8N6vdvrgzhJ+zYMEEWpyy9VxpMUBV+3OjJlk+nQcFr7HA+49JUvUaJEiRKvFRgMhRbERVobD2JUUqzHF2Z8Rp2MEuYUG3ZwyroRDxu++Ik9yCiTqjIriYCFOGw0slyQZx7wKlmW1mtBL+tLZFCpVSpIzp9br1ipNm01Ql59/NTCr/zGf6nX62cvtMPdVydpliys/fEXv/WHnz5jfBYEzXaWujRl04ii0HWWopkpH0Y2brQXuuPT27Os382628anVpZc2KjMr66OTUyszs6jMjl9/bULZ45KNWxt39n3ad+l6oLMKTSHFVLHsFJk15EADupoYMzDG1l3eK4qsAQT8ND7AwIalNwUEXUkzgPK7KAOBNmqh0wYhiP6nqZpQUGKRMmlpaVms5mmaZqmO3ftfvrEibW1tbHJJojy3Ftr61G8hHVS3nDeo0EIdytafSEYqBWAwEoCzplIObRB1u6yDVhUvRBM6rxWw9DkAdgYmHqYhb7T7bfIUqBkuAITIoCXdq8dhEE1qjLz/PJsM6yNb5/MVn0trp0/fabOk2MzU3m/c/7s7O76TMhBr+unxqZPd89ayNh4LV9PV/M+kSUJbRSSDZba69VmHR5VYHKslbWiY0ePr8+mtLB6/a4dtrdaadZTktylobH9JLW81RxTASuElEeNRcpCSoBQ0Tjgou5AFK2srCwvLxdGQ2EYtttt733hNcnMcRwXfjXGGGvtSFdTKG22LrBpNBqF6c1IomOtBS56nITiGnmTBoiHLquOVJR4QIILvk4CwHh4M/xmiJKSgj3Eyoigzh0/3to5k1G8muWOgKhho3rGkc5eMPFEh7qVHVclOgXHdtsVa93VX/+dP5ijrJ/Sjiuvn19Yz4TAAbEGExMUUDY/21OJZmZE5MTxY/V9+5Ok970nnwxarbX1jrosHp9wc/PRzI5oPOouLSGKhgSeAGYZDMbBFJMYKsM/UIpCQk80pPtMcFQ45ZNAsHnwatHVCS+oDPPzToPKV0uJEiVKlLhMkNFSc+AQeFiCkOYQr4VvCQBV9gkkhxJEWXzgJHQuzCVUik2EDIYDZB5ZOt6sxc0qsrRWa1Qq1bSTOBvGU1MQ9qlnApDBuqiGyKRp4hzX6jvGsHi2knKjMplD+srdrtZMNc+wHjZWbFCdavp2u9GcQrW2mOWoT69TxVUqmbh4bEraaeAQNasqfQTxWiLVmV0ry0u9PDfN6Qvz68RWAwPWkIwJAkhnYe54WLHGBEu9bleXuJZE1QCZa0xNQRKlbr1e17mliW3TMIK804x0W7Oiq4s7Z6bR7gI2rrXgweKNiBFnxLE6qEC8UR8YSpLcAxyEnaRPROK9UceqIuK8OmUPI1sGACIqfFGCICgisv1+n4gmJibSNK3X65OTk0888USz0bpy37XFXKwoRbS+vj5S1AiGW6GVUfq+m6oCLso1zoi8yWHbNuhY089dEEQA2SBOPee20jVhl6jX8dznulErvSTr1Zv1yLvGWJhqt99Lx+oTrfGxld5aCtSSOFzRZqvhq+ZMezUzYd7Jx6fHPDnX9fCRbdVWpLuQLPYCXeik435sLIuW1me7taTTMHBxs9MgMT3nwupE7kODisC3k9XefHdXfXvN6d7xVrPXM556yp20HddCcRTYqm7hxkVJBnVTiYTYD7bCpDQTcSBRck7EKSlDdWJi4pprrjHGPPPMM4uLi61Wy1obhmHhVJPnuaoWxyLS6/WMMd77brdbpEBsEb1er/CjLKZzqppmDmwA8orRt6n3EIV6iJIQCUEMRAPnrRfIYAaPgddmjoAqeRZUQ8AhzVq1ujFqyAeJNwbo95GzCRpoTeTCCKtZHEg1lCzLO+tYOFudqK8LutpMVj3aSYNNJdPeSm++ua1faaFWXZ4/OV1TS7lPs2pcy5N2tjhX374NWZ62V/Jk3U6Nd+ZnOc/rUxNeRcVHk5N93w+bzWYYdJfmUY9MZGtxNchQaY4jqPmOa8UTDVuv2hDGwFoQMWlMCF1qpQ9KwA7kIQRREg910ByaQ73Cq3ohUYYURTCIQLwxzymj8iVKlChR4tUOdQCD2QMyCCYJIERanBFAVY16gihs4bJNEFYBOHfOMMJKJeuux9UIwquzF2y1gWql115PV5dvevtbHjn8UGdxwWy70uSUec+1mrhO2u1M1SudrkBsJ+mgUY3JZH0nhqBCiAHSAAAgAElEQVQOkXVZ1mw209D1+iuTVklNe7UNiHey2snhdD3N2Fjf66HdXQdBcmsraoxR2zv+9PS+A06xcu5sbe/ebWHzxLEn0KrMn5+rVGPbqrYXZhFGmeewNl5t2tVnntHGNAfV9tk52wzd8pJtRGbbnvZyByttBNxbXU3cfKXekiyj+v/P3pvHyXlUZ6PnVNW79j77jKTRakmWZHm3vLLE2Cw2kJtgAoQlhBhfcuHmXgLh+xL4AuQjHyEk5CMxawjJDWBMSMA7Nl7xvsm2LEuWtXtGM6NZeqb3d6mqc/+o7p6eGdkeWRY2dp/f/Fqtmp63a3mr+zmnnvOcFCGGtRpygUqyOkYATcyUlSIZcwaGL0HALeGgsCzOBHAGRAjEOEMLGApNi6wSZUoCGc69SXs1tYFqtVqpVOrr60PEAwcOVCqV007fAAAgJRAxxoSwPQ8iqJllqx+hEAPUi8t6NfFJLTRjxBQDhUAMEYBJEpwrDVIDMK6ZIIZSBgkrg5HiMuJxFMdRHMc+ujOVaQ2kynKsfNj2PbcrG0ahUIJr0AAKyZyBIIIGpSUJQIZMAyhOnu1XtCASDlmCUySqAUYx2qiEG4maHRIjIBeJcc0AJCBwQkbAtOYEnAiJScYIidXjzYtHaUyjRsKm+rgJfdc1bZpilERIALlcrVZbvXp1Op1+4oknRkdHbdtOJpPVatVxHMdxjB6l4bjbtq2UMnmriUTC9/1qtbrIPpkjGimluYi5PeqRaajzRhpHMA3+SSMsDQSsrivPZw+WQGPGY1HEwxpIiyXdlGsXRkdYmnPivuPXBEIuQ4GvymVmsWoUgCQoFcF1QPiuZymmqxMjiayvuXDSroV2af+e3v6V2NVbVAFIBn7Kq0TFkQOJrj7Xc6rlmXRnrjhZK4+Oep2dYRjqwoykmCf8dDozNTbqdXRJtMIghlpVKj5eHnUynkKQxWLseJ7ghYlJKBRXnXbWvl/dbXdk0eY8nVC+AwHocsVybGnkhZAAtTlrZHMCGPNJR4ZCBs2g/LEpU7ahfNva1ra2te0VBvjJKFG2CPAhEWkUVhgUk5msQu2hjsPq6Zs27D90qCyrGJZTCWvPo/enMqlqwmZRANLiQEpzkATAFQnSgXCZmi7YQpQLk4Aq4yaqUqOOtAoojCyt/SiwESKyhQwTSUurShTUyEtwYatqLe2KSjrBXC+QTkwsLk0mbdGzrHNmaLeXSmX70zNjByfKMtndEXu2hXalWOQ6tju7o0I5IWxZlrVAcavfZpmgFvaku4vl8UznCdUSQg28SHtWTlpi2UAqidX9hyYmnt3v53okQFgpoy3ICFYiaWIa6/mEXAgDuBWwKI4sy4qiiEwcnEgTaUBipDWR1rQ4KF+tVg3nvpkuacAcIvb19eXz+eHh4UQiceqpp/b2dlEQoIxBcK11FEWxjIk3Vq417RUWl8dMoJsVswho7h8ppRhnxFisFWpMaS/mJKOaL5KeUDVdltypaIodnhCuxyQgL/l8JqrmiCIGwEBoQAJXMgIIGaJGT0EiAgQkc4ijIS+VSKbiwrhFoZVEHUgOytIaIeAUWMQ8hUTCIgWojQS+hlk0hnWPFIAaGJcWmcLdqEVEzazXZitBXdOzsUGmp52BJWEYplKpM84449ChQ3v37u3q6urq6jIqogbEm9g8ADTl55sHL4u0Wq1mjmUcxykUCmEYziOEmLuskbmtgABIEyCQBqrzaQDAcFG4loBSlQMIa+ecctKt2x4Gx7GsdJprAVgoV0LXVqWQNAqlfdeuaRXZhJzllGfFbAyiWjICKoMTxzHXpZpUoUgmrZQIy+OM2SiB3JRVriSUSnJS5ekyadt3wgP708mE3dM5OX7YSnh2Z04WQ0zZ+UrZEi5UYiAmSDORFKi5RRSrsFThgtsYKwjchI2pzv1PPXj+O86zStGjj21Fj3RNUygZcgChSGhQYD64iIAUag2gqE5q0wDzRWzaaa9ta1vb2ta2V5HhHI27OvW7gWaUQQKMhEAIIhmWkw6LpidW9Hb9Px/a+Lf/OB5Ies97LitO14by41ddf03/qrXjz44TS3qZbHl6Cly0k/706Lhlu4Ihq1ZdzghiFUc6rqRsL9PRsWd89B++/EcYwl/++Xf+6KN/8MzhQz+7aVc8NtTbmyn79sT0DE91Zh3mx6VyOaoGEThp7bp+wn/vReedva7r4P7KfQ9vvfXRh3qXrUi7/kRUjsCCkHybUcJnnEdAvDxjg2YOQ8fjnKqVCR5BZ8KZDFQIEchqN8lkwntiptid7HrvJad94cs/gCDStRK3feQIMgJOJrytEeq6JgCKdBiGQjAOYFt2Op0OggCRGSwOQIYkbWrpLjL25zhOEAQmIssYC8OwUql4nud53tDQ0Ojo6Lp160466SQCiCUJxsDzQAfImQZCxCPrxy+6wig1mMR6zg0CcSwVkOcnAhUHYWjZ/lQkR50YLCiCcpW0md/l5GbKM0HSqXBeGJ22Y8zorEcWsigUWjHQitkK3BgUQskGl3FH8kQMoKkiKESQgImly9afs2Xs4fum9j2dBmEDBBoYKiUiEiEwZlEVwLE0GBYJNIjsSKA1Y42CR0w34P3RVFfVANioFWVi8yYqb6K3db8IAZJJk4FqWZbrup7n5XK5bdu2cc7T6bQRozTUdt/3jbq8OV0xO23xCcpCCMdxGGNKqSAIHMdh5j6iBmsKCEgjYbPqcj3OTPVCzBqbHonmWgNKFZRyvnv2id13P177vd/53Q7wM54YzU+NzExff8cDuYQfhnGxlqcYLVbykFUJ+txEUKkyJXVxIpkWNVVmSoBlQ1RmUd4XYZwPXbcjmR7QXDCI3nzOqSt7OvKhXHpC9gdX3z5cq3CugsmxFGcyCGv5QjKdDUo1kjqd64iDSFaClOslhJWv5BXKaiHf29frJZ3pYiGQYVQOE+lUutv1Hfrob2/4/DNbn40rQa0GaPvp7nKhxLmlgAEpQzYTSjMiAo2M1aPypIymTdPfa8TpXwKiexvKt61tbWtb215hIXlo1Kw3/zQKzcQqAsdiQHGtYqv49BPXdjgQzUz935961xN3Hbjv7nve/nvvevMF59z72LaE681MTqVTntuVmSxOQC3uzfhaowSVsEW1lM/25cJAlSemJArJ5crBrukxsEuQg/in3//OvpKV7lnpKyqP7JF+VybZUVWqMjPuYNSfXVLmicnpSEZhX5+7aVXi23//3Uvf9s5P//EF6jvxwUNjk8PDsZ/0ejor01OpZMZPpA898oC3fJVnazeOujq7H33oEat/xWBPhob2e4meQ2OHek4+XU6U5MFnqgXbSXUXSzN9WRjs6WK8VNEqjgKBPAYNpKmebmBKYhmCEiFHywICCMIgDMPyTAEJLRVwUhooZlwyXyHYOl4kwUYpZQK3mUymu7vbsixDwt69e3c+n9+8efP69esBQGtgDIFz0CEAGbVKJjgREZICUEQAoIAUEC4+Lt0I6BPALD4EprVCzohhFElC8Hu7cqtO6OrwYx2yyaKcnK5O5PdO5jPCOvm3Xp/YeGLlroe23XZPuRp2JRI1Cs11IyRiYBMRQMyQEdqAihgSKSCJoJHlli1zL76wrzQ1/uzeOIoZY5rxiCEyFnOmGShiXNW7qBnIRrYnIhASNwWANBADpqF5uvTCIB7r8fdZ8N+M0VPL2QbW30xK2SzaKoTo6elZs2bN3r17Xdc1qclRFAkhSqXS4cOHTYQeEQ17fp48/PNYEASWZRnob/Jlq9Wq7zl1BRvUs2OrV0QyLc1KT1ivkUQApJAUgkRUG05YmeCVZR3pt1yQ3npr/tqf3Xzpuy455/w19217sk/CaLkIbjrZkfWrbPLwmN+zfGLmkAqiNSvW7h456Kec8tSQ49qeZ8dRTUElKOQ77CyDoDpdrKmoJyfO3Dw4kIM//fy33/TmS996/vrvXrU/qtUcZkWhzKQzEzqiqCzHpvuXDpYLk3EsBzp6RvYftH3fsqXru25si7A8dPCZdSedOFSoJYhTWJ1+ZvtkZ7I3fcIJSzrGRyZKPEHcZozpMEbf0aYMGmjQCjVjVOfE1z/KGnWi4BhrIbehfNva1ra2te2VGZU/QhCXNGDLj3mZVsLmlUq5K+lsWDV4aDckOcv68PiD95cmx77xD3+rXcdNpn73nW/7z6tuWtqReP1bz7/1V3cXpyc/eMnbZ8qVXFemOlT43ve+ufzklRdccImeqQz0pH74Xzc/tmcHi2ggid02DqwcOHXp+pvvfOJ3fuvcE9etgK7kbQ8fvvo/b/iD975jTdoereD2keJdOw/F4yNBvpISrDx5+Nof/2DLmZ/cfMKKfbt2bl69/B0f+u3RKjx136Pbd+64/D2ve2BN/z2333nJm86944brp4fG//wvPl4V1jU//PezT+49801vyXcn/+f/+ubSXPpv/vwjIyMjwcb13//ef9kaTlq3dvSeBwRyTVpqEBZXpHVroUlsnGcgEkGkwNI6l8t5SRmHMahYaUkIMdMxRpohLhrKGxWUQqFgRCeTyaRlWYVCoVQqrV692uD4mZmZTDYrzfWiCKBeFFYpdcQ44yLVc0wMk3B+PU0iIoaMM0W6EtTcZKJ73eqO//ZJEBwohqACpcrI7Xfe8J1/OwHFxpVL4IyNkB+f3v64P1Z1SAIi14wAaoIpBo4EAog4yBiUVjERRwy4UByVUoHDYfmASiUngoAYJH23SgwYWiAUZwqBiFkakDNGWjHQyMzBUdO9Esqo9gBrxKT1iyJDEx7Z0SUiqFTsdMaIThoByiAIVqxYkc/nC4WCkY80HJt8Ph+GYUdHh8l/bepRLrIPhl3jeZ5Syvf9bDZrOPeAcwolNQD9fIWl2ZegRg2cJCMJglb29+596kBcmvYQPIoPH9x17y10wknvW9af/aOTz/+Pa66/V8f9q3v/z9e/+aYfX5Nes/na237eN9D9Z1e86fZbd/7sth996D3vW7/sxLEC/PSanyR8/YnP/IUV4hPbRu7dWXp66KAKyyT12GjVdfhPrr7qS5/9FKhw3fp1bzzr/N5OR2m48db77WzynBNP+pv/9XfZgd7//oX3//3f/tfrzli/fmDgh7dcZ/uZL/z5h2YmwfbgW//67+eeufnU5Rv6+53HDkxfe/UPZg5ddNamtQ89O2TbCS1EVI3AcoBE08sG0gw0Ay2NDFf9SKW+cIyaiRDzSvq2oXzb2ta2trXtVRaYnw/3gQuuymXmOiDDTCKXS8DwvsPF6cmeFLz33Zc98sD99297tCzD5YMDK3ocW1YSWL34TNiz3ds/Ufjdc8TffX+3LzaevTlzS0f6rJPXv3WL+4vrxp584JnL3//2z/3d7q4ksmJcGDnwif/rg9c+tPuyS9782xfk/tun/5L1nfCRT78/X7144zKrfCh/+413Pz0ZxIllLJtKWeH0xFQy4TEFS3tg6MC+7mzi83/x21/+xs2rTt70sQ+d/oUvPL00A1tOXHHftYcvPW91cf/yHc/sP+mE1P1PDXVn2Wc+/q7P/d33zrv8I394xe/f87OfnHdKerQ38f5/+ufCTGAzWLF0SXl6mmc6LdeOIsUYU8ocyrNZIE9gNESIABF8z9+0aZPlehYHpjWQAiBgXCJXAPaik+uIqFqt7ty5s1KpGDXxOI7HxsZWrVq1ceNGI0qYyWTCMAbOLc6Ac0DhOE4khA7iI6L2Y07tA8YYIMZaBXGUcHMdgwMT44cf/fE1YbGw5uR1G995ycCFb1iy9fHao3see3x7aia/7e4HRsfGVjlZlwuLhCeVBgg5AoAjAABizqNYVYEqjHFmkSW4xSGoFeIacJiSwXhQS/jJlJ8p1bRixFES0wpBkesRs0EJDZJBzNAgdWYoFXMOE4y65LHuCI11WDwL7h3H4GyllElpdV0XAFasWPHwww8Xi8XBwcGOjg4TmB8cHNy0aZNZSiHEUYlRGhlKy7LCMDQFwnzfBa2QWuG7BkDAenprXX2ymdnelFxsKFZmEokVy5ZNHjiY8dz8YeBaZlzr/DNPXpKDWmHynA3WHTfxqJRPZe3eNIhK8cLTl93xiG27auMyuG742bede/obTj3xX79x6+X/75sK42c+9sTNZy/H+7fmH3/k7gNjnuU5StYEVxbC8PBwd99yLkKP8z98z4WHnw3/91evfMtbLv7ER8654ZZdfQnI2dHvX/rGjUvgTedu/rfvfv/Df/+l6+5WV37tfT/7/mN3337nRz56+ac+8YF7dz76hrOd//E/rh0LSqpcmRyePumElRRWkWeYRUG16vqpMI6BWPMeRwKk1hv++fG6np2rF7c12t8ZbWtb29rWtpcdvDfAKZjYIWllhO0ax9MERCqKwPOiKOzs7JRR2NsNjGS5VPrTz/48mxMf++MLPvbRKyzOUMWyUulNO1QczwJgcTSHNQ/g6Ufuu+Oma1f1wevOOGX0wDPlAO657Yb9T29buxz6ssnqdNFjui+bmR4dSbusryNdLehzzjilvyubceGCM5cqFf/qtptUUEq5AgU4TFsgu3u6Vq098Yt//cnb7ipu3frYBRdcEFVh79Pb7/zFNZ0ubFjW+fBtDw1mrTWdngrCNYN9y7qzvgX33XXrhedt8Tgs6c5FlfiMzemUwzGGW677z7g8bYEqTsPSficMqhwxCgLLqucvUnM2NIFGIFRac86JQDAAgETCE3zucQfi0a8GJRKJUqlk3lRKWSgUEonEhg0bjEK5CdtbljV7cUTkrFKrqmbK7Vw9ysWbBqPJONeQNJBGUFqnM5n8zDRwS0+U7v/aVcENj932V98NrrkL/Nx557+hWg5Gn9hTeGLf1La9bohnvO4CZ7CvLBhFaIFTUhI7Mx2rls/EshTLnjVr/JWDay56vV7Vvy8oB66wUr6yEThp36syNl4LkksH+046peClEsvX+svWWH3LUydslJ19eaUjISarVUz4/StXluO4KmNNSEc/ZFowY6plEjSC4cPoOncFkDNQqv68hQEfx3FXV9emTZscx9m3b9/IyEgqldJaCyFM1rIQwmS+Lv5mMJwcADBkHt/3zS3COJDWEMUgFSlNWjd2q569UbUC3cgE1YS6Tr+p1Sp9fRAGYaVcTLpw+slLPnb5R1539sahfRLCMosg41o0Nb60J7ukC3Y9+SiXFRZVfveSi3c8BmN7nn7LljP9sLayK0sFOHvzyrTFJMCvbrt5YmzIsrTGGJiyE6KzJ/nG17/h8o99+M7Hd562buNgBq75r/9UFDz0wK88gHjowIrlcOL6JWp6uHgANq3qXjHgT4/tW7u8m0LoTjsXXrBFVYonroSedMe9d5RGDxxymeNbnoVQLZfTqSQDshgHxpSkei0oQjNYJAWkaDYLlgy5CDSZOq8MAOt4n45qOdpR+ba1rW1ta9tvhpmYlmZzUihRCAtZXKmUqqWka7kuRDICYU0XK5/+719ds3zJ57703t//wAd/ePWPXZtPjQ1v6Nk4OQ6FiaHulFXJQ0fCmdHKcWFk+EDn6gGXw8z0VG+uW0mwEB2Lx3F8eGKcMVYr1S68gB94aDSKghWDK2+4fteuZ6fedOqScrkcRTyZ7IgdKwjKZSqCZfvZrn//8V3bdj7lpFKpdLYWQqVazvg8qEBn0nvssYff8baz1q0YODw0edaZ5+/c9WxYhbHh8XSi89lnS12dfbu273zwCRo/NBVJKBajsBoxtBAhnyfLsizLEsAjrbWSIPic+DYdr8knolKpxDlPJBJENDExMTQ0dN555xlIV+dX1Ouwzp6ZLAzD09FHozUCpyOEMQ11HhA0kBGp1Eh2JuNoPpDqUjGfPjzV7yXId0NHXPLWt7nnnLUm27d9+/a+jWv73vnmO77y1azguw7uSZ615o1/8scwXt79N1895fUXLH/3e6GrGwQfGB5Z9ss777z2mmWc2agAdcSI+X5nZ+/g6WcMbrkgtXffyvO3wN4nr//ev1z0yc9U7n/41u9+wxKMEsmz3nYJnHba+Ff+pjA+pRmb1/3Fh+SpkTu7cDla6Oj0PBe0LEtrPTg4KITYs2dPsVgcHh423pc5SxFCNKH5S2G6ZaR6duWR0LDj5hQ4q4/RHCbYNoRRlMvlEkm49cZtv7zu557PPvPXnz13y1mFAA4cOgiAI7v2lDYNZDuzQyPD527csGGgf/ej+0fGhwWy3pzXl0vfetMTNZrpzmVDCRyQMRZTGKkYdFCoFhl53UuWbd81csPtD77vwrcIhEOjI0LAvv17gzI4pHQMKZ+fsWndw/fet/Lkk047dcP0dGFJX2fSAY5aIOTz+e9866DX7xJkolBN7j/U3+lJTT3ZTC0IpPCjUonzVCOB9Yj53nMru6FeGKFn7WqvbWtb29rWtldhmB4VEEOS9TKmhIBAoZKgXC6YEGDx4UmV6+tmidTSdZvLbtZNeQdGISRRDGLuJQZXrjn9rFMGe0BYVrlSTadh6cCSE5ev3rEfDkxOnLjlNIvg9LPPc1x7++7pUjlG7vAEi7yMcjJeuvyTa57ZstKdqNHuu+/PDa4eHprMXbzB715aPTARhmFIJSmDXG/v4XL1pge3Ck2KACxx/5NPn7LxvJPPPHfFCYPDo+VtTz0zUZx+etfo5R9+13f/5Zdv7lv9Bx/7wG1379W6c+u28dPf3v/knpkD8VQN3b6+k6sMatag74KMaokUDG0dc/1UNYproMhy0LLIsBrq0oZ0/LA8EaVSKcuyRkdHGWNLliw5++yz+/v7TYQeGsriWs8hQjU7NCsj2iJGqecSp5/HhdP1iG5dBKX5HoaJrBA1gkSqCQiTuPHDb7e4vWlFb8+bX3dw5+M//Y+ruEvF/qS7oi9OuI/u3iW3D/zWpW8SJ67fd/NWmcicctFFsHr18PXfe3rfsz1vT9/2vX+enJkpEF30gfev/PD7zwL5+A9/sAwBGMZSFyu1cjdBbyesWupVKj/++J9sWr1k5MChaqGcuPji+Nr/ODB5eMPGjXDhxTA19cyBQ0kmEgm3EUg3WkNm4Iuc9vrSGpI9UF27vQ7vqb7qmkg/x0waOo1Sqre313XdoaGhsbExIspms7ZtA4DW+qXB8UizLgfqhtSOrhNpmmKioJhWGk3F1LpPohBK1eqBQyG6bljmAQOezi49YUMQTBOPxkamg9fBijNPP2co/0eXnsddyNtw/56hv/6DSycOq7+/7RbR1/3wjr0d3alHn9yWWz64Z3jIT6hIQiW2Y3RCUMoCN5muauGh/aPrf2GlumLNnxwe3lJbfvHb3/bk1id+6/W/VYnhqYNDPffu/PjH3jd6qPKzm3/58ZM3vPPtF/zox7cV46gwA/lq5dGndqTSuXIoz1m9SUtXZHKdrhtU8lYiOZIvViWSzUFpy+ZBpca40KSAJIAGIk2IhISKiNd3KwHVFSobWS4vnTfehvJta1vb2ta2V6YpAGJ13IIESMh0FNnppCZZqBV/cv09n/746/m16ZA5Z73hou6M/Xff+vmh8dFER98v79975pve/rNf3rg7X62INCO7JKB7xcYCpD715e/JGMBO7zkEsZ+FRPqffvCLQ1PRf/3ykWw2O+V3Xn/fUxMVOTSZvy8rzjn3vFPfsfyaG28dz09fc9vO/TOqLJKSOYqUJhgu1m5+aL9MZDjy8fHD2Z6Ou7Y9Mz0Vrtm0gTKZT/3Vv3RkEhOh982rbnzj2efsOCwnbnqyf3nq3gceniizm+/Zsf9g/g1vvihTqz6ydffY+NS3byg+NiFrmE749lQRntq1m7keOA4SizWAMtKGyGYhsyY8Zgb6kYxzXqlU8vk8ACxdunTt2rWJRMJkTLYCQc4xVgQ4y9unenrrLMQ3Ko2tIukvjGgbsduFfoImUkYSBwGIOrtz7/z8p4Bb4Mjhh+7/9v/8sjVePCXVTQzB5X4mZWuY3rYPHtzeecaWx36xdWDlyp5LLoFy8YE7788mO5+4997Y9fYfOhRb9vTwyMrzX7/i1M23f7O0LFCgRdZJWozXZAwuAx7/x7f/0Tmwf+/w3pUdmad//pPT/uzTl/7hh7/21b/5wHveB109N/yPLxwuVHpXrKRYAmmo62mSAiDUSIwtbuDQ0K6hWQhvfJs6RtYwV5x8wcIxxmq1muu6nZ2duVwul8s98sgjURSZs5QwDA3HxiD7Y/T4mqr5jIARINZ7Zo7UFJgAPTHQ2hSSQlAIgCwqle9+ZOfFpy758T8/8JVv3bmxf/XaM8+LKPjOVQ8+vn3/5bsP/s47L3vDCfY//O0Np5+7vORnHnzmWS3guusfGC7WMJW9+o6H79i6/x1v+90dQ/sPx+QF1r9fv2esbFUhox0XVFCo6rvue9IC5vQumSkFg72D9zz08I7x8d9+wxvPft2ADGr/+19v2V2l6VseKoTeo8/sGGXZH177wMmbT3l0qGABfu6LP3j9hRe+8bLNhWJ5eGj0V/ePJzvpULUkpBzs6Fq61v7613+lbD8OpJXrokiBipFr1Jq4BlQATGOLDik1JY3ITFrdVZsN1R8rom9D+ba1rW1ta9sr0DQBodazZXIAhRASVRjGOpJK6f2HDnkO2Ja945k9D95yR0fKdzIe81OFiG6+56E744ey3bn7n9x78Jknz77g3NEq3HjHQ2M1KNakBSJfUf2D8PCO3Tv2P2vZ6b6eFfc8srOio0Qy99ieQzFY+SBQaD/ybz8FBh3d3bneviee2V+tarTS3HMtZJJ0oVK768HH4kJ5ycBSkc6VJJGbeuSpPY8fHLYzCUWuRUmvt+Pg5Pi3r7q+p2/NY/fel9pDtuXGjA2uPGHr7p2PfuObPOXJIgPLv+2xbWMT+aqKTz9rUzmA4bGxfKHI0gLchAlWAwCBxrqKDTEihfUymi95VN6yrL6+vlQqtXTpUt/3DQSc9xr1HCx8Q5Q2mLtFXHJReKUuSN6IQDeh7SxObLwFgj48dOizb3nPhRdc8HufvmLphhPf+ea33Iol+tAAACAASURBVHjlv/iUhkiCVjNhtRaFslDZ/eCjnZe+eTgOVw8ug4S/487bR/ePLMt2hKn0B/7kT2D1WmAWhDUAGC8WheWhZlCJRKyZIqVj4AAJW0fV8zesrx3YVSsXJvfuhIkR95wz40QSVq+GanXX/mc7u3q0AiKOWgGRwnqhIABgixt8I3jb4sY0xw6gF+ELGcVJ3/cNdZ6IlixZUiwWM5mMSY01tGzEl8j/m1fBdPbYgBplsRSBAtLNvF1tMoITmaf37rto7fl2OvfQkzvG9o1PT0w6GX86X077fUMzhb+/8jtpp9/jeNOd92vHX7psTc2FB/ftIdurKQvczl2TpW9c/eNSVO1asmRqpvCja27r9jpLEdcpD7TUcbT9qf1RpRZmc0rKAyOjPZs2j4+M/vhnN3CpU8nkyNCBrhNWPjN8uHjPYyPFfCLRe99j+x/c9my2r/vwgWcHBrLf/P9+4ucy5UIpk8nKQFeGDmVWLa9OFU88+ZR8DXYNjcZoQbWmslrFSjgClARGQEYXiBQxMCm+syAeXirgvtDaaa9ta1vb2ta2V7RxYpyAE2ipObfjWGlA23WqUXjLAxXyE1Gs+pYuszx/YrowM11AN+13DmgvN1bRgZWB7NIyS5EPNeZPlkK3pz85sCxfCrfvgjJZib7lIXNrSvQtX+f1DVa4P1qIArDRTUdezupY6ncO5GcqxWpYloySXbHwQs0jpYELSHWRcMD3K1K7mc5wcpq8xLL1m5jfUa1Bz5rNI/mwzNMqNWD3rC4o1rdhjfRoanJ/sq8zEMzt706uHPC7/M6VS/yOzI6x0TxFAcRoi8efOFAolgmZ0hTFEQCB4M0wLQNgTYmM48CyISLbtletWrVixQqT5jhP8ETX7egqHy3m53m6VH9iwvwIjMCfLi+biPjWfY/99AYQ/pZLL9m4dm1GMRFEALpEcYkpcMSuvft6li3zBpec9ZaLQVi33/ErCFRvqvPSj14BHR17fnT1dZ/53J7rbwats93dwLggATFZEiiMolpV6wgg7E37E09vF9OTYnpiZv+O/N23guesPf00ENbeX9xSCgPHT0gi1GzOkBu9fXFjn0eimp2E53YNmprxYRiamq/r16/v6OgwtXvNOr4EUJ70YsA9QD1g39qggQEXgZJTJZd7CYlsphZIy52WTCdyyJJeqpd1Lw1TuWluV7RVKutUsuOWnXBQyQgdAF9kB7SVDB0Purony9WAnHTvmmJkBeRo5MBscFNhYIU1VitW0329LJ2oFqocrGpMKpMbCRVkeiJKRYmOcTcnRa5MmZ7BzX7X6pnQGlx9ar6gu5atr6GfWLK8GIPwk8CgMJOP42DNppU33n54phIqZoOf0kGkpXQtgUAIsrmMhAuWqakiunDO2lz5trWtbW1r22+MoTBEAd48gAbWKtvGAJA0AGtNmWzAVyAZO4lkFEpkXAs3X85//Z//DVPdtXLsJ9O1IEp19xaDaqVcY2An0pk4locPjSWXrtr+9IEPfGIsrCiRTNUkzMwUbxy7996t2ybjICDI9C+tFMLxg0MQVTJr15JIBLUg5rwUKBlrP51zmSDOo0g6liPDKpA2hWCY78so7OofmNy52x4YgO5eWQuHxochlQTbHRoaTi9fXiiXLM+PJWOcjU1OQGlq9Zbz9m6bLE/ttnqy1XIZOSUdVZURMN09uHxi5Nm7HnqE1Wo1Ddn+PrK9qUIZohAcpwXWaUBGoKHOu6gDx+Zjq5g3EAKyo8JuWmvOuWVZTYI1AJh6nwYRGrYGA1CKAOtFTTkxANDAdOM5AVAdNTKARZUXNbVOW1NmNdb1HAk1ISJxRoprsJQmRactW+FJfPiG27b83mXgWavXr53afZ8sBQCWl007qZTP7ckDw+WZQsfqJezkDTCVH91z4KT+fjuTTqxZ/a0//dQDdz2QspMdK1etISzHshjGnAiE8DyXOzbYNrNskIrKRcviCZFM22wmrG5/6MHXvfv95190EQC77aabeaQsopyfoFJJo1ZY93L4S1YOiOausD4isUpKadu2yXA1gjPmgEUp1VoWKgiCZDJ5bBu56bEoBIEgEYwUI2vppALClltSA5JGIGDoJGZGxn/4s2sLYalzcLmaqcU6DKUUrl8qx8phzE2EUxXLt9OZgZGDu5/Zfej+hx60UwnXsSuVWA8f7li3Pj+8z0mkw+kCxBQDs1MZGQaRlBDF3PcUQ+YlXUcUp/Lo2uWpGSeZVL6lHTeX6aiVK6VqyHr6g3IJs92qXB0dz/vppBLuVC2qEKhYkWVXKqGfyclIQiINKoJIf/+HP3dqtQgszSyeS6hKDTShYGR8mAbjyBRGaDhebHaXzlnReju9mPzwNpRvW9va1ra2vRxG3ASSJRJxBACugBEyzYgBcACuAJUkhcAZoFGnBlU/pAYSUItKCKAZKynF3KwErQKNnluII/CsoBYQMmBME5TjKhCDRKI8UwThFWMCS2gkHUu03UBQECvFbAAslIoMGEs6mjmF/CTTmgQCaikjcJxiqQyAIDVwHtbKs4QWwXW1CsAmp2awuzuSCqQCAPRs0hEgQEKUKtPAIA5KwEARABOQXb33mSlwXLBZHNSA+wBUDkIUjJg1cfgwMqtMnPu2BpavRRRIYABMgFZgpOwAFOo6EwUZaE2EqklVbyhU83quoTY4/qiO4A0hvon2GGMGuy8UIzf1LZEz0FwQQxSATAMXSjOCGEEbYgwtvtwr0LziQ0gKAQm4I7gQQa2mVOwD8mroAh0u51d09vamMr/8+jcu+uJnT3/9Bd+55raLBwahpicmpkhBsgYUqtqzw++74kPQ4d781SvtYjXyvEIKQUmyLJZOrt542tINJ4KXrCgKE44KK6CCGkWHo5rFu6gWY0B2FBctFgWQIt7pZiaHJ+X+A0vPOgse2ionp/uE5deCoFLxbB6xGEGbcyRTK0oxUotNfZ0XziUA0JoUEePQlG9/rrC6IUEJIZpsKPNKIznffHKsOB4AkBES6RiIgdSkIq0RLN8kTmjSDDRACMgVa/po5jbQhAgBgd+V1xq9zqmJKiMAZgN3pCZwlFQxVGPwWKxrY3nJ0j35Sg3cjjjWkhBcB1DkR0aAWeF0BUCAy8qVQv1DRGkQlgqjIgLaTGkNzKKIMOlHoIFDUCkHlbKZGirlAYFq08ABE1BTJdJQJM1STk0GhACc18IIiKCmAQHcRDmSNSbAFVJqqlQAGFhYrpaAaQAAbdC5BgDFNDNcuAaONyELbFbwRQaAgEwhimPjyLShfNva1ra2te3XZAqAG84syXoIHpkC0FivIoOgGQEQA2LmsL6luOncw2vgGmeRpeQwB6+akFg9VMYAQLJWvMTiuaBUsxb1wEZAufniuVHj+aAGTOWb5sVZIz6H8yuzAjAgZ+5wRF1Rf3Z0TCKTR4hWzwF70BoFhFa41NLcMiB9HFYTAZBIG7dBAxIzlG4NjJEGAI1MIyAd3fsfscKUJh2FIZeSlEo6HuccNKHAWIcxBUIyVShAEMK5Z3cs7YVaBFIP5Lqyji1qYUZjftfunjM3QXGm/Mxee2oGsyIIyjA5+bEPffiP3vsha9PpkEhAEPcms6VSKZ3JAAEo6Xleyk+h5lCJOl1feaGMVU0RVCrVWD384APnrFrzqxtvnhkaXpPO5BzbYRDFVck0gmaaAQHTWPdFj4ZFYdTJZ3UcqXFshUa+nI7Pei7e6hqxjKBRmbep08MavHAzCGxsHzI+Wv2EjQAAYlbfhK3ympI3Dx80oKm41cyr5o08b93Y5M2yBlo3T0Co+YEw30Vq/RiZp+hKjenWc0siEzZqUZtDJ8b0vI05rzIxNd6FtAZsPTyZzzVqlJSiY+a6t6F829rWtra17WU2RsQQTfGUWUEUovbMvBDoI1NnxswbO64Slc8B58nwsxsVjoy2TF2GsqnDB4SEi+0aHYE84gg7jmNGiBpQQ6VS3vnAg4effLwrYWVdppie2L/n7s9+1vMdCEv3Xvef9l03Do8etksznudZgk/cdHPxqa358bHq03s3+8kcMj0xdefnPt972pnpjt781dftOXQovWb52OihzT19Q489Tp/7y+HRsT7h2sXqoz+/wb/plxPP7B3IpJVWnm0TEy7iyNNPQz7/wK23DHRkl+Q6oVapVsrCYaiJEE1lJF0P0i4y6belJi6BaiiOazAnG6i1AdH4sic6YhPDm04S1nlRdYfDkEzM6Qq9VrcmARDo+gSZJSXSc1xtgrlovw3l29a2trWtba9sM7E7PhcTYOMUmgEgaCQjQNnG8YvF0gjayNthKxacO+10vN59DnapV/lsASqG6Q5H04EjIps4iuI4TiQSpLUlRIg4undvUcDSzlRcnHJ1cnnCyT+9a4Zil/Mwf3hk94RnuStcxxcqrpTZUGFieK/W0fpUKoE8KhbB4rWp6NDPf3YgVC73EppVJyc6fRuBO0H87BPbEflyPw01NbF9p47CHtfOMjFVC2UslYxtx77kd/6Poce31kaG+letjUsFR6uM79dkQAAKTeScKWQAWuNR3M0LV9BE5alRUVQvWg7oeAJVhmRQKEJz7845hGJISK91bZXWzTAry/SS68e2oXzb2ta2trXtlYT2TdyV4DUbzzsaU/PoFi2h7+POwaD5gLMB5Vuj8vVCUXiMDoVlWbVaDQCklFJK13VBxl1CQBxZgrmgRSg7AHkqMxmUUUVdfiJre9XqtFah4wstVTKbCYIak7GkCLgCIK6hO5uKKqFNtptMF+IoVDKMQs+1OOOuZQOAVJoLWxH4jiPDQMcRCs+yrGwyAZ0dk3f+almuw2dQLRcdWyhJoDUxQG0o4SSBAJA0EuoXMblEdfKJbqL5V5SLSwjIDKynuvwiAgFqpHp93tfwFiZiALquI6qamj9IuuEDaUCcZfa0oXzb2ta2trXtN9eQgDVCfIw0Eh2xwnnbFhhD0Kyu2v2crzn+oKXOnlFAmup6kXyuS8Fg0eWsjkSwEcziKGzhVFUtrEWO42BMOqyRzROJhCUpKJSVlGG5SikrrFSxGmlLi1CBjTGSZKpWmEEOlSjyLME9oUgGKnStFHfF9MRMp22BkmG15ie9oFSKa6GfyWqlKAht1w3CKFQx42jbtuf7kYo5x23/8A/bn3wq63Cq1TyByYQXBwHjiA1FEg0MkGE9WXlRq6DnZvzqJtsGyGiQmjQSTfiyb1mzmk3yd53D35SiInMi8WvyKl+pYJ7qvCN8fjFKfYybtK0r37a2ta1tbfv144B530O6VWuPEbRx/OJMA8zSN+bozf963h6hXrEKFwJyeAkBZ7VaNQKLlmXV8ZDSCe5awok0VSuBzayBXE/GS9mOl03nuGYsopSX5I47Nj2lAIIozHR0uslEWauSimJLMMcuhtVDE4dzvd2W7x4eG+vt7NBK2kJk0inftmVQjapVm6EtOCPNOXcTPnOsUrU6MTHx9NatVlDrTWV0XHME9x0nCILG4JkpbqpNfdNjw1q6gQKpPuGvgFA3zboc2IrX6Yi36Gs0PlFP4m/JIcDZdGF4jul6MSa2bNlSLBZ931dKpdPpUqnUWpZ5sfeZ1pxzpZQpGqy1Vkod7UWMWi20FDhAxOZxkmkx6rbU4twYhaxmCyI2L9La0lpYYd6fAADnvPVl9dwdpYwCl3lT8+6mxYzUVMgw4lzNGWh2ybxYKWUkeJsdaL3IvOJ5APAi5m2hLdQLk1KaXjUHZYbQHGZzCZqDMjW6EdEM34yuObRmS+tFmivYnMlWLdvWFXzBltb/tq7pEW8MRJRSHo+duHAmX5IFerlMCDFv3pp3e7PFDPB5NtTC7fOCLYgohEDEOI4BwPf9fD6/ZMmSv/qrvzrrrLOa+0JrbXZE65Zv26stTLUgkMQAJBFojYwzAJJKych1rKqUx6OO6avPOKKMIosDA5BKMhSaYMFHF2g4TtOJTS5I8zPEbGeT8qcaYWa9OIYJo+fQekF0PW9yagoAGOdRHAshQEGoNQEkLRsllMtVySGKQUZlz/FYCDLWlWrVzeRiIM9N5qeLimlyXIkUA3CNjCiV65oJq7wWdHd3l8tlYKC0ApKlOBKC2alEEFYBgRiEOtIxVGWEns2QZQRnAlSt4nKLkZ4uFmzP1Yo0Q43aBNRZXUzyCLWTngcizxO8QURNWklpWVa5VkWGL//HI5KUkZaSO54BqZyJSNclWhr5z4yIzUH9rzFjjClNoDVwQiStdRzHcRgKAUTAOac4qtTCZCp1rF/utm0rpVzXLRaLQRAwxszX7YtA84bKlkwmXxyuklI2kfpzQXkDEVoRnkEera9vQsMmOp/XMu9PEDEMw3lQnnNu4Gwcx803bbaY2sjGbzFXa7Y00V4r0m0i6XkXCcPwBbHji7CFlzUVIpoT2BxCs9KHGbgZbLPnxiUzXYrjWAjx/BeJoqj5udOEdE03pukANNd0XkvT22l2qXk/tILCI0L5pjfy0tpxWqCXy8IwfEEo37ovnmf7PP+GmtdiuK3mviKiarXa1dW1d+/eK6+8cv369el0uhkFCILAFKYJgqAphNy2Vy+anwWjColAETDO0OJMqbieSNe2FwBUQFpaHmd1aUiN2Fp+qw62jx+SOmLcvR6Pf1Hvqk2pIQLCOY+GddPaaMT9FCAhSUSBxAipjhoRyVCSSSJKRlyT0IikCZhioJhmBIwYJwCqS7CYWKlq9F+B5gDaBJVRm9KtioEGZsgulqqLx5vfMkKoc6PnRaQZQ32Mt7Ju5BATvgJ2BQFozTlnDIkUaY2kNakmKa5FzlG/ZnE8kiZoZIk04A0iCsEYGu4NoWC2YKQ18mPTldda53K5z3/+80uXLjXx+IWh4sXgeET86U9/etVVV33uc59bt27diwhezgufN//b2tIEjk0YEUVRa0s9GNBS0sK0NF9jMOi8izT/pPl2SikDfw0EaeJF02JZVhzHlmUxxgx+tW07DENTGM/4QrZtm9cQURRFR7zIQse6eQJwjI7gwrlt9tM4EmYIiGhamgcRQggD0C3LMhXjzKCiKHIcx1zE3CdRFM27iAFkrQvXChbNu9i23QTu81qa3TDXn7eUz3NjNB2q4+FSH48Fetmid5y39r/1jKU5sc0N1bp9WjeUWfHWHTRvDy5sMYc25oOl6Z4NDw//4z/+42WXXfbWt7713e9+d09PD+fcdV2zsqZOYdte1V908yGplgqFxUBbnMW1GjpuO+t1Ud+/UtqCS6WPrBbya8R9ui6mc2S4j4tO79MmA2DuI+L8X5mAASFTqCVjMdcATKEGQkZIoAkYoVbIFGqLwJGoZ9nbjBG4EpBAIxIAJ+CaAWjGQDLQBAxB4iwqJUCFqAEIGQEgAScySuFm5tVscSeT/ckAml4HLDK7kRrMalaftFl/oKEqz5q5sC8nmCfFOAfQpBVi46tktryBmTcCQGzv4gYMAtQMkHNOBFrXDyts21YkOdjHBOWJKI7jwcHB5cuXmy9sA92O1gqFQvPLuL+/3/O89tq1rW1tey5bvXr1unXr/uzP/uxHP/rRjh07vva1r3me13Tm2+ya107kCgA0aTJVdAAQKJHwo4kac3KK2nT5F3SIiAF5rhNUKpROco4AJCUJ9mtNhJvH3qEGstc4mwl5FGqMCETzH6ERqm82MkBiRKAIQTKFABqUYsCpXqRLMqUZKKYM8OVEXINCQzdHrsGJSSNIRpEAInBAIQGSyVslNU84kICQISFqUzSIOBGAlqbeETNgvV4vaw6IwzmahEeHAJszTPXUyLqiYXNSXiZkipwJ5FFUUxws4VoWC6IQLBuAAWjUkkATSJhbE+m1tjdBa0AGQEAKtGIEjAFDjGPgNuo4ZhYHzlGrI4vILh7KmyNvQ48x5IEXJ3WUTCYZY0YrynGcF8HSaYb9np8r30rJbTJ3W7vdSu1d2GLIM/MuYoi8rQQbE2M2bJPmmxqae5M13sruNQHpJrUGGqx0w5WfxyppXmThAchLwvleeNkm+cdQfUznF5J/TIebXHkTVZ3HF4IWBtG8izRXcB5XvhWZLeTBmyl6npYXTKJokrBfcjtOC/RymTkjen6CjRngUW2fhS3zdqW54ZsHNSZsb9t2Mpn80pe+9E//9E933HHHV77ylY9+9KNLliwx52CMtTPyX93GAGZP0pSUNmcmnuv7zuCypQ8N7Y1N2dC2vRDUswTv6enkDAUiEmiSJnb7a+sAHhGLNxF8Myy9aKTSKD0053Hef8lIgpBGU0uWgWz8lUXACTiA4kAIDIEAJGOEwAAAmUYgJGKAQMBIcQgFIGhLg9AMgXNTqhWBUBM2S9UyTgwJGTEkhqSRpGKgiNUlhAAZMIbIWtOOsZ7B/SLXoxHpp7k452VWpEQCpETSc10RxpJACg6kYyAFKIE0gYJ6dq54De9NrTUZ9haQBqrzk3t6ugygRyRQErg49tCVMIDSHJobzPci0l6bWY/QoLy/CJZOE6LNA3atv51H54UFSZMviFSaaLL1Iq1ugOmA4QMYTG9QSCuBWwhhnJ9mB0zKgTnQaLbMA/oLL7Jw/V7cvC2cxnktpjPGyzL9MUNARNNinjd7ZZ6YfppBmdE1h/ZcF5m3FoZv04rzWvMazaO5WithZl5L08t6rhvjpZq3xczkcXqjX+uH8IJBzXOcFrN9nn9DLUxlnndNw15zHGdgYOCLX/zi1Vdf/Y1vfGNycvLyyy/fvHlzc8u0gdprKILFGEmJSOmkvXzpMtcdDpWEtke3OLS3pK8/nU5yBiSlJsa5/bJ0xCD45w4WL3Y1aXERSo0aUSMQI6C6UAwgANfADZjGhrYjQiQgloAEMQfJIeIgFEhOMadQ6FAAAFiaHAlMc1M9V826EKwBX4FrxjUzZCGNSMAIUdVpRYxAI6Am4AQMWzzRoyEXLayRqk1FXQ1AjDTWyTcvrynV0ZHN5XKFiaKMYsWoIUJV16FC0sAYgH5JdNN/83G9KXysOeKKFStc18TrGWhlHLVjBPOi+c1qvmWbfNZarZZIJJp5kJVKJZFIjI2NHTx4cN26dZlMplQqpdPpJmXcBFNt2zZqFS85zmhG7hfG8ue9eN4VFrYckUp+RFhjAurz4IhpaeKM5tUWtsz71cKLLGb4L1kQrGXU84bQ/O28IbT20zxZzEUWjuWIXtkR/bTnWbjnvzF+bXyM33Tix/NP42I21AvuwSO2LHxHk1lunnzwgx/csmXLZz7zmY9//OOXXnrpJz7xieanShiG5nn7u+DVAjsb/5gveEJEYAwBeKRBMfRd6O/KdliqEpal7bdAQHYk2AONArKvMkZWU0f8+QcOHJSvan0d6VQCNIBJGrItbEHPzPDMj9MWYjT7CUEIEWeKiDfI3ATACDgBUl2zkuYoFx4Z47PFRZ3NXwld9x+M8Ev97ebecryupcOwodTOtSGCIAEBME7aQHOTdMsAFCASawbkDfGG0Xzmd500rxmweiaucS2MyDpD0JpBnee+KF+oURzNOA9okoc5AQEBgmYguSZEyejlveVjpXIptyfJJifDSihJOLPLSIDEGGhO2lD99WtU95wRIKAAANChoNCFmgvBir7OBAeQBIzXbwt1rDMkjuQ8EBEZsjtjbHp6+jOf+cy73vWugYGBT37yk1EUeZ735S9/+ZRTTjG5odAmtratbW07NjvhhBO++tWvfv3rX7/hhhsOHjz4qU99anBwsCkSZThXr4IjkbY1VGlYA4hoAG1xESoCO2G+/Tav7L/ktBX/ducjJdYBxGw3yUgEQQQauHCoUT2KUAMqQo2ESK+qMxxCRUhIDIgj1QsDIaJSESC5rq1RRrUSoE5YsD6Np6xa5iFIABIexbHTQNF1eobBhcfHMRMagTEVa1CU7sgVUaYFOrFWTCsATWBpsGNAgNBUBcVZJZZZ16SuYVjH4kfTVc5n6yjVLzKvxCgHQDSoGgCAxwAKDPdAa0DNLA08YgDACYCgnqGhwJTkNNdvSCxqZaq5NkGrBkGkUXE12+3Wqkn86NadNJMIxDQHzZlGRgwAFBFyJIsKQZn7VjmsQMJqVbecx1w9/o4mU8zOuXDRScsO7dnJyE56HZWgCjGCQABE4gyJxzJWIQgL8NUD5anpdC2AztBCGwEAjQK4D14SZkbTCRKVQicPtqxdunlFN4/AEaDimAsLANnRc2GO6NYeIWbWlHO5+uqr9+/fv2zZsuuuu873/SuuuCKVSt17772tguuvrErCbWtb237jEB5jAwMDX//616+88sp9+/ZdccUVDz/8sAnJm2PDNt/m1WHNDEgydSuBAWki4pwBQEzAAPoyzrr+bM4hy+aWLaKgHNaqtm37iTQyTobVAKwJUutKEDT30SQa/oY2NqK65tGwOAjQtj3OeVAtR9WK5QjLERQWT+jL9Hf4BCABGAfbtrTWQLoBLdnxX1DGUACRZhxdNyQj+8gU1nkviulWiGBwvPkVNX6acPxotFnqmdKM6j91Qc6Wn+YLuJ5t4br+0/yvpdHS9Ss0u9R8i9krm64yXf9pnAaZowDW+DmmT0ITpUXQCJKBqqv31HvDLTsmHRKReIHj0+NtQoiUgA1Lc5sHe5IY14rTNkMuBAADDUozpTiB4NwyYyJaeJP/RjYCAM1ONTYfkfEGgxS01lppUAosG6LY8pwkl7JwuMOSZ21ak3WYJ4AhMMbqB2bHrIx3hChXq5K6EOKJJ544++yzOzo6duzY0d/ff9lllz366KOTk5PNTEqTwdb+impb29p2TJgAEQDWr19/xRVXfOELX/jKV77yrW99y/M8y7ImJia6u7vbU/TqiGkdKZ5F3GjXxcAEdGdg/ZqVy/p6RyckAAhmEbOkolhFBAxQAOgGZ8RIpxjREQaoZx+BAOk3tlHVySnIALFeOhQo1hqBMctigBTHACQITzpxbV8WpAIZg+uCxSCOpG39mlxfzUD//+x9d5wV1fn+e860O7du77ANlt47WChKbKgYlgMgBgAAIABJREFUIkEFlVCM7auCRmPBYGJH0UTsGBFRsQtoLJjEBBUQFYHQV3ZZYFm2723Tzvn98e6Ol3U1+SUCu3Ae/czncnbu3Llzz8x5znue93kBJFUGrnj8vlBKMo/sR0ZLACzKbAoOBYkB2r67Mhs0t2EJsw33tXNiL/MzIJyCTTngrIED2JxSSjioimo5hiJ5kpPSoIU7HosJOZMBNEp6dMkfNqhXZeP6HZUNkk4cSwKiAcgcZAuoI6mSTG3LAsJwinVYJ++wjdDS2OwZDxQXlhLEfg7gnWtFgTHCI47ZGNSk7l0LRwwZ6PdJCt73RAJCm1epfnKBjVu+FMtF+Xw+0zTXrVtXXl5+1llnVVZW7tmzZ9SoUW5Op5CxCggI/I8wDEPTNKzJde6556anpz/99NOTJk0644wzZs2alZaW9t9l5Au0Tzb/PWbAOXNkKnlksAE4h5L87HNOPbVi1Wf7D1R5Q8mKT60Lx7gNRA/w5ghWS0SUtZhYAgWesAXMM+uYjbx5vb6Z5RIkeMCjYaLS1IDXjoWjTdHOOVmjeg04aXBfGQAYKDKXgRDOKDiJBbbYEf0pCZjM0iUFNJaSl5db0rV0z75UTqnjEOCMgCXxmASUM90iWMCpmcG3+DOShLQA0lIL6cQE5URmlEsQl7gt2RxA4lxxAAwrIHuJQy3DMYCmdSrM79kPvlcb2zWHOBrzDTsuUSU/VTtj5ADm8A/WbtpbG4twGmfcUnyMatx2mMMZI0Bk4E6L02yr+7TjN+KTp3kH7MQUCAEiAXcUFvZrkllTmZ3mGXPqmNOG9slO8XhloACccSDN+cuM/q+ZzHKbsTG0bUGa/vOf//zGG29ctWpVUlLSgAEDpk2bVllZefHFF2ualmjXKAi9gIDAfz+GUQoAmDcfj8dPPvnkwsLC+fPnv/jii3v27MEaduIqHZ8hSABCODNNSfNqFCiDmMFSfPT80b24HPzwb//YtHNXpKHa4ws4smZY9UAVADdrFloiYVKLu2XiFjpso5Modm9WRdumqtqSbTVV7PdJfETXLuNHjz5lYG5xOjATPBKoEiEAjhmXFaWZKR9hXocsxmaOTWVJokp6Wlavnju/+DJe06TbjgxMosym3JYY4VQDRponJYeTdd4yc3EN6eGYeqYfOxBGCZOAcIfYJmFAHOIAA1CpA8xhRK6LxCA9Oatvf7WwKyhaorfbMXhic0unSkmuzzd+ZG5G6mcbd6zZuK062ugYEeJLtUECIoEMYFmH/+Cten7HbOStGxVV5ZzYtg2OBQBAHIXH5OghArG+nTJ+ccappwzqnZ8uywxkBpwxDoxSGZptl/5nM0q3Qmqi2R++iEajqqqedNJJo0ePXrVqVefOnfv16xeJRAoKCoYPH57I+wWPb//AoCYWmqWUKorS1NQUCAQAIB6Pu1pk27ZxT7QolWUZXeQTXTWhxVrehSRJ8Xjc4/HYto1vQTsjfIH+SIZh4DGxDq5bGRd3g4TlILfuLKUUg7V48MRnFr4FLUFdnyVI8P2Eww3OBdo5EiPuHo8HAPLy8u6+++7nnntu6dKld9xxx0033dS9e3f8iVHUhxY3rl2m+K07NokhBLhNCKWM+RSJSJDtg3H9Ovn5kOyQumtfZW3cqDMaHBu44sEwmMSaVRwcCCMEjQDdLbqadNDGlipJwAg4FIBzCowwM1mlIY+SlJJSlJ0xtG+vIT1zi1LAS4FQJiEdcGzOj6K3CQfKQCIyB4gzRwv5M3t3y+zVPfLplx6HSIxqNiMtpZ0AnSFJsxyhmREmWLt894LCiSqxoWhvSTnInAEHhdkaAw+RwHSkoOYQEuicn9GvL2Smu1F5d1g8qlmLlBBGPIQ5NumcIkn9S3yarIBVeqB2x4FwmDWZXHJAoSDbThSIjXkJ7PCu3hEb4QfMiGRLRuqCgxEl1APxlCBJ0fTxw/qc1K9bXorsJSBLQGxGCaeEcgKcHTZn/++pfJucD1mRrut4WvPmzZs2bVp9fb2maQsWLOjSpUtWVhbyPAAwDEPUdu0YIyWAZVkej6ehoWHt2rW7du1qbGxMTk7u169fr169VFVFe3hd1y3L4pybpukyeFmW4/G4pmk4c3OZultUyGXk2OimT6iqumzZsvT09NNPP91xHGRp7s7oVe+ycGRmtm3H43HOeSgU0jRt/fr1X3/99eDBg/v06eN6zLsW+C5fx9JCkiSZponOJ9juepwLn6WOBdu209LSrr/++ry8vOeee+7KK6+87LLLpkyZgrM1SinOG92+LazoO8yz6HBGAMCAMSpRAADHBs7xZ5UNlqvTMX2KuuSEvtq+Y92mf317qFqPW2ErjgvcEqNoeIJUHvnid1sMdnXMRky8ZAQ4YQ4DIJxwpss8WZaK0jOG9e01qFu3zhnpqUEIUpAckGTKmY3BbUpaX2h6RDU2FlM1iQO3CPEE/VrXwtTe3bdu+CZgyZoDigOU2xKjDm2OtCMNcm9UcnieKAbmOYMTk8vTZjbPZNacwKsxUB1QGInajHh05vXo+Z393UogJRnkYxu8oIwxiTIWj+n+QGGKzIuzctNDX237Vvt04+6DTQ1xy7ApmJLeUi6KwOE9H2fhHa0R3ETyw/fkJuMECIAsybKsKJLsIebQ7oVdclJOO2lQpxRdl0AFYJYjSSisIUCAMc44of/zAlrbWnnOuRuaBYA//vGPL730Eud81qxZW7ZsyczMvPrqq71er+BGHQVIfDG2XVZWtnjx4nfeeaewsLC2tjYej/t8vosvvnj69Olu5Vf89X0+H7bIsozRcaweEI/HvV6v21WQjiO/d+0CDcNAQh8Oh5ctW9anT59TTz1VkqRwOOz3+11jQdu28V1urVmk5vPnz6+trX3iiSc0TVu3bt0LL7wgSdKAAQPcCARWn8WTx+gssn93tuDW1hUkvoMCy1lIkjRlypShQ4c+9thjCxYs+Oabb+68806/3w8AWKEM2ipxINBBeLzLCmhLjJfKFJB5+hTqkyBJIkmqP8Nf0qMwtexgzc6KA5V1jabBAECmikwpxxIrEj2eovIcH1wS2IzZzGGEeVSanRrqmpvdKT21U2pydsCf4gWv2uI67ppqSJQ214c6Kg89DoRSFSDCTUJUExhR5Z7jTi3922e1G7dlyaoXOLMNxrlBuSERxtxipZzbjuM4mqKS1odskSUf7/h+EJ0wJxazJU0BzoBZMuE6VTSQwo1hNTVjV0O9f2C/7qNPUYo6h8H2EY20VezlqE06JFkCYEG/DsBkoCVZwaACqQO75Kcnbdlz4GBtuCESj1kWOIwRflxF5dui8sA4kShzGHDuDwYy0zMyk73dO6WmBzyd0n3JHpDQ6UimzVEHQCbz0/h0tq2Vd6NchJDVq1e/9dZb55xzzoYNG4LBYH5+/ksvvVRcXDxlyhTkVZqmHSu1lsB/HpLHxZZIJPLAAw98+umnZ5111tSpU7Oysvbu3fuHP/xh2bJl48aN69Sp07Zt2wzDCAQCW7duHTFihN/v37Fjx+7du4uLi7Ozs8vKyvr06SPLcl1d3dq1a1GCVVJSkp+fr2nahg0bMjIyZFnetGkTIaS4uLi4uNjn81166aXJycmyLO/Zs6eurs4wDFVVVVX1eDzFxcWEkI0bN5aXl4dCoc6dOxcXF5eWllZWVtbX169Zs2bkyJGjRo3yer0nn3wyxt23bt26a9eueDxeUlLSo0cPxlg4HN66dWtKSko0Gq2rqyOE9O3bNzk5GQP8bv1aIcDocNB1HaPvxcXF8+bN69u37xNPPHHbbbfNnj27qKhIVVWcTIqFlw7O6ymadnxH39DYmzPg4JOZJyCFvP7UoJSXGuienxkxHdN2OCNI5ZkDjDFOjyuBDUY0aDOVtwjlqiz5VCnF60kP6Km67ldkShzkg4fRXtJKZv5dyJseCXZPADgnQGROHEJsoKB7eVKocMSw7Tv31jSGCZF1qjLLjJtR26dyAhQIpVShEtFkwoHZthue580VB5rrLp0A0YrWBIxQqiV7LNvhzJFBkRhjDpiM66HkQw7Xi/M7DxqY3L2Eh5JtIA7QY1ho47tiBZwBcQi3ZELzUr1ppuaXIN3vaYjFo6Zj2UzV9A7K2v8Nlf9ewNTlGB6PJxgMJnlVn2QFdCXkQZNOLOnKj0Ra94+lvSL5W7FixYABA+bPn3/99dfX19fPnTt327Ztu3fvxt0wmCp85ds/lUdGW1paumbNGr/fP2HChMLCQkmSevfu/atf/eqWW2556623/u///u/VV1/9xz/+kZ2d/dFHH33xxRcffPDBbbfdlpWVFYlERowYsWXLlkcffXTAgAF33XXXa6+9FgwGDx06lJubu2DBgt69e99zzz2GYcRiMcMwGhsbu3fvPm/evD59+jz77LM9e/Y89dRTFy1a9O6776amplZXVycnJ5922mnz58+/8847V61apet6fX19QUHBddddt3379q+//trn8/3hD39YuHDhihUr3n333Wg0Onv27BUrVjzwwAOxWCwWi6mqOm3atCuuuKKsrGz27NndunUrLS09cOBATk7OmWeeOXfu3EAgoKqq6Jwdt9MSQiKRCCr9QqHQZZdd1qtXr1tvvXXmzJlTp0795S9/6ff7kc2jukZQ+fYP2jahp82ebok/IDfAsYBKkkwDVAr4Q1kp/ibDjhqWZTNGqExkQghnwDgjHVZL02YjA6CEEgqcc5vblDNFpl5V8anUK8sADJjT/D8nIHsSyr4nXEZOEzU2R+xG5cCJCrIFnAPhsheSk3OHDCr7xxdGaXl9JMaJJElUIoypMlBCGOcOsxlI6KvdQkddKo8qhRPhqe208SV5JNLEOVMlSZNUSggwMDjEOImGAvnDhnUZPsyXmxMByT6Soqn/gMcfXmOZM5TJAYBHoZ1SfWkBr+Fwm4ENYNqsg2ppfkhgc9gU+XAqj8OWJEmyLCsy9SkeVW6+ZIw5lHBCaavb8ScZtOQfWfexbVtRlIaGBkyOVFUVpRGRSMRlSO7ZiyGqPSMWi+m6Hg6Hm5qaOOexWKxz584ofCeEDBo0yOPxlJaW4p927NjBGDv//PMty1q1alVeXt6ECRMsy3rjjTdUVdV1PR6Pf/LJJwMGDJg+ffrKlSvff//97du3Dx061LKsxsbGIUOGnHTSSfPmzfvss8+qq6sBwDTNQCCgKMqECRN69uxpmuZTTz3l8XgCgcD27dvXrl1bUFBw++23v/3226+99to333wzefLkTz/9tKmpacaMGb179/7kk0+i0SghpLGxcdGiRZTSuXPnpqamLlq0aPny5eedd151dbWu6/v27bvhhhv27t37zjvvrF69eubMmdhvm288EZLvaECVl8fjwZrTycnJjLEhQ4ZcddVV8+fPX7x4cSgUOuecc/x+P5arE0+hDofvdKecA5Gax82W/0CSmqkuxzRJ28OJpkqOpnDGOSHNpm8cOP8ut9LdojVcB21kBAjmfnIOnAHnEiEUOAEODmtmFgRAkoAQDgQt2wknnDRPapoZ8REGI+DIXOFAGag24ZRasso9SaGePUdePrV245aKL7/aV1HObAsclTJTAYkSDgQoZ5RTyhzSEtsHSjDAi3SJ8Nb/HbXGo/xxiY2McFunFKhDlbDF4jZzFNXy6hAKdTtjfO/zJmi52abm4cAlhqTwWK+oHebGyIHZQJgs0YBH8qMTEQesbtYcj241a+2AjT90W7kDEK4OcwDgjkRaysAxhnWkgNNWT8CfhNHLP8Tj3RzEiy666L777ps3b97OnTtra2vXr1+/bdu2Cy+8EFoSCjEqL8bR9gyPx+M4DpYI8Hq9lFJsQXsZ5ExIlxlj+fn59913X//+/Zuamvbt2zdq1Khrr70WRe2rV6/2eDyEkFtvvTUej9fU1DQ0NHi9Xsuy0EymsLDwgQceQF3W+vXr6+vrAQA9bRhjI0eOHDx48MKFC2VZ7tOnz+TJkwOBwE033VRbW7tnz576+npZlg8dOpSTk+Pz+aLR6Nlnn80Ys20bP3TLli0NDQ0XXnjhpEmTMCt3/vz569atKywslGV5xIgRP//5z2tqalatWtXQ0GAYBnZL0Tk7KNDTBtWfycnJ7kNp/Pjxubm5K1eufOqpp7799tupU6fm5eVhbB5zOVCc4Ba+EGhfiy3Q1kBGCAOgBFiz0zLhBGyicioD4xIHCoRwBkAIc2TOkPA71EF1igxcAly95odtO2yjA9zhjDAggMWVAAgDQkFSgDNscCgw4JwTjWB6AUm8gIlU68jBBhalLIkTMCmxgVDQAAxZgpT0zLGnZnbr4i8pKNu5dd/eb+v2lntra2Jxizg25ZQCI4xzx1aoDECAMOCUEdayPkMoJ4wwyqm7JZwQOBqNlFMOnBN+9BsdybapYzuORDRGNUgJBvMLk4oKswb2yx0+lOfkGFSWiRTiYBuW7DlmycEkkcoTCbgE2FmJjLNrACDAJGiufdq8hHB83KGEAyct6n/CCKe8eWtzhzuMEMolrBDcnAVECCWSBAS46xDrVr0mDH6KlbO2BTY4Lno8Hsuyfvazn23cuPHFF19UVXXr1q0FBQXTp08fPXo0CpdxyEyckQi0Q+CPZZpmSkpKLBYLhUL79++XZTkYDBqGUVlZyTkvKSmJx+OyLPv9/qKiIkVRampqFEVBGxlN0/Lz83EmUFNTs3Tp0oMHD6JEx3Ec1DTjNAClWUlJSZxzRVHC4XAwGLQsC/1w3nnnnVdeeeXMM8+cPn16586d9+zZ88QTT+zbt69Hjx7Y8dB5xufzlZaWyrIcjUZlWU5LS5Nlubq62nGc3NxcWZZt29Z13TCMpqamUCgUi8VSUlIkSdI0Tdd127ZbWXQlpuQKdFDgLyhJ0uDBg3v27Jmdnf3444+XlpY+8sgjaF1qmqbH40F3XZxAilzY9gfWatxiLYMag+/KfwKAAWAClSlIADIDpXlUlDAISCjIBFhL7RngzncqneYtbyk91PEaMbAnoVYGL0pLXSyHU4uAIwEDsAA4B7nlKK0uIP3Ry/5T/ZZxAM4Z4bT5ExxQJWgAkHVVysnIUPrpxVmBg11rd+60NmwMHzhkRMLcAeI4YHNuE6p6AAgnDIDSFipPOCGcEMIIp+4WOCFwNBoJR1ckfqQbmc2xkXMKhHFOgVLJyxQqJ6XkeJPTtKzspO7dvSVFakG+nZnaIHGPw0JEAhNkmxyFugE/uqaG7JxCc3YGZSgZ4oBlwJorInAmyUqCHocd3tU7ZiOhtKWRAgPAf1IJKMgAuL5CZAAAhwEjwDmnBIsnMEAT0YSfjv8Egfk2yI1pmo7joF0Jtvz617/u169fTU2NJEk9evQoLCwMBAK45A0A0WjU5/OJAapdD56MKYqiKEpKSkpubu6hQ4c2btzYu3dv/LnXr19fWVl5yimnoHd7ZWWlaZoAUFxcbFlWRUUFANTX1zc2NlJK09LS9uzZs3Xr1hkzZlxyySVLly7dtGmTaZp1dXWotrJtG1NacQpBKY1EIrgysGXLlvnz5w8ePBjTFgHg+eefr66uPvnkk2+44YZvvvnmyy+/RF/52tpaDMqinqeioiIWi+Xk5BiGgedjmmZDQ0MwGAwGg+FwGD8IZwKmaaIfJX5xPB8hsDk+ujGuI4XDYU3Tpk2bFovFXnvttcsuu+yBBx7Izc1NXCcUVQU6CtyhstVYRgFkAAmNC2mLATM5LCQI7oQd658nboE0Bwg7ZiOBlu/LWyQMHDgDBgC02cxRhu9E8q0u4NHheFji0mFcpi1sAv34KOVU5X6QaVpyalDKyUzKyNCzCw7tKYs0hQkHlUoomm+p3dvMZzCUSU7U/CZOmE1NKkuZOfm+5HRISlZzspXc7GjAyxQvBVmmzDFsyZFBPaaRKf4DE/QWJyoOQDjmxbaUK+Y/dJ92wMbDZsXf/ZOA1Px0clPPqQycc0aI1KzVOUJjktxm6ItSGg6H165dGwqFdF3fvn27LMvoBf7tt99WVFQUFBSUlJSgPQiKH8SA1J6haZppmoqipKWlTZ069aWXXlqyZElFRUUwGNy9e/cHH3xw9tlnDxw4EIP3GIYHAMdx+vbt+9lnn82ZM0fTtE8++QQAysrK6urqsMzTBx988Mknn1iW5TgOhuGxJ9i2fejQIZwNop4Hvef/9Kc/hUIhjM1zzgsKClJSUlBX89VXXy1fvtzr9ZqmiStChmGgrw5G63GtoFevXh999BFOSz755JNYLDZ48ODa2tqkpCTLsizLisVimLxhWRayOlmWBas7PoB1Azjnfr8fO9s111yTnZ29fPnySy+99LLLLvvlL39pWZabiy+eS+2Vuremm23enBqA66pI3QH08AgWJUcjsfPoA0PyhLQm6YSAAiADsITBW/rhg7R52X9SAkGTQJZl+p13PQUgoHGQCBAqS3qAM+b3+ANJGY2B7EBBiWoYgFabvO0qfkfIhhJ9iqPRKL5QFAVDA+hojE7NKSkp//rXv1JSUtp8+BydeAUA1zSPLxjQvX7F56O6zlUlSdUs9H8kVNJcZnlMOyg/7Eb+fiLn4U/fE2v8Pey7E0Kk72a537tF6U8y+W47Ku/xeJqampYuXapp2pgxY+6888709PRYLIY7xOPxa6+9tmfPnqiqFwvZHQJYaRUAJk+ePHr06Lvuuuv555/3eDyhUGjs2LG33HILRsFTUlLS0tKQnUuSdM011/j9/o0bNxYVFU2ZMmXp0qW2bffq1WvYsGHPPfdct27dzjjjjKqqqkOHDqEtKeZJp6amFhQUHDhwwDCM8vLyYDCYlZWFavtQKFRWVlZfX28YxsCBA2fNmlVZWblixYqvv/76lFNOKSsrKy0tjUQip5122sGDBxcvXpybmxsIBAoKCnw+X2pq6vz58xcsWPD0009LkjRkyJCnn366uLi4pqZGlmXXYD43Nxed7zEHAOP0bskqgQ4csuLccRxKaTQaxXRYSunkyZNHjhz54IMPPvnkk+Xl5RMnTuzTp09jY2MwGBTPpQ7EXNsgT//ZrqTVqzaj0x2tkfy7r9xOurUEIDXXNTqMrUmcEUIBKKcKA8Y5ZURN6tZDNwy3UjhrQRt8lvz0DjaoukxVFEmScLXWcRyPJGUFAqj/jMfjO6qqhkz6RW1d7TGc5nKHSZKkqipVFCLLhDaX/FITf37S7m5a8p/vfxzcp//jo+2/2OffHmPw4MGMsSVLlvTo0QNDWYwxLPa5detWAMjIyPjXv/6Fkmg3maygoCA3Nxfj9KifBoAlS5YsXLjw/vvvP+2008Tg1K6Avx2qDpDcoNvMoUOHUlNT09PTcTfDMDBGgs6VsVjs1VdfZYydfvrppmk+++yz69ate+aZZ/Ly8gzDwDAGFvrF9Rk3DsoYM03Ttm2fz4eptKiYRxkM7oZPUnx7TU2N1+vVNA0/HXfAM0xNTWWMGYYhyzI+ggkhTU1Ntm0HAgFN05Cv4ywFTxu/BYZm3YKvIip/fFD5xEC7bduulzwh5MUXX/zjH/+YlJR0xRVXnHXWWfjrS5Lkdk6RLyEgcHSQ+MhFUuEG4BML16Dys407/cgMgg5zVEUFANuxGWOqotq2HYlGGhoasrOzFVk5Sr4/R5zXCZxwaLvaK7K97t27e73ed999t6GhYdKkSYqiYJTr0UcfdRynU6dOnHNZllFXLdCegT9oIg1SFCU1NTU1NTVxN9TVIMLhMKW0qqrqlVdeWbp0KbLziy66qHPnzpjPigV6mruRLCceHx1yvos0UBoMBt3dEIlh8langcfBM8S3I+OHFk/JpKSkxC/ibr//LRLfJdDR0Uowg93JTbufNGnS4MGDFy1adPfdd5eVlc2aNcvr9TY1NaEnqWVZYmVGQODo36qukQZOxd0/JdpmtKbyR4DP4tzeYQ7OK7BW9PYd27dt2xYMBhljeXl5wMFhTpuzi6N36XjbJy86lcD/H5VHD3IA8Hg827dv/+qrr2pqaoYPHy7LcmNjo8/nW7duXTQaPf3003H/RNImcNzA7/cDwIUXXqjr+saNGy3L6t+//4QJEzC8gcFOoV4QOIZwg/S46OTxeLp37/673/1u1qxZixcvTk9PnzJliq7rKK8SfVVA4FjNuqGl9CRG6N3ikj9YlOYIUHkCxHZsAFBkBQCawk179uypqKg46aSTysvL//nPf3br1q1fv36qqrYZmOdHq2gVPfyCiBKHAv8llaeUIlerq6ubMWOGYRiWZX322WeooY/H447jnHnmmejxLDLMjlfE43FJkvLy8q666irDMDRNQ8LkimSObehCQAASStTh48g0zeTk5AULFixduvSZZ57ZvXv3pEmTioqK3HKwImtCQOCozbRbteB0GiP0Lt13pfNH/HwAmO3IskwAmpqavi0tLS8vz83Nra461KNbd1VWvvjiC01Ri4uLUTD8b7/OkUJL0AHXMX5oaiQg8G+oPOqPJUkKBAJ33nnnX//618rKytGjR4dCIcuyUO0wePBgrAXrClXFpTzOQCl1NegoWTFNU9d1t/KOyCkUOLbAUAKyeeyKHo8nFovl5ub+9re/LSoqmj9//quvvnrvvfeeffbZyODbXM0XEBA40mwe86NcjaUbmD9qgwjnHAeySCRSVlZWVVUFAFhopby8PC0tbejQodu2bQuHwyNHjmxzQDwmF030IoH/ksojV0Nt9KmnnpqdnR2NRnv37o3hWEopqk7dO9CyLEw3FFfzeAL+vu4vLkkS8njXr11cIoFjC2QD0BKbx9C7+6fzzz8/Pz//ww8/fOSRR9asWTNnzhy/3y/UgAICR3OmfRjbaOHxqJ4/ch/tJtTato0LcVhVEIua79u3b9euXbIsDxw4MB6PoyulZVmBQCA/P3///v1//etfR48ejUTo6NMbQaUEfhoqj+Z91dXV8+fPz8nJ6dWr15IlS2KxGFqJE0L8fv9ZZ5118cUX44o2+ti4ybK6rgt113EA5Ea4xUewm7SU+EJcKIFjyBXG6XVwAAAgAElEQVTcLXZF9ykEAJqmDR8+fMSIEc8+++zDDz9cV1d35513ZmZmouUR+i9Fo9E2F9MFBAQ6LnDkwmwur9fLOUcCY9v2gQMHNm/eHAqFunTpEolEMByAPpUejyctLU3X9YqKim+//ba4uDgcDvv9/oaGhlAoJK6qQAej8pxzVVU1TYtGo9XV1bFYbP/+/bFYDCVukiQ1NjaaponiaVy2xnEUy8TGYjH8q7i4AgICxxbxeHzixInl5eUffPDBokWLJk+e3KVLF0z7AQCv15u46C8gINA+yPj/NsnnQAkBQprdYBiXqUQJ3bFj+44dO/xeX252DgUiESpJVJIk7jDHsm1qybIc8PlTkpJ37dhZmF/g9/nDjU265uEOI0fNQ0YE5QV+KipvWVZKSsqVV14ZCoUkSXr44YfdEKwkSYQQLIeGLTj3xXmwruu6rqOLs7i4AgICxxZYtuy2227r1KnT8uXLP/vss9mzZ0+cONE0TYzbCcmNgMBxBlejwjm3bVuWJEmStm3dunfv3szMzIyMDFmW4/E45v5hVhi66xiG4ThOZmamoiivv/760KFDO+fnO7YtLqlAx6PysVjM5/NxzocPH845X716dVVV1Xnnnefz+ZC1J94nAIDCehwXTdPEUj7iygoICBxzuGKwyy+/fMyYMQsXLrz99tt379599dVXe71e161LXCgBgeMGjDFZUWLRqO71KpSahrF58+ba2tqCggJd1+PxeDweV1VV13WscYk0xtUdmKaZlpbmOM6GDRsqKyu7d+8eSqhkIiDQDtHGmhGayjc2NiKt37Vr18KFCy+++OKHHnqovr6eEBIOhx3HiUajiSWBIKHigwjJCwgItAfE43FKaX19vSRJGRkZd9xxx8iRIxctWvTCCy+AcGESEDgeIUsSOI5HVQHAMc29ZWXVVVXpqak+XQ83NuqapkhSNBzWNc2DKbGUAmOOZTHbJpxLhMSj0f59+3br2nX71q0H9u1rqq8XV1WgXff57zehEYTP5zMMQ9f18ePHx2KxrVu3rl69+s033+zVq1fPnj3HjBnTq1cvQohhGKqqMsbwLaZpfvTRR19//bUYIAUEBI79A06W4/G41+vF2BshJD8/v2fPni+88EJpaemkSZMGDBggtPICAscTbMchnEuqym37m82bDx08qOl6KCnJNM1AKGTEYlSWk5KSqqqrPZomSxKRJMK55TgUACglhEiyvHP37pSUlL79+3/99deN4fDQYcPEhRXoSFTeXXTGtem8vLzrrrsOA/Dvvvvuk08+uX79el3X+/Tpgwmy+CdZljE1duTIkYMGDRJXVkBAoB3CcZzrr7/+/fffv+222z7++OO5c+dOnDjRrRvl1pDCspS2bYsMfgGBow0CwNvawn/UKCsKANiOvW3r1h27djLbyfRoO3bt0lS1KRLu0a07kWhTJOLx6sDB4ZwDJxyIRIEDAx4IBL7ZtIlQcuDAAaDEFwhs37nDNM2+/fsFg0FmOwy4TCVOoLku7H97nm03Cgj8JFSeJMBxnEgksm7duvXr11dUVOzbt8+27fz8/MLCQixFhhVAJUlCx3FVVX0+n3BuEhAQaJ9Ajj5hwoS8vLw333zz8ccfLysrO++884qKivBRhub0aH0tSRKaV4rrJiBwtNl8m9v/oNF2bMaYYRiqR8vIyOCcJyUloSw+fDBcU1cbCAQ4AbzZkU5z8t12776KuBFPS0vDpFifz+cPBnwBP6oPODS7M5MfP9v/ulFA4Ceh8tAiIW1sbExJSVm+fPndd9+dmpqak5NzxhlnXHDBBTk5OQCA0hp0aMYQvm3bhmEYhoHhfHFxBQQE2huw8othGMOGDSspKXn55ZfffPPNP//5z4sXL+7fv7+mae6zC8toCB4vINDBaI0sO46j63p+fn6nTp1cj5r6+vpwOIwxx8R5eysEAgFd10tKSmRZdou8NjY2+nw+SCj76q7gCQi0UyqPHdTr9VqW1dDQ0KNHj0svvXTo0KGFhYVY+5NS6gpM8WbACJZbtEVQeQEBgXYI16cCAJKTk6dNm7Z58+ZwODxv3rynnnoqPz/ftm0sFakoCirsBQQEOhDQeAPvYqxyiLXqA4EAIcSyLIyvx2KxNifq0WgUEmrP4Qufz4cknrdAkByBdk3lsfIZISQWi3HOZ82aNWXKlFAohEYQjDEA0HUdvSllWUYXeTSuQYjLKiAg0G6HeTcghyUe//SnP61fv37RokVTpkyZPXv2BRdcgBUisdK7uGICAh0Lrjou8Z/IvDHyiBN1x3EMw/j+2xVFicViqE2wbRuPgM8NfOE4Dh5TXGqB9kvlZVk2TTMajf7mN7/Jz8/Pzs5+5ZVXDMNQFAUpuyzLEydOnD17Nsa3ZFkmhKCqDDu6mLAKCAi0T2BaPwDgSIyV2wcMGLBw4cJbb7314Ycf3rt374QJE/r164cCG6GVFxDoWIjFYigcwJA8tKhiLMtyHMe27Xg8bhgGkpk2KZCmaVg8jn6vyCseE58b9KiVgBUQ+PFx7YcmtYZhHDhwoKGhQVGUhoaGmpqaysrKxsbG+vr6qqoqrK5CCEGhPL4Fp6qYCCuu7JEDEhGMFsTjcc45Lgjin3DZJBKJ4GvOeSwWw6cY7uC2m6aJjdCyIonMBtcf4/E4fgpqDPCwrrIQH4gINPpIPDG3DHDiwaPRqLvu6e6TeEx8PuI/8QXmXbiNWM2AMeYuAbX6FAR+X/ewpmkm1jowTTPxvfi93OsjcCIgMWKHHUBRlKSkpHnz5g0cOPCNN9544oknysvLNU3jnCOPd7uZLUo/Cgi0b2DJ+cRIPI4ahBBd1/1+v8fjSdTBtwKyfHe8wFse82hxcMR5gojKC7QftK2Vp5SmpqY++OCDhmEEAoHi4mI0Zsb5qN/vDwaD2L91XUcVmqDvRw2uhg/DD+joj08rRVGQMWP2Hpbg1TQN/YXcRRV8MCXm/WAKBB4cf02Px4MKBFxk5JxbloXkxo1zuMEJfKgZhoHnZlkWiq8wAoof5PV6cYbgZhbi45VSikWC8Uu5Lqj4dfAFWiRxzlH5QAjBXocnjOfg+inpuu6WO8DTwCcyLh/h4hJyMlxjxVMS5uInLK13p5EZGRn33nvvsmXL3nvvvTlz5txwww1DhgzB8ASmzRFCMKNOjOICAu3/vsZxytW467oeiUSSkpJwsMOxps33ukkyLuOnlApfWoF2i7b5N9Kmbt269e3bd/369Zs3b+7atevQoUMHDx48aNCgP//5z6tXr3YcB9mPS6oEjhqQs5qm+eSTT86bNy8cDjPGTNMsLS294oorPvjgA1RJ4W/krpO4C4JIvpHaIjCSrSgKBhsw6C5JkqIoGMI0DEPTNAxRIDVPfFwiV37++ecvuuiiX/3qVzNmzLjssstmzZq1cOFCDI1Eo9GGhga3GDA2IiilqqqimAF9k5CsY+9yFxPcSQI+fPEJi2/HKQfSdNwfZy94ZHeO4X4onoZLzjweD84HRL86AYErM9g9LMtKTk6+5pprXn75ZUmSLr744lWrVmH1DOyf7sRSXDcBAQEBgXaCttNekeQ1Njbec889e/fubWxs3L59u6ZpWP/1iy++yMvLw4gmYwwjtUIcf9TgkmDG2ObNmw8ePIgUHGPeZWVllZWVyMtx5QRj85IkRaNRj8eTWAQHU3mgJQ0IaQ3+FY/vBiDRzsiNnbvtboKEJEnV1dWlpaUjRozIzs5ubGy0LOull16qrKy8/fbbdV3HhR1VVTGhEFp0Dkju8SQJIcFgEEU+eGT8FDcDybU9hQRvAZyuIMdyp5euyhn7M85GVFV1Vwnw67gZ22I6emICV2mwa7mTPb/f/9BDDz388MMPPvjg+vXrJ06c2LNnT5w04nNPsHkBAQEBgfZL5ZEURiKRxsbGzz//vL6+nnNeW1uLgoRDhw4lJyf36tUrGo16vV4Ukoqx7ShTeQBALXtjY6NL7nGuVVtbiyZ6X3zxxeeffz5x4sSCgoJDhw4tX768qKho1KhRTz31lCRJXbt2ffnll5OSkmbNmlVRUfHiiy+OGjXq9NNP79KlCwCsXLnylVdeCYVCBQUFZ5xxRr9+/fbu3btkyZKhQ4eWlpZ+/PHHXbt2vf3229GdF1qEMWjlO3HixHHjxmEvuuSSS95///1bb71VluVNmzYtX758+/bt559//pQpUwghDQ0N27dvf/bZZw8dOtS1a9cZM2Z07dqVMVZTU/Paa6+tXbs2JSVlxIgRY8eODYVCnPMlS5bk5OSceeaZhmG8+uqr0Wj08ssvX79+/aZNm4YPH/7ee+8VFxdPmDBhxYoVn376aTgcHjdu3NChQ0tKShhjq1atWrlyZSwW69+///Tp0/1+v6Ioa9asefHFFysrK3NycmbNmtW3b1/Ru0404LzUvYlw4mfbdk5Ozj333LN8+fJHH330ww8//M1vfnPBBRfg3E/M+gQEBAQE2jWVx1FNVdW8vLwXX3zx5ZdfLisru+666yil8Xjc4/FYllVcXEwIceO7Ymw7yuQDZSEAoKpqNBqtrKyMRqOqqtbX16empqLUZP369UuWLPnZz36GKyfLli2bPn26YRjLli2jlGZmZh48eDASiRw4cECW5dLS0s2bN2/atOn3v/99eXn5okWLampq0tLS/vGPf5SXl8+bN2/37t3Lli379NNP4/F4RUVFeXl5LBZbsGABnhKqWbBGmCuFRx1LRkZGLBbbvXv37NmzUTZzzz331NbWXnHFFRUVFbfeemttbW12dvbrr78ej8fnz58fCoU++uijRYsWBYNBwzDWrFnT0NBw8cUXx+Pxl19+uWvXrmeccQYA/O1vf6utrf31r3+9c+fOJ554YsOGDaWlpVlZWR999NEf//hHAIhGo1u3bh01atTNN9+8d+/ep59+urS01OPxbN26lXM+e/bsL774YvHixTt37kxPT//444+rqqqWL18ueteJ+BBsyR7B142NjcFgEMVpZ5111oEDB958880XXnghMzNz1KhRSP1FZoWAgICAQPul8qgcxRdZWVnTpk3buXPngQMHBg4cGI1Gd+7ciWFOVzOKugVxKY8mlXcJvaIotbW1M2bMwJx6XEuxbRtlJPgzoZQcWiTyfr8/Go3OnDmzf//+t912W0VFxVVXXZWRkfHb3/527dq1dXV11dXVJSUlM2fOzMvLu++++95+++1f//rXpmkGg8Hk5OQbb7zR5/P97ne/W7ly5a233pqSkuLO5VBbv3Tp0r/85S/oblRVVXXttdcSQh588EFJkq677rr+/fs/8sgjr732Wt++fffu3dvQ0DBs2LAbb7zxyy+/3LBhg6ZpVVVVL7zwwrBhw+bMmROJRF544YVXX3117NixRUVFuq7jRMXj8QSDwerqatQU6bp+4MCBSy+9dMiQIQ899JDf77/22msLCgruvPPO8vLyr7/++q233mKMLVu2LDk5+bHHHnv77bfHjRv3xhtvfPXVV7NmzZowYcK2bdu++OKL0tLSwsJCDLviBRSyseMe7k/sxiOCwSC05IEkJSXNmTPntNNOe/LJJ++4446RI0fOnDkzOzsbUzIwN8P14RUXU0BAQECgXVB5pDIuobFt+4EHHojH408//XRtbe20adPy8/OffPLJwsJCjGMJofxRhsvRMUCYnJz8+9//3u/327a9c+fOxx57DG1qNE3zer0ejwfl6QCgqiqacEmSNHDgwPz8/M6dO5eVlY0fP54Q4vP5OOfhcHj8+PF1dXX3339/Q0NDY2Mj5kL4fD5Zlnv16tWvXz8AKCoq2rVrl5v+73YAVVV37NhRUVGh63p9fT1OAAzD2L59O2Ps73//++rVq6uqqurr6//2t7+dcsopTU1Nn3/++SWXXDJ8+PCxY8dKkrRt27b9+/f/5je/6dGjBwb7Z8yYUV5enpubaxiGYRjIsdAmFWcmADB69OjLL78cJw8jRow4++yzDcN47bXXAKC+vv7ZZ58Nh8OPPvqo1+utqqqqra0tLS0dMmTIl19++cwzz7z//vuqql555ZWdOnVyCxWj1kIYigsAQL9+/e6555677rpr5cqVmzZt+tOf/pSbm4vONphWJC6RgICAgMAxo4Xfb0Kq5CY4fvrpp7t27cI8V1mWO3Xq1NjY+PXXXwvHj2OFRGkv0ohBgwb17Nmzb9++Xbp0qamp8Xq9SHYbGxtjsRhaQ6LFDf7Tsiw0pHccB5m6JEn79u0Lh8O6rr/yyiuLFy+2LCs3N7eoqCgQCADAgQMHsO4GmtjgWxL92qElU/bmm29etWrVq6++ev/99xuGsXr16qampnA4TCmtqamJRCKU0oEDByYnJ48ePfrcc89NTk6Ox+MrVqx49tlnv/32W7QMQ7dT0zS9Xq+qqpFIBBd/DMNwbeNdC3zHcdBjJBwO19XVUUobGhpQgBQOh5uamqqrq03TxMJnANC1a1dJks4+++xJkyZlZ2dXVlbu3r37jjvu2LhxI2bB4nxJ8HgBF6qqPvjgg9dcc83evXtvvvnmiooKSHBwEg9DAQEBAYFjhbYVn2j9gVL41atXDx8+/KmnnrIsKyUl5c9//vPMmTO3bt06ceLExDpqAkdv+tViGoOUGgVRKAgJhUKu8iQYDKLyJCMjY/369ZZlSZKE/ozxeBwPwhjz+XyGYVBKvV6vJEkNDQ3vvPOOpmlPPfWU3+///e9/v2HDBjSWQd6PczzHccLh8PdNeWtra9E/XlGUgQMHBoPB/fv3+3y+7t2779mzZ86cOQMHDly7du2uXbvGjh377rvvFhQU/OIXv0C1+iOPPHLgwIHi4mJK6dKlS+fMmQMAy5cvVxQlJydH13Vci4hEImvWrGlqakL+5EqcKaXJycmZmZnr1q3bs2dPbm7uHXfcEYvFLrvssqysLNu2H3zwQb/fv3Xr1t27d/fv33/p0qW2bd99992apn3zzTePPfbYJ5980r9/f5w/uIb0AgJYKIpzfvnll+fk5Dz++OM33njjlVde2bt372Aw+CO1ZgQEBAQEBI4BlXcFNqgETUlJ2bx5c1VVVXp6OiGktrYWK4a6RuBCKH9MgLF5VVVDoRD6Kkaj0YMHDxqGgVaMhYWFpmn+7ne/y8zM1HUdq5xi5QsU+OLb3TpNABCJRJKTk/Pz81evXn377bfv2rUrEomkp6fX19djLD8ajbpvxPpNieoCznlWVhY6+hmGEY/H09LSqqqqMjMzJ0yY8NJLL82ZMycYDDY1NWVmZv7sZz8Lh8MLFy7Mzs7u3Lkzpp8WFRXl5eWNHz/+3Xff3bZtWzQajcfjY8eO7d+/PyFk4MCBb7/99uWXX845r6mpCYVC6DWJ6iC0mzzppJOef/75adOmJScnh8Ph7t27d+/eferUqX/4wx+mTp3aqVOnjRs3du7c+bTTTjt48OA///nPv/zlL717966srLRte+TIkVhhClpUTIKiCUBLNbFIJOLz+UaPHj1ixIibbrpp9uzZ559//vXXX5+SkuLWlRQQEBAQEDj2VN40TdROIKGZNm3a1VdfPXny5PT09EgkguzqpJNOcm3LQZhRHgvgdOsXv/gFsnNKqc/nKygomDt3bkFBAWNs1KhR8+bNO3ToUCAQ6N2797fffpufnx8IBK688krDMFJTU23bPuusswYNGpScnEwpveWWW+LxONpTdu/ePRwOjxgxorCwcNu2bdnZ2bm5ub/97W+LioqQ4GIeqs/nSzylM888s2vXrjk5OZiDq6rqtGnTACAej8+YMaNfv35btmw5dOhQUVHR2LFjk5KSzj///KysrB07dsRisSFDhpxyyimdOnWyLOuqq64aOHDg3r17CSH5+fnDhw9Hk/jLL7+8c+fOlmUNGzbMNM2qqirG2LBhw3Rd79evHy4azJw5Mzc31zTNSCSSmpo6fPjwjIyM008/PRgMbtiwgTE2duzYMWPGhEKhO++8c8OGDSgV69at2/XXXz9s2LDEUrKCygsg0EseezsmnNx1113PPffce++9V1VVNXv27AEDBmDgA7dugTMBAQEBAYEjDTJ48GDG2JIlS3r06IHsEAUbqIpGj5QtW7a88MILu3fvbmpqmjBhwimnnIK+8rquI+lHxrNkyZKFCxfef//9p512mriyRw7uBUeZOACgcsadVnHO3VQHrH2DxNSdAGCU0VW6J9auR+ENKnBQOYATNlmWMfaP0Uf3IIkn5mroXbP5VibcjuNgOYJWEz98Ix7c/XZYrVZVVTcPFWVFrhUgTiDdM3EVRI7jmKYpy3KrlETMGcCUj8RGPEnBvQT+c2Cqxs6dO++4447Kysobbrhh3LhxoVAoHA5jHjbSenGhBATaCXA8WrlyZW5uLrpU4YDy/T3j8bhpmoMGDUocbQUE2jPaNqNEWuPyrZKSknvvvdc1NGxsbEQGKbr4sQW64LVqTGTJOBODFtEUJFhYtvr5sB3fiz70LgnGsjitiLt7kMM60/fYsMv78QQkSQoEAvhP909uCNNNvcCnp2u8k/ggRs6deLYA4H4dd2aCIpnEr4aCMdzTTVJMzG0VRkwC/19QFKVnz57Tp09/5JFHHnnkkZ49ewYCAb/fH4vFdF0XPF5AQEBA4JhReZc/IVVqbGx8/vnn9+7d6/rH67reo0ePKVOmuPF7EYI6ygw+0QXStZmHBFNIlxYnWrK4O2Pwu5XMPZEx4574RuwG7kygFU3/kf6Dn4JHazVtQFKOR8CE3VZvRAV84jm780w3co8v3DPBCH1iS+JlSZw/QEKM391f8HiB/6970HEcQsgZZ5xRWFj46KOPzpw5s2/fvjfddFPnzp1N08RMEnGhBAQEBASO+JD0/SZX0oAJkR999NEzzzyzZcuWNWvWbN++fePGja+++qorknbVF+JSHk243NQVybh1ahIlUm6U2g1guwQ6UQPjUm18o6u3wTfiR+AOJAFtknjc2SXNeFYuY3bPAdMEEz8ucbKB1cfcVEL3BNxVCPyT2wgtEh33xNzX7g74OvG7uBMVlOW0udIqINAmsIsioe/Ro8f9998/cuTIf/3rXzNmzPjmm2/cR6iAgEA7gWVZdXV1aL7cakhqBVz4hRb5pctzBAQ6EpXHHuwSu7///e+nnHLKQw89VFhYeOGFFz744IM9evRwyxy2CoIKHAW4keZEVs1b4La4LJ//ABLZc2JQPzEw3ypaj09Al6+3Ocf4/im1OkJiu3s0dyYAh4fMMQCPVLvVpyciMSTvMvXv79zqxFqdjIDA/xebR4cA0zQ9Hs999923YMGC3Nzc66677u6770bjeQEBgXYCTFh3TZxxmHDaglvJHqsQiksn0CGpvJtWiHWFfD6f4zgFBQXDhw+vra3t3bv3sGHD1q1b54qwoSVDUZIkXHQWBVOOKBLTQNsEEnQ3Tp/Y2AqtjuPu0+qNP/TPH+LxrY7c6git2hP/mhh6T3yjezQ3ov/9b5S4c5tHTtwHj9Pqe4muJfAfwi3RgFu0quzXr9+CBQuGDBny+uuvX3PNNXV1daZpYljEnc26z0bDMMRlFBA4akCOjrYQiqKoqirLstIW0NAZSxC6BRnFBRToYFTeHW9kWZYkadCgQWvWrHn99ddLSkreeuutu+6668MPP4xEItAS+ITDBTai0wsICJxQsCwLKxsEAoH/+7//mz59ekVFxfXXX19VVYW1pSKRCHIIl1KI5CIBgaNM5V0zN6yRUl9fb7cFVVU1TcMbtlWSlYBAh6HyidYltm2PHz9+6tSptm2fdNJJRUVF77//vs/nO+ecc3AfTdOgJTafqO4QEBAQOEEgyzIG/GRZzsrKuuSSS2677bby8vJbbrnlww8/xLLZuOyDy0Eg7L8EBI4u3PsObRU456qqtknla2trcZ0WI/euBFRAoP2OQd9vsm0bp6SYERgIBK677jr0qHnmmWcaGxuDwSBjLBaLuRbdbtZgoshBQEBA4ERAYi61JEmhUGjChAkDBw686aabbr755iFDhtx9990pKSm2bcfjcZcfCDYvIHA0qTwy+HA4XF1dHY1GsY7h9/dE1/l4PO71elEwLNbQBDoelUdxGI5JWGUTKXskEiGEII9He28M22OVTTdvUoxPAgICJybcvGrHcTp16nTjjTfOnz//008/Xbx48dy5c/FBim4YrgergMAJAwcAw3yJPZ+5LW7o+0jEAm3bDgaDQ4YMSU1NxZx1j8fzQ9Y0hmG4PP4nCU3ylv8TQQEAOAGn+S+cAVBgEhAClHNgLZeGEgDgNOHqsO9dRgFB5Q8H9m90IcTyPbh27PP5sKAm5raiiQ0W1BQCGwEBgRMWrsMSIQRtbQghjuP07dv37rvv/stf/vLhhx/u27dv9uzZ3bp1g8PrMwgInBhgwC0AapoWkRVZUgEYcxxKOQHKGViMMCBEAQIgMUaA/dQ3KTBmJyeHGLMBQFVlxuwfmk3rusa5g7cpvvF/4vGE2sAdQvnhNFwB4I6pERuoA44Jpgk2ACSBRwNqO8AcYBwIB/CASr6j8owDa5nwCDYv8ANUHqU1aPBn27brsepCURQcrhJXnTCWn5WVtX///p07dwqneQEBgROXtjDGOff7/YFA4IILLvD7/U8++eTu3bsffvjh4uJijIYAQDwex8rK+NQV103guAVnEI+DqquabgONMDBNm1JKHeJVZUcCRwILwGDgcPBKlBxfJJUDOACsJTaP8U4JAEAzueJxTEVSQXfAoeDowJxIJMy9VCYKAFiO6ZHU7x1PQOBHqXwrFr5mzZrq6urzzjsPJTcNDQ0rVqzIzc0dM2aMaZpuVB4XjsvKynbt2hWJRMSwJCAgcMICpYaxWIxSquu6oihz5sx57733pk6detJJJ1177bWZmZnoleHWdBPqeYHjHJIMVHKAxhyIMiAelQIwgH1NUNfkhGN2nFEHFIdA1LQBCAADoAlbcrQaaQvl/mkaKTCJMw6EgQRAGAHKAYATxy7upHVKpnHwxE0gDmmcfawAACAASURBVOgUvDbomqRrQQdsDjYA0agKcJjqiIDQPgj8OyrvFtapra19/fXX33777ZSUlO3bt0ejUUmSYrHY2rVrx40bN2bMGLekKApydF3Pzs4eM2bM8OHDxQqygIDACQvHcdCGkhBiGAbn3OPxjBs37tZbb12zZs3evXuXLFkiy3Kia7Xg8QLHO5VXLBPCHJgHuASHbCjbz9d9telfO3bvr6ptiJoOqET1guwJWw4/jpS6Emcqc4ADowQ45QTpOAvqXjve1KNLp+ED+vbrGeqUDByAamCZ4AVFBmIYJiVcUzUA4MTl8QIC/wGVR+MaHFpefPFFy7JqamrWr1+flZWFWbCc806dOiF9dwctAAiHw/v3729sbBSKeQEBgRMZibxc0zSsv5GamvrMM8888cQTCxYsuOKKK6ZPnz5ixAjOOWbgocGAuHQCxyuRt00nJlFHg121sHZ7xT827t19oKYmapmgOlIeT/IwolhMshgwTQEgLVKUxC10xEYCTOE2AOeE8BbhEAG237a9wbT9+yJ/2fnXgK50KSzoWeA9o29Wnwyd2aBZVFeCAA4YFmiyDZwBoQASEMpJ84EFzxL4ISpvGAamuno8nquvvnr9+vWVlZUTJ040TdM0zdTU1Nra2jFjxmCalxvCZ4x5vV60T/6pkr4FBAQEOiLc4jKubQAKFC3LmjFjRmFh4cKFC2+++eapU6dOmjQpFAoZhtGmL56AwHFyRxBialoDh9Vf1L328brPd1YYWnIgO7+WORaRmUOAEQAZKAWFAjfaosjQFr8/Eo3u9idqJMSUAQg2fpe9Ch4l5lhAdaC00YrtK93z5V77vX/+4w8zzj09P0lnlMc4wRNUCSNgA0gAtPnIIAL0Aj9G5TVNi0QiPp/PcZyLLrpo+PDhdXV1vXr1SowbGYbhBpAURUGbeRTVoOJTCGwEBAROWGAZGkVR8FmKC5VoUB2NRsePH3/aaafdcsstzz777K5du+bOnZuRkSEiIALHMRyAKIV/fhN5adXfvtxT7ckp0oKZB+ojXNFB1QBosymL7CES55E4ALSlaz86jT+xVr5ZJE9Js6Fk8ySCAuVgM5AplT1cUwi3bLD21tW8+bctPSaO6hkAwghYEmgy2t4wAAnfyilwJpi8wI9RecMwfD5fLBbzeDyMsYULF0aj0aeffhqtJwHAtm1cL8YqhjhK+f1+1H2i6kaMSe0fhmFomoZbDByiiR7KqNzs58SfMtFnw7Ist3QlOh3hX3GVBl+4dXPwOMhmIEF+wJqdc5vt/CzLUlUVK2a7J4B2H5RSnEniQhAaK2GLZVmEECzKnXgm4icWOIbAKLvP54PD1fBerxefk/fff//VV1+9cuXK9PT0G2+8kVKK/TbR5Fc8SAU6KDjnhmF4PB4cLGxF2V0D7326cfPeapqS2wRaY3WTmppuxk34ztydgmlxziRukbZpd4dMe2WEMYcCB8AQZ3OwngMDoAQch3FGgQPIFjAtNeeLHRV/XVtefHpnTQYzbKseBY95eDKNSK0R+A5STk4O53zixInp6ek4bCATwnHItu1QKPTxxx8XFhb6/X5cLMbBBq3lMaMLWdfGjRs///zz008/vaioSFzZdg7btt1K8qiJQg8i1x7bfRxDQiY0EnTcTVEUpOZoqGdZFiTUCENFgXsEN0MaX2MNHdfwFLdYJ9idEOKH4ms0P8Wamniq7jQAux8ePPETRRKhQDuHZVkjRozw+XwrVqxYu3at1+vNzs52J72maYqKewIdl8c3Mww39EPpJ9/WvvLhl6aewvxpjY7MqOo4ABSZNAPOAWy0baTcIc3ql8Rtq38eucaf/MiUcOAocOcUOAeOzJ4AJ5RJlFPCKeUSB5kRVbYd2lTfs7A4qIPukYADSMAI8Gat/HdyexGYF0C07f6OZF1RFFVVGxoa9uzZc8UVVwQCAUVRampqFEWZO3fu5MmTsWKUa9QgrmYHAmOspqYGy/SqqqooCobkGWMYF2+TQ2CgHfl0JBKJx+OMsfT0dAyQe71e5OXuJKHVwx3ngXhwnDHW19cnJSVVVVWlpKRgL8LuhB+EhMayLAxt4vBg2zaG3nHaifvg+eMHiZC8QIeAoiiBQODKK6/s3r37bbfd9sEHH9x0002zZs1yp7WCxwt0aCrvxlwopQ7Auu2HdldHMrvkx5hiA4BXh6YweFXgDoBDuctPgRH5eFLoUgDqyAnFWhOV+m50nQGAQ8EGO0b0r3bt+WDd9tyzu6kySDZIBE3ogbaqiysg8CNUHiOviqLEYjHG2MCBA/1+f1NTEyGkpKQEAHRdx+gR3quCync4RKPRX/7yl66XKJKGSCTy85//HCvM48IL7uCu9SdW9vV4PDNnzszMzLz//vvRihTfgtwaV3VQhOMeBFrUMhjj55yHQqH6+vpf/epXZ5999qxZs1xBDkbl8e26riN9x9g/HhnnA7iG69baxDEDa26Ln1ig/QOnzSeffPJzzz339ttvv/baazt37rz66qtzcnKQzYtLJNBx2bw7vqiqGnVgY+khNTXbkvWm+gioXl3XY/EoMJuARXlLbVdOOUickGaJOU/cEgByVBopAAfCf6pGBkA4UEaBAOHACUnYurScAgDnFKjmEDsuef624cvzz+ymMAjI4AbjieDxAv8hlXccx3EcJOu6rp977rnnnntuq31M04SEYlIietThEAwGb7/9dk3TysrKHn300U6dOl1zzTWSJKWlpamqGovFsP6Xx+NBZQs+ly3Lsm1b13UMe8fjcUyAbmho8Pv9iqI0NTUlRmKQZ3s8HpejY6lgzrmmaW5/a2pqamhocMU86JWEhkhuB8NPR/kNngPG5lGL6Z5MKBQSjn4CHQWmaeLKWLdu3W666aaSkpIHHnigqqpqzpw5ffr0cVefBAQ6HI/H1VF8YnPOt5XWlB6qZ/7ketOhXh9jPN5UT3SFG1HCbcI5B4kTykHmLZT1WEpsfuJGzgjntLmIBNJ4BkAJYa5KhgASfuBeBszyJn8bObhy3bdnDSuUKPgBZMYJh+byUC1elAICP0jlUSDhZkMSQmpra1955ZXdu3dblnXOOeeMHz8emZk70og6hR0R48aN45wXFRU99thjeXl5o0ePRp1MTU3Nvffeu2XLlpKSksmTJ48YMcKyrOrq6jfeeOPLL7+UJGnEiBFnnXVWZmYm9o2VK1euWLGCUjpr1qwBAwbEYrFnnnmmW7dusiw///zzeXl5F154Yb9+/QCgrq7u8ccf37x5c1JS0rhx484+++xAIEAICQQCzYuwjrN+/frXX399+/btp5566tSpU9PT0zELcOXKla+88krPnj179/5/7J13mFRF1sZPVd3QuXt6ZphMTkMQlAwOiCiorBhX192Fz4wuKAoKIgqKoru4CqzIIoirrIoJDJhYhVVRRFBRkgQJAwOTZ7qn001V9f1RM+2oqIifAb/6Pf300327+07P7RveOnXOe7q98847I0eOTCaTGzZs+P3vf9+tWzeM8fLlyysqKq644or02uRPLPk1YxiGy+WilCqKIoxuTjvttKqqqiVLljz44IOjR48ePHiw3EqS41fNi3tVVSmlm7duSzAwHIYUAFUF0+S2CYgAUADOEOZc4aAAqAAAPIUZcMwRQ+l74IA4+hkWIoY44oDg/2ohw5wTh389fg+UAyAMCENT1yhgbsA6s01H9aQU/T8bPxx6cps4gAdEQQEH1Jhqw1B6xCORHKkIWhyBIiCKEKqtrR0/fvwjjzyyffv2LVu2zJo167zzzjtw4IDjOKJI0fmy/Fxy/PzwTcm46ROuaP61a9euSy655ODBg71797Zte+bMmevWrSsrK7vmmmseeeSRjIwMxtiCBQuWLFkijG7KysqWL1+emZm5fv36Bx98UOS9vPzyywsWLHj66aezs7PffPPNRYsWmaZpWdbtt9++YsWKLl26cM7nzZt37733ityeRCIhovWzZs2aPHlyZWVl9+7d165de+WVV65bt85xnHHjxk2dOlVRlJqamvnz569Zs2br1q1+v3/16tXvvPMOANTV1T3++OM1NTV+v18k/cufWPIrR0woiQkuUQ3idrsvvfTSe+655+DBg9OmTVu8eHEsFmNNiNIUYTaVnp6Sm1Hyq6Sx2wwHzBCyOKmoa3CQ4gmEMCE8Wg+IqwEfWBZwBIA5iB6owjOdYcYAiSA0IIbEPeGAgSLOOOYAIDxfMDgYqMIYAVthDANHHABbjFAABtgm3CGcKxSIMF1giICtMIdwThjCnKvc1igDJOwhuVgVAsoR49gGaPwmHFMAThiItUHjl+OEM8IdjOzGe8YAUdQYYG/6YtwBYIC+emtcQgE5gChgCogDUOCWwyy331cdc5LcBemAKxK6H6BZ51eJRHCEqLzIh05nSD///PNVVVXLly8XIumRRx5ZtmzZqlWrrr32WhGVT6VSIhtHclwj8lI2bdoUi8VuuOGGs846q7S09C9/+cuKFSv69OkTjUaHDh1633331dTUPProo263OxaLUUoLCwtvvfXW1q1bJ5PJLVu2AICu60KjzJkzx+v1XnzxxYcPH9Z1fdeuXWvXrp01a9ZZZ52FEFq8ePGCBQumTJmSSqV0XY9Go6WlpUuWLMnOzr777rtbtmz5yiuvTJ06dfbs2VOmTNm5cycAzJgxIycnZ8aMGa+//rqmaSeeeCLGeMeOHQDw7rvvxmKxMWPGpIejUs1LjscBNiFk2LBh7du3X7FixaJFizZv3jxz5sxAICAmS5u7uIpwvtxokl9ctQPgdF6JMJEkwJFKKANQiQmQAFST5ByrpmEyBODSgTM7mQJVR01+xAgQBwrAETCEMQfCAXMk/NgZ4hxh6lCLI6R7vTYHbtiAKOOm6qiEAyAKwCnXGGZci7sD4VRVhIPtcnvNOifgCyacuKKFHGoRVocRcMeVspniIW6L2owyT8C2TMdM+L06tSlVABTgnAPjiGKOMEcOMKyAphPEOI8hBo4NCgLOMeeAGABwwAxzAIUDRpwjQIQ7mHOGgHGVIQScA2Dg7MsoKm+eioMAUeD1hCSj9TEt1KY22oDiEPABAQDc1BsKNTaaklc4yXdJeWjmJMU5//TTT7t165afny+sRW6++eZVq1ZVVVWl6w6ljv8NIDraKIpSVVUVi8WeeOKJF198sba2VmiL+vr62trawsJChFBmZuYtt9wicgMwxhkZGeFwmBDi9/uFsBAmeu3atfN6vaZpZmRkHDp0KJFIfPTRRz6fr3fv3kKR5ObmZmRkHDhwoLCw0LKsrKysioqK3Nxcr9eblZUFAC1atFAUJRaLxePx8vLytm3bBoNBj8fTvXv39evXHzp0KBAInH/++S+99FI0Gt2wYUPbtm07dOjQ3MBbIjm+SJ9URe1K69at58+ff/3110+YMKFbt24iq14MU0U2mhyySn55Hc+b9DsAQKPRCiDADKiwlgRwEDgiqg6AOXDeGG1BjfWh6WEAA2G6CBwAcyAACiDgHANyEMKEEIdR0zSBEPC4NLdq1Sc5EIoaeydx8feplTJtUBVglCMApFo2YwhZNgdACsEKxhw0DYNNLARMI2rCsEBR3D4foybDwAEBwmJ4zbgixBDGCqfEdGyKAGkq0l3MNBgwhLAoYBXTCwwIAOGII+4ghFHjhsHNYunkO8dFNkImIMbATcHGDFTOMMK8mfUkatxW8jInaQoDfZuwS18hunbtunv3buEJaNv2kiVLCCHBYFB4jAi7Erkdj/vzcZNZezgc9nq948aNmz179vLly+fOnXv11VeLQHtVVRVCKBqN/uMf/3jqqafi8bgwLQ2FQkLBi95hmqYJY0rhNpOdnQ0AXq+3qKiIUlpaWkoIIYSIUteCggLxp2tqanJyciorKy3LqqmpAYBIJMIYCwaDgUAgPz9/7969dXV1CKHDhw+nUimPx0Mpvf766w3DWLx48QcffDBgwIC0iBfpBxLJ8UU69G6aJkLovPPOe/jhhw3DuPLKK2+55Rax/4vUOOHyJHW85DcK54gBaox2AzAAbjVEEbVcClKBgWVApMYqKwOu2kSxsWJhxcYKRQoHQkBDBgVQgGPbYVRTUghAVYFS4GABpBzHpA5FmNtOPJEwHRuoDQRzhBLRiEkUzgnYBEABTEDFQDBYSKWEY2RgsDnlDsUUADBDKkUKRRpFGkUKAxUQBoQAMMWKg4iDNAqKdJ2R/NxSPt2bUzwdMmRIJBK56qqr/va3v916663PP/98aWlp9+7doSl4Lz28fxMnzkb3mFAoFIlENm3aRAjZtGnTHXfcsWnTpuzsbEVRPv30082bN7/77rtPPPHEpk2bfD4fY0xM/ScSiYKCAl3XRZaOkBqiIathGIZhAIAIq8+bN2///v2vvvrqiy++2L59e7/fL+KLLpcrNze3uLjYMIzXXntt69at7777ruM4JSUl7dq103Xd4/EsW7Zs9erV7733nnDXEc2hWrdu/Z///CcSiXTs2DEdjJcSR3I8IvqsNTeJat++/Y033piZmfnmm28uW7YsEok0P0unmyVLJL9ykLjMNJVmNb//NqDxRsUtIyuDcIebKW4ldAXcAb8S8ANHwDEHTBGmCBggYJxwpJhU5wo41LEc0AhTMeUICAAhDBMbgCMgGgZVzQiHfG4NvF5QCEFMD/o5IMQwoggYbjKA55iohCPAAJoCugqcOamkyIphHFPAjIv4PQKGgDWmtDMgDmAHMBetXo/mJpH8cJQjSnnhPyiuE927d58wYcJzzz331ltvaZrWpk2bSy65pH///unjUDQMkikNx512Txu95+XlZWRkmKapadrQoUOvuOKKV155ZdWqVaZpdunSZdCgQV6v95xzznn77bcnTpzIGOvevftFF10EAKFQiBCSSqV8Pp+wlk8kEm63OxQKaZomVhgKhVq2bJlMJgsKCq688sqnn3766quvtm07Jyfn0ksvFS1jQ6FQXl6e3++//fbbX3/99RdeeOHJJ58MBoPXXXfdJZdc4vP5brrpphUrVnz00UcffPBBmzZtamtrRS8q0fTg6aef9vv9nTp1giZXJbk3So5HNE0TO7BoqqDruuM4ffv2feSRR5599lkRRhk+fHhJSYnotK1pWrqHgziiZX80ya/4ogOIA3COmhJsgHFgXxevHHEEVHi8NOWRM8QdK57wKYCA1ddHGCGuQJBRcLAHEAbEgIjYPVUp81AHbIsRjjRscAsIBcTBNBHRODjgUGAUOSnOKXEhlookE0klXIAwpolaXddtijlXgHOgGDgDZAHjPtVjxmKWYYPHA6qCFcqBcdGxtTEkypvuOAADjqAx5YYA4sBt4Ecx8JYNXCXHNlTu3bs3Y2zp0qXFxcXpVj7C/k/EVsW1Ie0LnkwmfT6f+LB4SfSFBYClS5fOnTt39uzZp512mtyyv3KEfbuiKIqi1NfXezweXdcppbZtu1yuWCx2+PDhUCiUlZVFCBG6WdgZAUBGRobYH1KpVCKRyMrKSu8D0Kyrq3iaTCaFtXy6kLq2ttayrIyMDLfbLXYh4XxqWZZoaGBZVjQadblcfr9ffNXS0lK/3y/SuhYuXLhw4cJrr732mmuuQQi99NJLM2bMOOOMM+644w4xMJBjS8lvA3FciFC9qqqvvPLKvffea5rmVVddNXbsWHFweTwekeKYbsIgkfycVxLgAAjzr+TKM2AOMGQDYQq2AOIO3Lbw1SdLXZbmF7pCfFicq7+hSjjmFsMKiFx5joE7CqOqGfERJzPod2xT13WMlNKKasOTZREvYAYkAQw00+217T+e2WfL+p27yw7ybK0WHFt1A1I9DgNHSaVSissJeXW3CZF4Kqbh3gGEOP+4JoE0vUhnDbVR5s6LaZpDGKKqyqnKExjAsHHI71YxTcZpijqODsilgoGAq1/NbuBYjCkQohgDKI3279xu2kLfJ+WxotG4Sg1Qw3m44dlJw7r5mYLw194FMlde0oxvNUBIpygoirJt27alS5euX7++Xbt2J5544p///OdgMJhuRsjllNBxiKhnFV6QIssFmlJ1AcDn84kgd3ofEA8yMzPTIwEh30WJqmgU5TiOiBSqqioaNnk8nnTjVVFZSwgJh8NCaovhhK7rol1UWoukM+zFcPHgwYNjxowpLy+fMGHCiBEjPvjgg6ysrOLiYoTQv//97w0bNjDGhg0blm6DAE3lg/JXlhzfZ2dFSR+qADBixIj6+vp//etfTz/9dKdOnUpKStIVKSBdmyTHCc0FwxHFA+LsKx1NEQMOGJiuoEG9e59zZm7bANgA738Cy15487BhMFAccAClFMpdFDzU/P1pqrUv48AX27ml6yq3KQdFUw2D2IQwOyMQbluUl+Gg6kjDAce+67pezICJD71THY2eemJ3Dekr395iKIwTqjPmcqjOk4AYtXCbvLxMr1p5MHq4uibCDQW5OAfMVNbYiRUAAHMmfGpsghDTHMwA5Bhb8tMruiOMshlTFEXYIwgHm4kTJ65fv97r9dbU1CxdunTUqFEbNmwQEVbHcWRzzeMylsIYIUS4RooWAeKsKkpXxWPRNEBYWVuWJZanSSsMkVQjVuvxeDDGjuOImLpYbXo9Ql6LD6bz6cWeln6PbdsiTiMWCjeP2267bfTo0evXr7/rrruysrLuvPPOfv36OY6zZ8+eRCIxceLEgQMHpvuEg3SwkfwmEKNfcaSIQtg//elPixcv7tu376233jpv3jzDMMS8qDgkxfEit5vkV7o/88YbMA6UAWWcsvTCL189Qo4JA2Bulzbu4tygC+6Z8/6jj24pyoJWWX6IVuV4IYitDMV2qktz3AzFqrQUmNWlaqoOxaqyNRpyI6iv9JoRd6Im6CSs6sMjB7W58X9aB8wGp67SPAzJg3Z0/85Cj3Lj+W3O6JcfQI6SiuBEndtKBJipJqv8LOZzjO6ttGtHdyDJOi+yNDuuWdFMnDIq9mZp1MMMnIwEkOVEK70sqRh1OV7NBTakYppL/TIB56hunDOWvgqDLP2SHE3c5wjqvil3wufzmaa5ZMkSXdcfeOCBjh07GoaxYcOGm2666Y033hgwYIBIqZcJmsflGA7jdHsvRVGEYlAURVVVoRswxqqqCqGAMf5a5E+40Ii8XrfbLWSEmKgRe4J4p1gzNMUXRV5vem9JB/uTyaSqqmJMKL6Y0P3ibZTSESNGDB48WAwYmicHT5s2zTRNn8/HmwqqBHJvlPw2xtsib54xJvLfDMNo167dtGnTli5d+q9//WvXrl2jR4/u3bu3EP3CL1huN8mvme/dRTHHjcK3uYJFLOB1U4DKQ7B/x7bNkZr333o9Kz9/9IUDS2v1V1576cQ+HSf8Yez2tTvimuM0sJ6diy78/cA98dTDy58Nu12hrOCYU0oyNf8ba/7ry8vp3QZaAFx/6clzXt5UvmOnjtkJbQv7Dx7qBigKwV+uGPmfTbt79e+w8e29+3dt7ditzSlDSnZ+XtelyNsC4Kbrhm/63Hjg0Xkdi9udVTKkU/vwI4+/u7PicEGL3GSiYdaUi6kFGzd9sWLVf7Nad1TdgfpErLGlq0Ty0ym6I14/hDeIEFutWrXKzs4uLi7WNM3r9fbr169Dhw4irUJcY+So8ThVCYQQUSGqKIqQ5qKLpEht1zRNBLlFBF0Ey8U8TDpyL2Q3pbS5ghdvsG1bPBAfT0/gpK1yRBmGUOrCot627fTaxNhAGFymM3PEzib+qFiJqqrClVIsF6MO0zTl7yv5LQRaFEXs88KvCWPs8Xgcx/H7/WPHjr3tttv27NkzderUZcuWxeNxsf9LTxvJr1ltIM5xU3sjUS76zZtQ7gAYxHt547JUMskATmgDk2+6esQpJVlBb3Xpnq4F/hF9CzKJ4zMahnWE/zmvc6q6NORGo84o0gFGnOT+223/Yx0+9IfTh57aw9+rA4w6dVDrnFAyBmACTkFuhm9ESafu7QqzvFqWVyMAbgKaAq0yPL/rCH2L2x7cs83r5/2666d0yWupKBoA0YHxVOeiFpOvuPCs/uEQwN+nDP7dqQPiVaVz7j6/UyFk6nBa/8KW2SE7EbGNBFYIkb13JD+/lLdtO13wqmna5ZdfblnWo48+WlZWtm/fvjvvvLOysrK4uLi0tHTPnj1CwMnrx/H3wzeloKSTXoQcFz9ourGAqCIVEXrxQFTKiveLwLl4Kb0S8QaRMS+Kp4WaF4/FU7Eq8bfEU7Ee8QXEU0KIpmnpwYYYWghZk/4gNEvXgaZse5F5L5H8No5TsdunD0lxHKmqOmrUqNdee6179+5z5syZPn16Q0ODmFITk1rQFP6UPRYkvxKat5782uOveFAyjkTCeaM5IwdAnHPbtuf8Yx0HaNcKJl9bcsmF53Zq25JbKR+Aj6Zy3YoLgCRBdRLMMZ54as3dd8/a/oXR2g2jBg/u0cr9yYZdN14748VnHn/jtZXlZVQH+PejT6xZ/Y6uQNClfLF7x2uvvJxMQMUh46knnindtRUANOZkBjyaagYBogcjn7y/uaLcXjD/2WeefqJDy4LOLcCohsceetQP0Kdb+4LMQBs/pOpg/n3/XPTgUyzZYKUSyWQcYUyjsaN1opSzapJji/t8c5GYyRXVioZhvPjii9u2bdu/f/9jjz0mAqUAMH369Orq6j59+jzyyCMej0dG5SUSieRnVvmc83vuuefuu+9evXp1Tk7OlClTVFVN13yLTmry5Cz51Uj5Zo7y35FnwzkGBBQBbrJ158A4sm1j+/bSG27e1TYv66JzS049uSAW6eHhjl2bCDErsX9PLkDS4R7FsbhdVnOAKfahA3vbterSIZz1xIPPXHROz7//bdInu6vuXrLUFSQIA1Ko6vcmLY50hN0uAzGigaqR6oqy7BYBL0C0ulJnjh9sxiEvM3j4gNkpT9UZR6bVvXOxCqA51af3a7v6jQ0VMXe8umLug2v7nJB1313Xfrx5z4Jn3wqGAqCFYgwURQzihQAAIABJREFUj9+xjW/abh4B9J2tYCWSo5fyaeLxuNvtbt269RlnnIEQEuYk8Xg8HA6LHIbc3FyR9iCrDCUSieSnJp1jJp4SQnw+3y233NK+ffsnn3yyoqJi5MiRJ598snib2+0W1lJyu0l+JWL+G6L9yLZLnCNABDgCQIA4AOIA/lDozxef9Z/ly/bt3YvYWUEdDpXtD4SKTj6pbUEoePUfLlQoJOviXremu7V+p55cY5jt2rUPqVC6befZw05/8fUV0yZd2Tcn0GXTSdUxy8rTWnVuv+azQ64Aqq1iNUYyK5xVnYKCQrVTqzbReGRXDEpOLvj841anntg7E8En8VTcNmNJ6Nu2qxnh73+wfuSQIk1xrV39/pCzLyk/uCs3HBrUr8/y559d/Z9Prp/8p6zVm3Y3JGOWCow5riZLSonk55TyYsAsqgkHDhxYUlKiaVplZaWu6263W4TtxUyuruvC/FhuSolEIvk5BBHn6XwbQkhGRsbo0aOLi4tvueWWlStXzpw5849//GMymVQURZi9yi0m+cnA326Xzr4RYeZfuf+ysBU1Vbk2W8QZR01v5wwAI1Ud3Fft1WtMNgE3wD+e+3zt5n0pT/aIYfDXh66P1EKCAA36q6mnjqnh9u0n39neDbBw5b4Nuw626z3wlulXxh145qXPd5ceWP7y60NvPufsiwaV5hz6vBrysjyhvI7bS8u2lVl6Z+226eff8tBbZQnolQs33XGhGYNqAJTt2VIZVT3w+z93yz+h2z2LFz/79qFLTymY8fdp5QnYuDdi11neXNc9s8eoAM+/c3B/fRwFc1XNb2MfOBwcBsABAXAEiH95/7WFAABMNLDlwAAYbtpARxgJSSRNHKFFlGEYuq6LwI8wG/noo4+eeeaZgwcPYoyLi4tPP/30vn37plIpl8tFCBHvRwjJFlESiUTyk4r4xhN3syCf8HSyLOvVV1997LHH6uvrp0yZctZZZ4n3yFlTyU+8UwIg+HqLKGoDwhQRB2ETIG7D9EWvPbEbTC3Y2AlVdDhCHLhQqqxpVIABGObARCFfY38ljoGpmOaGQ+GgDwOP1kcaInWmmSIY2rTurGMSrd7PKVP0UCwe92Qo1MHBjEzToWWHK8xEKuDRWhdl1iRdtXWVtOELnSgZmcX+7PyaeEWOnWIU77dQQzKRq/CszAzuC5dW73JpENBbEcq5dZhTgxBffcQOhsNBnxo3UhVRw0im2uRm+t2uqvpYNJaybOrx+3LycgFgb3lZXTwOXh94vIAVsCiYFJjI+8df/We/uhABEKzTBDKTXA+10lMrbj6j2OdgjBvb3zYfE8lAv6SJI0TlNU0TFwzDMFRVXbt27YwZM2zbzs7ONgxj5cqVb7zxxl133VVSUiLsCIUticzIlEgkkp829NLUlS99yk0mk263W9yPHDmyb9++8+bNu/POO1euXHnDDTe0b99enpklP4+a/84dN/0mIfgZcA6INUXieePCL+8BiwfNAtGmgw7VJarjthi+Oo4LK7qC0WeH6jl1wLR1VQOTJhMcpSydqHZNFSUEKz7s9RhOKlZaFyd53PEHiNcAti+mIDulsWTCAE6UCMeWo1dSnmgAw4w3xBlRWDVJMYcrDAghXhfU2mpNHejJiO2Ypu1BSubmQw1ul0kpA6RRzOvjTlVpFdIUwyag+wFhsG1gJjgO8PTkGPvmP9tsswBwjIBzTjE0uuw3bQcRy5d7m+QIHCFak7YxEVeOlStXejyeVatWrVix4tVXX73tttssy1q3bp3o6CnsRIR3OELI6/VmZGRIQxuJRCL56QR9WqCLwlZxr2laQUHB3/72t7Fjx65evXry5MmbNm36mpS3bVtuQMkvtut+zSz+h3yWEOIYRrKhIdnQ4BgGACiqjlXNsSxqO0TXVbcbKypxuYiqg6JSyoFSrBCi6pwoDYbJbIermurPUL1hC3AqnojZTr1hxGxqExU0lw0kbrJ4ygasMKQZNrVM26CYYj1BEcVqikI0ZcQN0+YYaxpyaybYNmIUA9IUVdOAYCMWA46wqgNgsBkwAKz8gOSYr/ZIgaNw4pdIjhCVdxxHuIm7XC7btrt06dLQ0CBs5h3HGTJkyMKFC/1+v7CqFIbfaavvurq6FStWvPPOO3JKVyKRSH4RKKXjxo3btGnTNddcc+21155//vkZGRnCZVgG6SW/GOnZJKFNOf9BxaAIIaxpzZ9yzo2UiRUFIYIxMik4jsGBKVixqKN7PQy4nUg6nBOdaL6gBTpgx8EawoBABYSYooOqgKojXedM4QQ7ABgTht1Y4cxSuUqAUK7hlEWR7lEUN8c2s0zgugMIKRgjAoDNlAkMFNWFGGheL0KIUcYdhyMQjRdTjn3EyOn3bS0p4yXHKuVFSN62bU3TEEKDBw9+7rnnnnjiibZt27rd7sceeywSiRQVFX322We2bffr10/sc0LrY4xHjRrVq1evdCNPiUQikfxsiLi7qqqpVOr+++9ftGjRhg0brrnmmq5du2qaZpqmPDlLfn5QUx0nb8wV4YDQDxKqwmWVi66UGHPObNvWdNVKNhBFNQxMVNWrI9MwERU9CSkGUAgHQohGLNMCbIHjRJgDjAOYgDVAGFwaBcxsCzhzGEMAyAGgDnUAOAOEGSeplA2qDg5jtg26AjoCCxw7penMMuKqy4sQKC5d0/RkPKlit2M7QKmCEeYAJnUsBxOFoaPJVkAg5Lvw60x7d0okP1TKp30nAUBRlDVr1tTV1S1YsCAzM9MwDEppfX39fffdp+t6Tk7OsmXLRLq8CPn4/X7LsgghcueTSCSSX0AzISS8a9xu94QJE6qrqz/++ONp06YtWLAgLy9PelNKfpndEgA4R4wjhBhrjMpjjL71zd9AtCC0GQMAlRCEMQVmRWrzczyBQMaO3ZXUSnncOrPqGfNqLqwSrFCaMlImpQ4m4AkSZCEFceTilGGHcjAo5sAoZwDARdAcc8cNyFSwg0EHDggMpABnQDAA5XYcCAUVqwhhZKvUJBh0QiLxels11ZDKEdi2gxBSdU1BGDillHJGEQA+Ck3EUHOTH7GR5L4jOSYpL0LsouEr57xNmzYjR460bVvkzLhcLsMwCCGpVConJ0f02kwnxyeTSdu2he+N3LgSiUTyM4MxZowJNe/z+W677bYXXnhh1apVN9988/jx4wcMGCBPzpJfkOZhvh9kmMEoJYqSzt1ljFHL9vn04YN7h4LhWOyjQwcPYtvAVsStubhL6dC+jdtxdu/eXRU33aFAwrIgVc8QowoHDqpDKWdAVCTS2REChRAEqmNj21JVoBghhwJSQMGAGFg2BoUQbgMDahPLJI6JWOqkE7oXtG634ZPPDlfUcocCpUhTEcIWZSazgFOMMCbQ5FdzVP9o45aR+4rkx0h5kU8ZjUaDwSBjbOjQocOGDRNHjpi10nXdsizOua7ryWRS9IUViNZR8lIhkUgkvwiUUlVVGWMi4BIOh6+++upzzjnnlltuufTSS2fMmHHZZZfJrST5JWDQmGTC02qDHSnsjL4lFO04VtMDCgAKQV4NnTkk/Owzm3t17fw/F/cOu6EgE/bugfd27B02tK0Wg39s+zjkQvF4TcCTgZxkXUM0u107I5lKHTqckZFRHW8oKmhbfuiglbS9mRkuUBvqa1XuBHwZl44/+8Wl68urqrHLm4jGgKgeDVRKweuxjDikGrK9LmbzM0u6rnl/1+E9ezVvkCPQ3G7Lpo3lvQQBYMaBCWsaOIoEG46B4KZSAg4ACIGsb5Eci5QX+1AwGEwkEl6v98MPP9y6dWuLFi0qKyuDwWAkEsEYDxgwoGXLlrquu1wu0SJKxObdbjdjTO55v34cxxEdvgBAJEcBgKIotm2LdKljmIgXIZaGhoZAIAAAhmG4XK5j+G7p/C7xrYRttvzJJJKjQRy5Ingp4iyxWCwnJ+f2228/fPjwQw89VFBQMGDAAK/XK4L3otmf+FRjOjLn0rdA8tPyA2tejwgCrlDHR6Bi34491Yc/fB+G9cvsfG6flc+9XskTZwxtm6pNKEZDdnaLZHUtpTxHV3MLs7bu3e0KBPoWt/3000/yirt88en6zHBY9ajESbqIHsryxw/szXRndSmEtzXawM1o1PRlZrrd3vptW7NzW9Q11FmJWJ6mKIlIvCHmcmJfbN6SHQymGKrbXxru0q2uoQFQk2V8Y9OnY7iWyqi85MdJeeFFwzn3er2pVGrnzp3Lli0zTdMwDK/XW1dX5/V6FUXp0qWLEPG6rssuJMcdwnJU/NYihocxFu7Utm0fW2GckPKBQECMBHRdP7aGA0JVCIdTRVGkjpdIfoRk4j6fjzHWsmXLRYsWLVq0aObMmR06dLj22mv79u1LKeWcizNAegAgYzGSnwLEOeKsSalyBAgBOmIy+FHuf5iz/OxMKwr15WWO066musosxvluSNbWxniDGYeSXl7N+hMLZ3A3emj+EzMn/bG2AfZSOHCgbs9bry6+b+L2pKPEz3j4oYf7DRgQyMzo0KqouDVs++/+7eXlOQDXXTZo1er9L6z/qL6uKh5p6Nuz++Sr+6/+zOrfW/vw5d3r/vOfy664rHOB//TBJ6944y0tnN2qxwmlu/ZAZjYgDMC+/DcQAGfoKLLeORIFr3JnkfxoKS90nm3bnHOXyzVq1KgzzzzTcRy3211fX//BBx889dRTJ554ooi52rYtXpKb8vgimUxqmqaqqlDz4hKuqipCKB6Pu1yuY/hNMcaJRIIQIoL9IsJ3DLJABAUVRREjATFilD+ZRHIMUEpF7ROltFWrVjNnznz88cefeeaZ22+//ZZbbjn55JMBwLIsRVFEkn06Qi+R/J8KeZY2o0wbs6AfaGLzzStFMBioKqtKRus82T2CGYwgigEyQ8GqhkRhLlQdgjl/uzfYrv1988YWZWX2KoBtCKbMXAIcz7l2zIGtpYtfeXPh7Cv79ewej1R/8vmWt1fGziw5+U/Du6267+39dQOWzn1++85dWlH7kN+nhsLd22evefWLR198+fO+J80cewpUHnpiyULylz+uWP6Ct0WBzWnp7t3hNu3qojHgvCkmz6HRjuYoC1h502ebbTk5tJZ8r/o6oo4XZ3PR9tXj8YTD4RYtWoRCoaKiolNOOcUwjFWrVum6LrxrRFKN3JTHF6qqYoxramqefPLJRYsWLViwYPbs2cuXL1+3bl0gEDhm6Szc7h599NGNGzcecw9gSun8+fNff/11kNk1EsmPjNYoCmOMMSYS5zDGl19++UMPPdSjR4+bb7550qRJ+/btE9pdhG8URRETYhLJTwFPm8r/X9gs+rxY1xRVJcmETVSPkUw4APFInHGeMuHQgZr8nNzc3NydX4BXUepq4a2X19ixZMjtHtqT5Gf4Lj7vnLAX+p7Qbe2bq4idilZW7t6+JewHaiY7hgHMZFFOdiLewChNJeNFOe6N76wpys35bONHZj10adsmHA4ypGS1yKqqrWqIxVyhYF15mRDkwABo043BD20RJS3lJT/sPP/NRelsGRG4LS8v37Ztm4jdxuPxffv2VVRUYIxN0xSZ0DKx8nhE6GNCyKOPPlpZWZmfn59MJkX2/F133XXKKaccwzqF7Ha5XM8//zwhpHv37oSQY1DzsVjs+eefHzBgwKmnnnpsa5BIJGlhIM7PwlgMIWQYRps2baZPn15QULB06dKKioobb7yxZ8+ebrebUooQOuYUO4nke0S8SJFv3iLqiIL16EQsZyieBFV1G4ZjEw0TorqoYYPu8iFqJg3q1lzUpqWlh1rkAGG8hQeyvO6gP6CrWnUVJOqq31y9YcPran1l+a2TrtC9ORs3bOlcGMAUmGPXUPC6XYcrKt3uzKRNacpCNs8OBEsPVeaGMkMa1FUcisTqGbFjVtwb8luKagNFXg9nXLjCYwoYOOGMI25jdHTJ7xw4A6njJT9eymOMm+c6v/XWWwsWLBAdowgh0WiUcx4IBFwulzjvizIpqbeOLxhjpmkGAgFN0/r06TN+/HiE0OrVq59++um1a9eWlJQcgw2RpmmMsfr6+mg0KrJrjm2MFwwG77333tzcXEVR0pW48ieTSI4BkVoDTcZiIm0SAFwu11/+8pfCwsI5c+YsWLBg+vTpHTp0EBXnMmFS8hMI+SYP+eYi9UiC9Zv+6wwB8K9eShADjhliFZXx/Dy37s4M5mQdKN2vefNVFSIOt9VARh6pLnXXW2rK67UV4O5gjECEuThx1TWk5jy66vIxI870FakpWL/2ba4WZuZ7W+S37d6vII7BVDy79sNZF120afPup1a/T0AxzOSHW2r+Z9zFLTfXn9g94+1NNSv+u46Hc5IKMRTdBkwxIppqNaRA9wJDhAPhjHBQOKcIOIB9NFdUDgCAOMfC8QYxxJtVDqBvPJBIvk3KCzUvpBiltGPHjmPGjBEJ8Y7jBINBn893xhlniFEjxlimQByvv72iOI4j0mT79OnDGOvZs+fq1as///zzysrK6667TlGU2bNnFxYWPvbYY8uXL58yZUpRUdG0adN0XW/RosX69esXLVq0fPnyTz/9tLy83O/3Dx8+/IYbbnC5XML46JNPPtmyZYvP5xs/fvzpp5+OMb733nvfffddIRcGDRp01VVXZWVlPffcc8uXL2eMpVKpM8888+KLL/b5fHPnzu3fv//111+/devWWbNmDRgwYNOmTQcOHAiFQpMmTerZs6dt2wsXLlyxYkV2dvawYcO2bt3avn37yZMnQ1NDb+mIKpEImh8LIuYiIvSO41xwwQWhUOif//zn9OnTL7nkksGDB6cTJr+W1izj9JIfK+Y5IIYAoDFuDcCP5LTIgSHgX8raRh2PGqP4tg0IgUslWGWOcbi6gmAYVDLi8Tc/gmDwk61lU++JljtmhPjufGCzXl2ZcGdpmW2nz/nEiDRccPtbJnOSimox/ta++Pv3vtymR/uqg5GqqtQXy18vaFngc4U2PH7QMhMV1Dfv0TcKcnOTyaTuCyeSpurzvb15R0U0pWdkvLN1V+TQwQaShZ3QkhU7E+DVdN1IJQNuxXG5bMfBjANHDBgHhwFlABQUxL4/sMWBA1DgNmIWohQzigBQY74Oaab2pZiXfJ+UFwk2juMQQjDGJ598cklJiTitHzp0SNO0zMxMxlg6VipS6mVU/ng7q3IA0HXd5/Nxznfv3m1ZVkVFRSqV6tGjh6qq5eXlDQ0NolNYfX19KpUyDIMxtnnzZl3X27Vrd955523cuHHlypXhcHjKlCkbNmxYsmTJoEGDOnfunEwmq6urR44cOWzYsPvuu+/JJ5889dRTt27d+sorr4wbN65Xr1633nrrmjVrhgwZsm3btvvvv3/UqFETJkyYO3fuypUrLcsaO3ZsWVnZ4cOHRdnG5s2bNU274IILDMO47777XnvttYEDB65bt+7ZZ5+94IILunbtunz58q1bt3o8nrRkkbOTEsl3YNu2y+USOfTDhg3r1KnTnXfeedddd7Vp02bu3Ln5+fnpAE269FxKecmPBPGjPTkjzvk3FQVjgBAQAgoCzqmZBDPFXcrecshvUxxoU24D2V92MBIxDUVhxFVaGQsadsTG9sFK8PgBmfWKD2HEEOGKHuNBA+PI1s/NlK7rgUisOrqvTFMj8YSBNMUycLQuGWO1tm2bKZsQRVH1ZMLYcrBSr2twGKNcY75smqSOG9kcc8qB80QyRg1KiAsAAUIcmKhg/YG+kgxxDpyLzYU5B9RUQdvMcJ9LNS/5bikv1DwhJBKJPP3002+//fZjjz32/vvvL126dM+ePX6/v2vXrpMmTcrLyxN2B8fmUiL5xQN1hBDOuWma69atu+mmm2KxmKZpnTp1OvfcczHG9fX1GRkZlmWJAVt5ebmmaYqi+Hy+eDx+xx13FBcX33///ZFIZMqUKWeeeeapp546dOjQQCBACPH7/SeccMIVV1xhWdYzzzyDEHK5XAUFBRMnTmxoaFi9enU0Gk0kEiLDJycnZ+PGjX/961/btm07derUE044QeQAiK9nWVZmZuaFF1549tlnl5eXz5s3z7Zt27ZfeuklXdevueaajIyMcDh86623pg31xKVCRuUlkm897yuK4zgiN9JxnMLCwr/+9a9PPvnkO++8c8MNN9x44429evUCAJFCiRCSGW6S/6MIEm0Soung8hHEw9e1LwdADBAH6oCu6pqCEOKEc8VjmtYz/9nlD2WwJOgeLUJZUkUMMFZ0KxazVPCFw/UJinUXsyybceAMMEcAzGGWZWEa1zwBTBSvL4AJq69vcPn8hu1gj48ZRqyuASgFDqBptgOgum2H2XEDMAbAwAEwshgFoIAJ0lUGDFTMoNFNkiMAaMyPaYqsf+8g5gcLf4kEvi1XXgTmn3vuufnz53ft2jUWi82ZM2fXrl0jRoyoqal56623evbs+ec//zldRyWl/HGH8JNWFMXtdg8cOHDy5MmpVCoUCmVlZQUCgbq6Oo/Hk0wmbdsW5bDBYFA8tm27qKgoMzNTdINq0aJFIBAQZdAlJSWqqtbV1ZmmmZWVhRAihNTV1YXD4WQyKYR4bm7uSSedVFBQEI/HVVXt37//rFmznn322Q0bNrz55puBQKCkpOSmm24SvYTFGkzTbNGihW3b4jsQQlRVLSsr8/v9ohdVYWEhxljTNFl+LZEczbGftrURI17TNMPh8FVXXXXFFVdcffXVY8eOvf7666+88koxnAY5zSX50SBgX2bGp+tfv3XXSifYNO6zwEHRNSdhgemYZgIcCxhHRMPE9foH77fIyYtXNugZYQj6SNBr1iaYbYNtR+1kwB8A3Q0AWNUIVhiljHMOGCHEEdJ8Ab/XX33gkLeFrrk8kKzTwy1MltLd7hRlAABEAQ5YUS3LVF1uRimlFGGMxdjCqwJQoDYoqgaYUs4QMIcCx4AwcA6Yi6yZH+IVL9WU5AeDv+1cn0gk1q5d27Zt28mTJ0cikT179uTl5d1888233Xabz+crLS0FAHGi/5HWsJJfBJE9BQDxeFxRlOLi4i5durRt29bn84lEGkKIKHT2eDyJREJUwmmapmma6BGGEPL5fGVlZbW1tQCQTCZnzJjx0UcfCRUuZucty6KUik9t2bLFsqyZM2dOnTpV1/VUKuU4zhdffOHxeCZNmrRo0aLTTz89Go2WlZUlEglFURoaGkzT5JxTSkXbqUgkIkYgnPMePXpQSjdt2sQY2759eyKRMAwDABzHMQzDNE35E0skR0QcHaJ1gzhkhMOByJK/4YYbcnNzX3jhBTF7xjlPK36J5McKeg7AeGNQnnFgHHH45q15Jknjmzl3kkmMmIZBR0wj4HXhoFsnigtUpSoWU11eajrY7YnEGhRVVbGihDIAQdJMKgpm8Ri3beZQZjvcoQoGXdXcLhcmiigKTzTEk8kkuHTDMrlpGSkTGKiaW3d5QVFtygAIY0AtG0yb2wwwUVUVIc6sJDg2UMcyU9SxWDwGnAFiomi1UZnjxv/9e2+yOZTk2PjWXPnS0tL9+/ePGjWqV69er7zyikhjyMnJKSws9Hg88XhczM+KKKkwmJdb8/iKzFmWxTkXpQ6MsXRqrK7rGOPMzMz6+voHH3wwPz//vffei8ViIpnKMIzq6mrLsgzD6NOnz8svv/yPf/zj4MGDW7ZsKS8vHzdunKZpiURCWNq53W5CiJAChw4dcrlcn3322Zo1a/bu3ZuZmWkYxtatWx944IG2bduee+65oolBRkaGy+USIl7XdRE+jEajmqZ5PB7RlQwhNGrUqP/+97+zZs3q0KHDxx9/LL6b2BsF8ieWSI6Ix+MRCl5IeXGEislYv99/0kknPfzww4sXL548eXK/fv3GjRvXqVMn8SoAiDlYWRwlOQY4Z7yx2yv7rqi86HjaGJzmTWMApgJVMWNWSkFMJ5iaZqy+HgVaEZ+fpkxFVy3LCrj1aDxBFJRK1KuEuHRkGvGANxwzmYoYtxJATUWjOlYcM5mKx3whWl9naB6XroFpxAMBfyqV8Oi6zWyGHM2xLNsEzjSXBpRTauluTeOaZZlWMk4RYFXFzKGEezGLm4muXbonk2ZpaTkFYIg0ifimEoGjingiGZSXHANHiMpjjEW4XVVVEXAtKyurqqo67bTTMMbbt28XGQ4iLitO6LIi6rjDsiy3263reqdOnTp06CBMRcV1HSGkadrDDz98+umnf/bZZxjjMWPGnHjiiUVFRaqq9u3bd/DgwRhjl8vVv3//qVOnDh8+/LXXXtM0bebMmSJzZsiQISLpBSE0ZMiQNm3aIISuvPLKfv36LVy4ECF01VVXtW7dmlJ6/vnn33///T6f7+9///sXX3xx++23z5kzh1J60kkn9ejRwzRNVVWFu7xt24lEYtCgQd26dYvH4507d545c2br1q0ZY5dddpko1BPdao/ZBFMi+X8UxWk6aaeP/fQZoE2bNtOmTbvqqqv27Nlzww03bN26NZVKCX96hJAI1cs2UpJjATW7iXg7gq/fmin4Rk3CGQbGHJOm4go12uZljhjc9w9njzh/5HDODb9h5bj0FGugxNAitV4j+YeLTu7RoRAStS08CJkRlqj2EtNN45rVECBWUdjVLjeY61V1nhpz4YC+XTuiZP1pg3p1bZ3nRKsz3ZikIqodc3HDbcZdVjwc1Lt3atU5N9PlxK1YFYrXaamoF8xML/EwW2MONpLESPiAjizpO+bcEo9ju6ijMoY4AGcArDFLHh3FTYblJcd2YPXu3ZsxtnTp0uLiYlEFJXo/VVRU3HfffWVlZTfeeOO9995bV1e3ePHi/Pz8cePGrVu3bvLkyWPHjnUcR0h5EQRdunTp3LlzZ8+efdppp8kt++snkUh4vV7Lsr4tjJ1IJFRVFTktInXe4/Ec0XtUDPnC4XDzWJ1pmsLDNC2sRazdsiyv1yum9aPRaDAYjMfjIljIGBPLhRn2Eb+ViCbW19dXVFRkZGTk5uZ+8skn48fFeTypAAAgAElEQVSP79ev35w5c4SxkowaSiQ/nmXLls2dO7ddu3bnn3/+eeedRwgRJw3pdiD5kqYST1HUSQAAGFAbEKaIOAibAHEH7ly48vHNCUvxAgAX7eG/vcqOI9ok6jEAIM4QMGKnMlyK30WmTLxg/66GjevfKxl+1qLn32Kl+xvMeKqoiDpW8OCBFkH32Vec/t93Kndv25aT7amLRNzBXEp5Klob8GXEEw0dOxdOnjJq8sQVldUVHTvnfvbx3sysFnPnjVnz9oHnn3lZVTXHcZBLZ4ziuK251KgC8/5x9bb/Njy14tkaK94qmFN5qCyrqDCeMjBxU9vyeXC8oTbg94aD4Wm3nn//vHd37j0c51jxeCxgzEmBywUORkeh0jkC4AjzpAucFPd1baE8M2FEl0wGHAFgQF/x3JeHn+TL0Mw3Fwn9lJ2dPWbMmDvuuOO6667TNO3yyy8vLCx85plntm/fPmDAACHWm3v/ydP68QWlVDRyVxRFeI9+c2pF2NUJYS2ktkh8dxxHfFwkWRFCgsGgsK1M32OMVVUVYXIRwBMDBkVRxG4jBLdIgvd6vSIDXnwZUZYn5vEZY+KldNt58fEdO3bceeedoVCoXbt227dv55wPHz48PYOZbkUskUiOAdFu4pJLLmnZsuXixYtnzpy5b9++Sy+9NCsry7ZtMacnz/mSHzEAaEywORLsiF6LGRnhWMWBM4b+rlUezJr2mMKddR9+jDKKbr3k4k07tjx3YEfb9m3HnfO7ZY8s4Ao+uVe3swb0SSWr1q57vy5uWxyuvGpM6d5DBw7u+8MfRuarMHxwv0AgsG3HBxn9e3Xu2i0nAP16tlTMke+/v+7UU4Z+tO2zivKKsZde9v76D7SibL8KXVoGzhw66N1PN/5uwMD8FrnIpz/34ivV1YmT+vVt2zJ7/97dG9e/p7o9OoXOLYsO7K9MWQ6zTE4IYAUjhYHzbaWJR/r30xtJBuklRwU+opQXyc09evT45z//uWTJkn//+9+XXXaZz+fr3bv3U089tWjRolatWtm2LRS8LHs9Pk+kXChyETL/po5PB97EfSwWSyQSaZ9HXdfFU6G5hUAXGbficTrRJR1fT9vRCE2PMU6lUmJIAE2T+6ZpipUAgDCdFOpfVVWRfy8KM+rq6gYMGPDXv/5VDClPPfXU+fPnjxgxQiTkpFIpqeMlkh8DIcSyLMuyBg0aNH/+/IkTJ65YsWL06NH79+9XVVWMveVWkvywiw4wAMY5bcw5ST/4+u2b8WYMHEeqa/x+/+6dn3MOl475s4JRQV52RsB9Sk9/h5wsSEWS8dpzh/q7Fua5aWpo/6yXn1ra+4Q2k2/8894dn986cUxF6e787GDIq7356iuRBBix+n8tWtDvxHxMzQ/XronWwqF9lZs/3hD0aCMG54PZUJDt79ddDbvxjq0brRhgw9628b0Rp/QfdFKrV59/snL/rgnX/A45qVMGdd626eOORQXZfp8VjVgxaFdYQKitYYwYJ5whRWOUNmn0771JJMfCkc0oKaWO43DOc3Nzs7OzRQmjqqrdu3cXsqy5p4Hs9nqcXqqFT7yo30/ny6ZBTYgEG5fLJYzbxfiNUur3+0UlnGmawnk6HYAXIl6MFkRsXuxRwhJHiPXmglv0I2tuXy0S38X6haAX0/oiHSgQCDDGunTpcsIJJ4i1CWGhaRpjTCbYSCQ/HmFr4ziOz+cbPXp0fn7+gw8+eNNNN40fP75Hjx7hcFhuIskPDSB97cGRB4SIAReBefylKyXnCGO3ru/8fNe8B5Sbbxgy6pQbH3l2+4o331MBKsv2A2cBl+JGYDXUo1Tqn3OWW7Ho7Hvue+zhm4cM7JeIsJBXXfrIw6ZjDSrpGfbC+nffDQf8HoId24zU1kbqYce2rWUH9xEg2RkQcKkcg18FHZytn37i84z54LNPmZG8cFTH5xa859dw1cEDLc/vWDKgn1dLbt+yuXL/LjMZr6+PmknwuzVqpXRPkBPCCEYIccMART26wS8XTp0cuPSBlfwAKZ8Wc+n9RsQ+m2s+cVpPC/30vSDd7ZUxZpqm0FVSSP3KEaF0+PZWSukauG8uTC8XT9P7xtdC+2lpLpS9eDW9BuFuKfim/ZEYHIo3p1/9Wk5/8/cc8UtKJJJjHuo3H+ETQoYPHy4MbSZNmjRkyJBJkyYVFhaKOE48HheuOPLQk3zXRYcDMN7oTyO83b9D9Td/jSMArHl85ZXl2X7vxx9/ctFF7wwbPHDKhNP2V0RtAJ/fleF2+xlqiEIg5Me6T3GoChghFGWQFc5c9uRTU68fpeFLn1z270RDDACSySTG2LTtRCKRSCTatgVd1x1GC/ILqg4D5mz3rt1uFeL19dlZYUqhKC833hAxKfTv3at9fp7pUtesrtj82aZwEJY+dtPT//7gow0fpuIJTQEVg+iExREw4CzdJeooc+W/shV408hHCirJd0r5SCQixHdanIlQ6A+CMaYoiq7rPp+PMSYysOXGlUgkkt8Gok/cxIkT77rrrrfffjszM/PGG2/0er2ich1k+FByFEoBGoPNjZaUHKEjWbYwAA6cNhmtY9FiiRpWKJTpdeHClvmxusrtW7bvOXQaS6WqkhDKa5G1Sy0pLlbcUG00FHGzb8/uh744MPT0U6Mp2L59V1F+4QMPPXfvXVdUVA/ftefTlAmt27QpKz+MiB4IZARDqf0HICcv3+3yHy6viERoRjjj9LbDCYCmaIFQ4PDhlEthPq+vtsZuiJa++MKrEbALO3ZOGon1G7fGIg2Xjxmwe9d2gjlgVhupJwqOWkmbeCnjgBh43GBYR3V8iI5SnHMRnpeHleQopbzP5xMuY2KPOWL549GEcDjntm2LtByRPy03rkQikfw2EGUq3bp1u//++994442XXnqppqbm8ssv7969uzjz67oum0n9/0TEkvHXJCnGrNkyJHQ8MNQoTxnmBHHGORYfbxaQRugrpowMAANnlJCqioq8E7qcNGhQIlLTo2veky98+NGm7bPqq86/4Nzzz8kv21e6eOXuQ0xFO2M5qv+P106I68aVNzyoOO4wqL+7+NKFyzZ/+PHW2mjNv1/acdp5F2zbvnPbAXNfdX1Dit49d+m114456+LRb72x6s4HHrnkij/t2bPnhf/WVaTongM1//zX8xPO/kPnPoMmTps/evjZo6+bVJWIfrJjJ1QnT+g/sGVu5uwH3zhcHwPAGXl400s7k4xSBVwuLW4ZYCRBJdAUm//eITM0JtkQAAczoEjhwFBjaQE+8thH8v8e1LNnT8bY448/XlxcrCiKEOI/dC1imvXxxx9/4IEH5syZc/LJJ8vseYlEIvmtsm7duqlTpyqKMmfOnFatWqUD8zKI8/8N1pT8gXg6zR04ZZxoFAEFsACSNsxY+OJjn0Yd1YsBOGWIM8QRQsABMSRyUTAgAMCAGLAmI/b0YIADRhxzjjjlzAFGEWcACCsac0zOKQBBCOkIMAaDUcIUALAJ5wCIE8wBvjS4pAAYOGEIEGbASeP/gbgYT2DGGAIEoDAAAJMAAOgUKAIHg0YBABgCioEDaIRwyzBjMU1Vr7vmL61bK9Nn/MtB2CLEwdjB4j/AwPFRaXDEEeIYE0qZ4lgn5HqW3HxBcQh0ZgJjgHVAmKLGjSKPNEkaRQh3XddFxrMoTzyGtUBTdyEAEH6FcuNKJBLJbwORe0kIicVifr9/4MCBt99++4wZMyZMmDB58uRBgwYFAgGp4/+/IXJliJCV6XJVBBxhhoByYAhEYjxiXGSLc86x6A3FOQIEwDGgI9rWAIevODMCcgAAEcD4y8RzjEEhjdIfYxshhDFnP84KpmliyWq2LNm0MEW+lN1A7RTnPl+GL9hCwSTBlH0V4CDVEcnxwDAXyfJipuH7jw7MAXEbYQIIEU4Jd+iXYXgKMmde8m0inBCSTCbLysoopT+mIzeltK6uTlGUsrKyPXv2GIYhN65EIpH8ZqS8aZoej0fYUlmWVVBQMH78+AULFkyfPv2cc84ZN26c3++XVVKSL8U3B44aPWg4p8Ax5wgBZwiQkPHfFBtNqh4daXWNCxFq/kGOEDSldSGEgPOjL78+YmXgUX6cIa7qHiuRSKZM0FG8rmbVf/6XvesOj6L62ndmZ7ZnS3ohjUBCCy1EMJQA0gRENAJSBARRREUUVERQEFEEpaiIRECKiCJIhyBFIRJKQEhoCWmQkE3d3nenfH+c5LoG1Ij8/DTO+/DwJJvd2Zk7d2bec+573nPUYDBwBIlQfQzjoxRq5D7xBIlQHX//daXsry3mBFovwHc+9OrVC/yDsXENW+eB+ufu8tBShKIol8sFQp2G3yQkbAQIECCgibA0SDXW9RXheT44OPjDDz9s06aNMDj/oWmAEIuz8qhOXQOsmyVFXg7xJPLyyO5Gb6/e/sVlu4dWEjxCLId4VoTqJg8HWnlE8nUUnvstYTmwCMwlwBYZNx7m69F4Kn/HotJGchVQCHEuB4FIrUptNhj9FEpTVZVCrWEJxJGIIxBL1Gl2CB41jnrzPMGRIgnHcWKPrWOofPVro9pokJRzI55DhIwnEYeQSODxAn4N6oUXXmBZFq4HuADugnMTBAGG39BYBCttBCovQIAAAU0PLMtCDwfoQ+L1eh0Oh8FgEEbmPw2felWCq0sqEwiJCESKEOIJxJM8zxOIRIhnESIQQSCiTkVDcHXBAcETv0m7CawdIAgooOV8WC3P8xzP8xzX2NLQO9KSRpr48QTieZ6UyHgvS4poWiKjxVK/oBDG6+XrpUe3BT5/vE3E1+mQ6moP6g6PRDxfN7wE+uUHAQKAyqelpQlUW4AAAQIE/Ckqj3z6ToD1mWCc999k7/UMnKzLqSOE6p1WSIRoAnEiJBGRiGcQzxE84kE/ThCIRxziiQauiwTP35HM8zxP8CCt+SVrzyOe43i8F3Uujvyf2/s7xAyN+yzDkGIJY7ZYKMrrcnoZhqZpHiGOQFDLy+Od5PnGlb0ihHieQ4jjRTxDcYwIf4oQIQKxRN1bEOIQTyKBtgkAKs8wDM7H33V3MZ7nOY6DQBl+EHqFCBAgQEBTBVY11D1IKEqwr/lv8niiIS0GCxqeIBDYtxAIiUVIKuIpjmN5BiHE1WeYeUKEO78SCJF1fvOIu6NUHnPi+t8QQgRB8JyvIh0U+I2dh3dkO2TjPs4TiOfqhGYSqYxHhNfuYDmOpmnOd4d4hAi+kV6Udb1teQ7xXor3ijkRxSNcB8D+sgkWIb6RpbQC/hNUHvN4juN81q3+5PXs0yAWfhDSMwIECBDQhAEZHFSvmBdM5f+zbP6230mGZSlaJCKQ0+WVSmmLwRwbGUllVfEE52U4mqK9LMfbnXSAv9fl4hFkrHkeYVXJnfLyxG9w3zvMzL84sRv5PoTEFOt2IbnMarUghEgxhRBieZbHHVrxmgWPeNQI3Q5PiiRizuGUikmvyRQT2ZHkvSJEw+FjvyBE8IjnfrHaESBQeXzz9S1juot7uu8WhPSMAAECBDRhAInHjw+WZaGHlOBg898GCQIbIAAkQhSBCISkEnGAWikheMR7WZbxeFykWMLLxCIR4cUcFiGCRwTi/k0q8DqlPl+3FsGTdQ2tEDhvkojn8Jg09sLyuClKRHFulUIapFIoxTTBI4Q4HlEctsThOYS4+u8SIAD9ctv9K5KY2+vKhZEVIECAgCZL2X79vABOL/D4/yCIO7B5hBDY0iCS4EmEFFJJaEiAVkHrvV6e4j1eD0XQvIhmPO4GNJfkEfJpO/WPjmbrdpGrl+5z9b8iHxdKrsGh/TGV9zIiMc05baGBiqgQrUzEI8QinuOJBgEBJ8w9AXeg8gIECBAgQIAAAfcq0oNVfpoig/01kcH++qJbMrmSFYsIknexbtblRLQEIQLxPI+gIrZOEv8viGGgry3iEcET0ASL5xHBIb7OUJ7geZ7gCB7Xvv5xtpRAPE0iEeMSMY7mEc3io8IVYgIxHkQ2jBXq4gUhaypAoPICBAgQIECAgP8Fled5niTAa4VXKyTxMeE/X84jSCTiRTwn4lgOccSd5e7EvyTlXM/UCcTxiAeVP/xPIEQg+IHjoadtI/LoBM9JRIh3OYL8ZO1axraMCZRRCLm9iKB4hIQCRAEClRcgQIAAAQIE/E/wK6IJmWmeE4lEPMdxLKMQi3okxV8tvJFfUmZ3M5QfKUIiJJMxLIcQCdY0PDbM4BD/j883E6g+Ac/XO8+gut0GQ/1f1hd4AiG+MVl5xHOMy66ViPr1TO7WMV4rQ4h1Ic6LRCQeYR6+QHAWEeAbPAtDIECAAAECBAi4Z7Se53mOJUgSFDYkQhISdWwROGpQaqtwrZZm1SJWzDhYm4ngGSjiBOrOESQ4shN1dPmX/xv8+r97sdHvJ4m6/rS/+tfgRaLuFbLObxORCFG//ONJkkcUz1E8R3OslHMFU+4uMQFjBnXtHCsnGcS5vUgsRQSJPwzBAtjMCxAAELLyAgQIECBAgIC/BF9iSZDkL4lCAhG0mEAolEb3twwVD+px6Kfsc1cKpQyhUgWbWY+H4Fke8SziSREiSUIkQtCvlaizdKwzdoQM9//+xbp89x++COWuty0fNEiX878MD2bj9SND04TH5SeVItbjtJo41qsg7IlhoidSmrdUsJSbkFAkKVcgHkyBSAlCqO7DtGBfI+BXVB4bwGMryXsSkf/bTWwEP00BAgQI+FNgGIamaWEcBPwaJEJIhJCKRJEaEZEQTbCMQiK+UlxRZbNIOClJSziCRmIRh3ieZ3geMfUWj77/o7/rxca+n4DWTwjBD/W/1r3T50VE8GRdbywRT5B8PZunWJZxWVwuL82xChEbFKRtrtGMvD/m/lYRYUoRy7LQVZnnEUVRxK9s5EmBxwv4VSB9ey8nhmH+9JVa32fqr2zknxXi/NpVjeM48FEW8F+PfZv6xBBmvoC7u+cLEPD78HoYr4hiRKjaii4X6M7k5ueXVl0suGF2sR6OR6QITF+8CBFSPwIRHIFIHuH/CR4RCP0NL5I8GNDcsxcJxEo4J0IcT1AcIn6h8iKC8LjVEkIll4YF+SfExbVppundJiQ2UCEWizmOw+07hWtNwB9QeZZlkU8y/i92aYX+UE1ndJrW4QgQIEDAPbw9+v4KjxLBWl7Ab4BjGY/Lg5BUypOo1omKdZZblcaL+cWllbVmq53hWJIkCUTyBLJ7mKZF5Rkx50aI5wgRj0ieIEGWI6YpGU1GBGpDAjQRoUEx0RHRweoQyqukeYIgSJIU2icLaOzdGKgq5N7g57tYIWVZ1rfVK8/z//ZlVq/XC41v8XEJF5UAdNtyU9PLTTb5AxRwb3jZbcs1JEneXbNwAf+ReydCXpZBDC9iRWIPj2xeZHPyequzTFdlszlYliUIniQpAjFKGpGI+6cLbP7MiwiRLEHwhIhDJI8IjiARQm6HXUIRgVqlv0qpUSr8lDKlWKSkCZLjkI83v8fjEYvFwgQS8HtUPi0tjWVZj8cDORWcXPlTgOc95r48zzcBgY3v4QgyAwGABjEqy7JNbGI0+QMUcG+eHATRIMazWq0PPvjg3LlzhcERcEcqzzF2kqIREvFIxCERgwgvj1xujvWyiOcJApEgC+BYnnH+Ikav/x96qv4NL95BAf8XX6wrlCU5guARxSPEEQRPIIlEjFgPTfISMSWmSAJxiEc8SyCCEolEvvRDWOwS8AeU9datWwzDdO/eXSQSAX+9o6QETyae50mSbED3SZLkOK6ysvLSpUsdOnQIDQ39tz/+4SkFjyue569evdq6dWuv1ysWi+HYBeENjM/Ro0e7desml8tpmmYYpskPS21trcViadmyJRRG47WsJgORSJSfn+/n5xcWFgZ3A4HKC4CJ4TsTCILwer1er/fChQsmkyk8PPypp54aMmSIMFACfvOpStGI410eJymixbSERCTBepVSGklFiOUQxyCEEEEikkakrEk1MuU5xLEIcYggEVFnJokQYjlWRIoRYhHnRRyPCB7xJKLlYC0IYgcgZsLkEfAHVJ4kSblc/swzz0RHR8vlcpZlf2feAHGBBHyDP7nd7m+++aagoGDkyJEDBgz4t08+j8cDtSYURXEct2nTptGjRyOExGIxwzDC1QUwm801NTUvvvhidHQ0BDlNXoaUmZlZXFw8evRoHNk2sUP2er07d+4MCwvr2rWroNcUgNHg6vZ6vTRNr1ixIjMzs23btlOmTElJSZFIJMJACfgtJo8QhUhCKhXzYOuCkJiiEc8jxCECIRGBeA4hFiGyvtPS/5+Lzb19EZGI4BBfbwpfbz4jIsm64yUlCHH1/pIkDp6FSSOgsVTebrdLpVKRSKRQKBBCFEXdnmUE+u47vW5/j0QiIQjC5XLJZLI7buTfBV9pGiTmpVIpBDC/NQL/QYjFYo/HQ1EUDBcMVBN/HJGkr3IRFkCb0gHSNE1RlEgkgmNsegco4O7AcRwk5hmGgbj9888/37FjR2Rk5OTJkx944AFhiAT8/r2TQyK+PtdO1hPdOhDcr7rF8jwiCJ/upj69ZP+NL8IREzwiiAYmkjxCqC5RT9ZHAAIE/HkqT9M0z/Mgl6dpmuO42zPuWLAFf2IYpoFK0lfLBVtrAr7yuOCV4ziv19tAUCFUd8F5d7vdLMs2gTPeSMCVAnMA1mea3jE6HA6Xy4UnvDDVBUAQC3d+sVhcVFT0+eefnz17dvDgwVOnTlWr1V6vFzI4QpG0gDs/UhHifIzRuXpCjwieQPX9XQkS8QgRHEKev6MW9e97kUQEDSyd//UI3O4QL6TiBdwNlfd6vXDzhSTc7cVMQFkg+QqPdijIaHCXh1JXnufdbvcdFTj/OpIKowFyYezMwLIsBDzCE8t3tjQ9ncnvXTMUheq9fpveNIBgFRyc8NUtTHUBcOd3Op3btm3btWtXZWXlvHnz+vTpI5PJQJYprN4I+EM234AWcAiR0AYV/4HgEBL98tbb//83vkiQmMRzt42JL+2/4ygJEPDHtAQzeJx+u93BBvSyBEGYTCaGYZRK5e1ekyKRiKZpkiSlUmkTKJUjfCASiSBWIQiCoiiWZW8v/P3PUnmYOcBuGYZp8hlcmAyoXmfVJKcBRVG+9F2Y6gLgYi8qKvriiy+OHDkSFxe3atWqjh07IoTcbjd+RghRn4Dfm0I+JJX8FZtHCJE4S80jxBBN7cBFDWTyPlSeR4j8ZRwEHi/grp7ayMchGHgYpq1Q2MSy7Pr16/38/AYMGDB37tyrV6+2bdt2/vz5Go1GJBL5duqGjQDTvXNQzvNQO0UQhM1mk8lkwIfgiyAdiOWYIpEI/gqrunivsFgTfoWP4xpE5KNmdrlcUqkU+CV8tUQigR2Ab/R4PARB/JYFfoNoBL4L9vC3ktBAevD2EUJOp5OiKBhGyGFbrVY/Pz+73a5QKGA/8ZvxXsGxg8gHXsSr21ixynEcTdNWq1WpVMIBGo1Gf39/eD8cL2bYFEXB//icikQi+Han0ymTyfBfEULgRdOYul4YcNgfHO81eIPT6ZTL5Xq9PiAgAN6Gvx2qivE7odZCKpXCG8AGkaZpt9stkUjgdHg8HvgZjg7PNKzwIUnSZDKp1WoYKJhIOEb1eDxQ8wAHiEepwSlACDkcDrlcfsdZ4Zt9xOsSsOdwgDCkENDyPA/hH4wSrOrgaBBexHMJDzvHcVB2AhMezjsETjCfYY55vV65XA6fglGCL4XNwuSRSqWoXgvku74E77/jAeJKAN99w4Cjg9U837+C/6zH44HqeTjFcH3h6gKYt3g1g+d5i8UCJ6vBZYsvdpj5MCwsy7rdbrFYDMdLkiRN0/iUCe7LfzVp+mvpIJxofDs6d+7cu+++W11dvXjx4tTUVPw2odRVQGPprO+yDfFL9pmtZ7T47yLE/T+qY+75llHd4kOdxIZAvxxqfXkvIUKo4VqEAAF/isrf/iyHBy0wwgsXLmzZsmXMmDFnzpzJysqiKOr48eNZWVnDhg0DpoUa11jY6/VWVlbW1NTExsZqtVqlUglcDR4YQAX0en1xcXGzZs2CgoKArOBQAXI/HMfJZDJ4YLMs6/V6JRKJ7z5gNSc2zYRXoJgPdgMWEAoLCysqKuLj4+VyuZ+f318fSmDnFRUV165dKykpQQilpaVpNBqQHmFe4ufn53A4FAoFWFuCcglTc6BcvgQUcl3A5IADAU8SiUQul8vPzw+oTEZGRlJSEvq1NMhut4vFYpqmjUajVqvF6iDQuANV9aXsQIwsFgvUQN+TTB7+lpMnT54+fVqlUqWmpsbFxcFJxBJb2DdMZOFXTGpzc3PdbndKSgoQUxzmuVwuON3wK8wljUaD6mUhON4Dai6Tyex2O1Rmgx4MPmiz2fz8/CAc0ul0Go0mJiamMdQQBydSqdTtdufk5CiVSpIkW7Ro4fF4zGbzrVu35HK5Wq1u1qwZPij4UqwtBvIKw5Wfn280Grt16yYWi+12u1wux9wXCjagoTfyKUaHAzx8+LBGo+nRowfECbBXEB0RBAF8C0JNp9Pp5+eHlWN3d2aBx1ut1lOnTlVWVhoMhj59+rRt2xYXy+KQAC5hr9drMBhCQkIcDodSqcQt2NRqtcPhEIvFcB5NJtPPP/8cFhbWsmVLrNODWeFyuWiahukEcQhEnnC8eEoIuCc83mazKZVKyDvArTs9Pf3ChQtLly5NSUlxu90wYwUI+DOPgwbcHlj7nW8wTTqo+Q2yLjB4AXeL37xggDrzPH/gwIHY2NihQ4fu2LEjOjp6w4YNKSkpubm5WE3RyJJHmqbXrl07bdq0srIyr9eLV+2BNcLWcnJyZs6cuX37drFYDNuEBCTwXYqigPRDBo7nech9+nakIgjC7Xa73W7gYUB3MPtxOp3wIsMwJ06cmDFjxvbt25VK5T0ZSoVCsXXr1ieeeOKdd975+uuvv/zyy7S0tPT09NLSUoIgIPtrsVh881gMwwCnAY0KrkOARIefIUEAACAASURBVCYkNX0ftDabDX72eDznz59/4YUXPv30U5ZlDQbDihUrtmzZAnTH6XTCsACP93q9Wq0Wsmsw7MDtOI6z2WzAEWERBgpY/fz87tVCOURrW7duHTVq1MyZM48cObJ+/frp06cvX748Pz8fl43CCMDhA73Oz89//vnny8rKOI7LzMycNm3a5s2bSZJ0u92QjYZADkg8vAg9huEAIQiEjDjMDUj2OxwOqVQK26EoCixHWZbVarUQKR05cuTZZ59du3YtriH5w1gFn8rjx49PnTp14sSJ7733HszYb775Ztq0aRMnTtyzZw9m3k6nExvwQ4QGayMwGhs3bpw/f77D4aAoCrMlOJtYwADJ6evXr8+cOXPmzJkQqHz22WfHjh3DgRzDMLBBmqZhVCG3DcGwy+W6a3GzRCKBq7WysvLll19+8803t27dmpmZOWXKlDfffBNPJ4IgPB4P7AOw7ZCQEJZl5XK5y+UCO1c46WB+BV3qzpw58+6772ZkZGB5G8MwcE7xVYx1/BAwQApfUAH9FcAaju9tHK4XpVKp0+mWLl06efJkk8m0fv36QYMGwaQSBk2AAAEC/ulUHmf+dDpdYmKiyWS6du1a27Zt27Rpo9VqIbmL39kYKu90OqVSqcvlgiwyaAD0ev3NmzfLy8tBhSKXy4HEMAxjs9kIgoCPgDue0+nMycnR6XTwXAfpBfBdIL4Wi4XneYlEAolthJDZbK6qqnK5XFixwDCMTqezWq00TdtsNn9//3sl7z5+/Pjy5ctJkly8ePH+/fsPHz4cGBj45Zdfbt68GaQOLMuqVKrKysrr168D36IoSqFQWCyW/Pz8vLw84HOQUrVYLCKRqKioyGQyQTFxZWVlRUUFcFCxWFxZWZmbm3vkyBGGYfz9/bdu3friiy9KpVKHwyGTyWpra8vLy61WKwRRJpMJUqQul8tqtZaVlfnKdaxW661bt8xmMww4wzD3qtRBJBJVVlZu27atoKDg6aefPnjwYEZGRmxs7Pbt2zdt2oRtUoDmwloB/OpyuY4fP15TU4OtP2UyWXV1dVlZmdvtxntIkqRer4c2Z5Dgh43AdHI4HBAkwGg7HA6Px4MQqqmpMRgMsIoC2VyGYa5fvw65XoPBgMOAxiSngVxCeOn1ekNDQ2EnxWJxSUlJfHw8xGkQlJaWlur1eoPBYDKZXC4XfBYWE5xOp06n02q1EKL4hgpAXquqqioqKkpKSmialkgkDofj7NmzNTU1DMPI5fINGzbMmzcPAlfgtTDVLRYLRVEg9EIIlZeXg8oIgp+7y8fDqP7www8FBQUffPDBwYMHN27cOHLkyDNnzly+fBkHDx6Px2QyORwOiJ1QvVju5s2bdrvdarXCRQ1vgH4oqampR44cmT59OjgjwajW1NTodDoIumBSGY3GW7duQbgFpxu+Ubih/4WM6a9ug7B66Xa7n3vuuQMHDrRo0WLJkiV9+vQB5+IG7aIECBAgQMD/I6g7ZlJJksSil7CwsGPHjoWEhBiNxsjIyO+///78+fMDBgzALYFAh/OHhJiiKMiJymSyY8eOrV69OiEhweFwXL58meO4OXPm9OrVC1KGZWVl06dPP3XqVEpKyoQJE5KSkiiKunjx4tKlS4uLi/39/QcPHtyvX7+4uLi9e/du27Zty5Ytcrm8qKhowYIF/fr1Gz9+/JIlS6qqqtq2bbtnzx6DwdC3b99Zs2ZpNBqLxbJw4cLDhw937969RYsWGo2mrKwMyxv+Ik6fPq1QKKZNm3bffffxPG+z2caMGTN37tysrCyHw7Fly5YLFy60bdt27969BEEMGTJk3LhxgYGB5eXlH3744blz5wiC6Nq166uvvkpR1OLFi3Nycvr06XP69OmXX35Zq9Xu2rVrx44dkPufMWPGwIEDN27cyLJsWVnZ4sWL33nnnVmzZj344IOPPfaYVCrdsmXLiRMncnJyJBLJE0888dRTT2k0mrVr12ZmZqakpGzfvr2qqurhhx9euHChSqXKy8tbuXJldnY2Qqht27Zz585t2bLlvXpOe73es2fPXr9+fenSpY8++ihCSK1Wjxs3bt++fQcPHnz55ZcPHjy4cuXKyZMnjxs3rri4eN68eUaj8fXXX3/vvfc0Gs0rr7zSrVu3Ll26qFQqgiDee++9o0ePJicnL1myJCAggGGYXbt2bd++vayszGazjR079uWXX+Z5/qWXXiosLHzllVf69++PEHr66ac7dOgwderUN954o7q6umfPnnv27LHb7SNHjpw2bRrP89evX9+0aVNubq5Go4mMjNRoNFqtFnLAjZGNQak3Qkij0Ugkkk6dOmVkZOh0Oog92rRpc/HiRTxD3nzzTbvd7na7Bw4c+PDDDycmJqanp+fn5yclJR06dOixxx4DfTzQ7oULFx47dmzZsmWtW7det27dnj17bDabVqudNWtWjx49lixZYjQaz58//9Zbb82cOXPOnDkdOnR48sknd+3atXnz5kGDBl25cuXq1avJycnz589XKpU2m+3dd989efKk0+l8+OGHKysrW7duPW3atLs4p5CUrayspCgKFrWUSuXw4cO9Xq/ZbHY6nWVlZQsWLLhx4wbLsoMHD37mmWdUKtX+/fu//PLLwYMHb9++fd26dXPmzEEIpaenI4SOHj26bt26ESNGiESiFStWDBs2bMaMGYWFhStXrszMzJRIJAMGDHj44YeTkpLMZvOKFSv27dtnNBp79eo1e/bsFi1a3JGMCrg7wBKQTCY7evToli1bioqKRo4cOXXq1ICAAHyrFHi8AAECBPyjs/JQpQeL1zRNjx07ViaTpaenx8TEtG/ffv78+QzDpKamYmVII7+Jpmnc6zskJKS4uDgrK6tZs2bDhg0Ti8XvvfeeTqeDDOWVK1diYmLS0tLOnDmzaNGi0tLSo0ePvvTSS1arddy4ce3atVu3bt27775rMplsNltRUZHD4QDNfXZ2ttlsBj6RmZmZn5//yCOPdOzY8eDBg6dOneI4bvHixT/88MPAgQOjo6P37dvndrubNWt2r4byypUrFEX17NkTtA1KpTI2NlYikej1+vLy8ps3b54/f/7WrVv9+vVr2bLlli1bDh48WFlZuWzZsuvXr0+cOPGxxx67dOkSSBQqKysrKytPnjwZERHBcdyiRYv27t376KOPTp8+PTg4eMuWLQqFonXr1hKJRKVS9e7dGyFUWlp69epVgiC+/fbbjz76qLi4eNKkSR06dPjqq682b97Msmx1dXVBQcG5c+dGjRrVv3//I0eO5OTkOJ3Or7766uLFizNnzpw8eXJtbe3XX399D7sCURSVnZ0dGhqalJQE6h2O42JjY2NiYiQSSWFhocPhgPwraIpu3LghEonCw8Pvu+8+lmVTU1Mfeugh0PpDpDRmzJji4uI333xTp9OdPn36ww8/hBfT0tIyMjLeeecd0LvDUgzoLgwGQ35+PsuyOp0uLy/v7Nmzffv2jYmJ+e67777++muXy7Vo0aJDhw5FR0cnJyeXlJR4vV6j0YhzwH84q+FKcTqdkPLv16+fWCwuLCyEV6KiouRyOQzpxx9/7OfnN2XKlLS0tO++++7jjz92OBwmk+nEiROHDh0KCQkJCwuz2WxyuVyn033wwQeZmZnTp09PSEiYNm3a2rVrO3funJaWplAolixZ4vF4unfvrlaro6KiBg0aFBAQUFhYqNPpQDel0+l+/PHHmJiYhx566MyZM3v27KEo6uDBg0ePHk1MTHz88cfz8vJOnz5948aNu8vKw6rIfffdx3Hc7Nmzp0yZsmLFitLS0vHjx3fq1Ekmk3300Uc6nW7o0KGPPPLIsWPH0tPTaZouLy+/cePGzp07IyIixGJx8+bNr1y5AitUhYWFhYWFYWFhsNrgdrs5jtuwYUNubm737t3T0tKOHTs2a9asq1evLlmyJCsra9SoUW+++abBYHj77bd1Oh3LsrDEIeAuHwM+9sFw1axevXrevHkQkr366qsBAQEg2MNaJsGsRoAAAQL+QVl5KDfEt2YwCXG73aDbjomJ2bBhw9WrVyMjI/39/adOnZqcnBwfH4/FrI00jgD9A8gM7HY7x3Ht2rWbMWMGSZI2mw103kajESHUtWvXOXPm2Gy2n3/+Wa/XX716dd26dTzPjx07dvjw4R6P58KFC5cvX87Ly4OvhopGUN/C+oBcLlcoFC+88EJYWFinTp0uXrxYVFRUUFBw4cKFxMTEt99+Gz518ODBRkqiGwOj0ahQKKDOFYZOpVLBSLpcLofDodVqX3755bCwsNzc3KKiouzs7JiYmCNHjowcOTI5OVmhUBgMhj179hQWFsIWxo4dO2zYMJqmZTKZVquVSCQlJSUkSRqNRoIgUlJSvv32244dO/bo0aO2tpZlWag6yMrKksvlixYtAvY8atSor776atCgQeAQMmXKlPvuu0+v1w8dOvTGjRsdOnQwGo1ut1un06WkpAwcOBB7v9yrDJ/ZbEYIBQcHY9caPz8/yHk7HA6EEAgt8AxxuVzNmjUbOnTo999/P3To0OTk5F27donF4sjIyFdeeUWtVtfW1h4+fDgrK+v69etms/nZZ59NTEwUiUTV1dVfffXVhAkTQAOA6z69Xm9wcDBBEFBZMWbMmIEDB27atGnZsmVXrlxp167d1atX5XL5G2+80axZM7Va/d577wFbbaQdCojNII9OEETHjh0DAwOLi4vdbre/v79SqXQ6nSDiX7RokclkksvlJ0+e9PPzs9lsICQLCwtbunRpeHg4TdM//fST2WyePn16eXn5iBEjRowYkZOTU1BQEBAQMGDAgISEhISEhLlz5x4/frxv376bN29GCKWmpsJuIITsdjsMZufOnV977bXy8vKsrKzc3FyYGARBPPPMM4mJiVVVVY8++ijEHn8WoEfiOK579+6vvfbaxo0bi4uLL1269MknnyQmJi5cuDAuLu7ChQsDBgx45JFHpFLppUuXfvrpJ4qiVCqVxWIB/xOv1/vkk0/u3LnzxIkT8fHxFy5c8Pf3b9eu3dGjR8ViMczkU6dORUZGrlq1yuPxJCYmXr582Ww2nz17NjAwcMKECeXl5Waz+dtvv71+/fo9DMj/I8CqJNCSYVclgiBKS0uXL19+6tSpQYMGTZw4MTY21uVy4eIlJPSTFyBAgIB/GpUHpTtkFnGvKLi548LTU6dOnThxwmw29+nTRywW37hxIy4uDvNmX2nv7ydo4StwOaa/vz9uRoNtE1Uqlb+/P3h3hIeH37x50+PxQILT398fbBnlcrnRaDQYDJA6BRMblmWBIIIymOf5sLAwWGFwOByQ7SsvL09MTIRK0Pj4+H379kHR4T0ZyhYtWmRnZ8PggOq6pqYGfDzUarVCoZBKpcHBwS6XKyYmprS0tGXLlleuXJHL5ZmZmaWlpfBwTUpKglI/pVIpk8mkUqnNZvv+++8zMjJCQkI6deqEH6ggVfLz8+M4LjAwENUrtk0mk0wmi42NhUWVkJCQy5cvW61W2BOQQwBZr6mpQQg99thjLMvu379/+/btUql0+PDhkydPlsvl9yTCIQgiOjr63Llzly5d6tSpE7BeEP0rFIqgoKCysjIoo4SsKrbtB5oLaz4URVmt1pYtW4LoKyIiQiKRWK1Wl8ulVCoVCgXUdEJO12w2WywWOK3YC6i6uhq08jBiQHwhoW6322EwNRoNwzAajSYkJARKhC0Wi0ql+sNYBRsNQS7ZYDAkJycXFxeDWZPb7VYqlQ6Hw+l0rl+//urVqyqVSqFQ0DRdWloK8RVBEMHBweBfBFXLVqsV1FOQBIUCgK+++srlcikUCpgGZrMZt2aDNQ2JRKJWq2Hng4ODEUKhoaF6vR4mCVTiRkZGer1etVotlUrvruAb4mePx3Pz5s34+PgNGzZYLJaioqKTJ09+8803W7ZsefHFFzmOO3/+vMViMZvNarU6LCzM4XAYDIbg4ODY2FhYhAkODr7vvvsOHjw4YMCAsrKyp59+Gsyp4MxC+WzHjh0hrO3Zs+cDDzxQXV3tcDgsFsvrr78OhpgRERFgBgVnU7ihNwYMw8DqDXYBxq//9NNPX3zxRU1NzYwZM9LS0uBtYEkpGH0KECBAwD83Kw9yGkxNoAARe/nl5eXNmTMHDNFbt2596NChn3/+OT09vXfv3lDEplAoGmNDDnVUkK4G723gH1DECb4iUCdXU1OjUCgqKyuLi4vVarW/v39YWFhBQUFZWRlJkjU1NSzL6vX60NBQnU4HlXMIIb1e77tGrNFoQK4D7JBhmKCgoMDAwJs3b0LyqaioyNcR/K8PZc+ePc+ePZuenv7aa6+pVCqO4w4cOGCxWAYPHhwTEwO2gEDFSktLwaCwVatWXq+3Z8+eb7zxBkKovLy8uro6MTHRbDZXV1dD+W9xcfGOHTvcbvfu3btpml6+fPmJEycgAINMJzYchN0IDQ0tLS09d+5cv379HA5HZWVlVFQUNAGw2WwwVhCnATO2Wq2TJ0+Oj4/X6/WzZ8/evXv3uHHj7pWrD8MwY8aM2bt37/vvv//ZZ59BfHLo0CGtVhsdHR0VFfXzzz8HBARYLBapVOp0Os1mMwQhUqkUijsRQkqlUiKRXLlyBei+TqcjSTI6OtrhcDAMU1FR0bJlS4RQWVmZRqPRaDTNmjUrKysDQl9aWoorYiFoBHkAFLwSBBEREUFRlF6vr66ujouLM5lMer0+JCSEJMk/5PHo190GEEKw5jBw4MA5c+aIRKJJkyYxDGO1WlUqlU6nO3jw4KuvvjpixIgzZ85kZ2eHh4fDzAcuDuFfbW2tUqn89NNPt2/fvmPHjiNHjkRFRdntdo1G88Ybb0RFRTmdzoqKCrlcXlJSAg48sDIGERHsFWwWIWQ2m/38/MAERqvVKhSKgoKCTp06gbQJFkz+LOBCFovFW7duzcjI+OSTT5o3b961a9fWrVsfPnzY4XDACkxsbOz777/PcdytW7dg3Sw0NNR3HcDtdnfp0mX58uXp6ekOh+Ohhx6CEh2SJKH/g0wmy8vLg+XB+fPn37p1C+h+QkLCsmXLEEIGg6Gqqio6OhpuWdjrU8AfTlq32w3RLNzDYTDnz59fUlIiFovXrFkTGRkJnkIQrAo8XoAAAQL+uVQeSDym8jgTj40Cs7KyEEKvvfbawYMHnU7nlClTZs2adfbs2d69e/+pOjNfTQWQPLCmgRw5wzAejyckJEQikRw7dqxXr17FxcUVFRUqlSoyMnL69OkTJkzYv39/cHDwhQsXrl271rx586ioKLDCWLduXZ8+fdavXw+Gj9BDym63QwMd6JIjk8kCAgKSk5MzMjI2bdpEkuR3330nFosZhrlXBskPP/zwxo0b9+7dW1tbO2DAgMLCwr1790ZFRfXs2RN8Nmw229y5cx999NFDhw6xLBsZGdmxY8fY2NjTp08fOXKEpuktW7aUl5evXLkyLCxMr9crFAqKomw2G1j4mUwmkHrj5jter/fmzZvXrl1r37692+2Gse3cufPOnTu/+OILh8ORn59fVFQ0ZcoUtVoN2W6QLkD+GIZ97dq1BEG88cYbYM6IffrvCUAd1KJFi1OnTo0ePXrq1KkWi2XDhg08z48ePVomk0HaOCsrq1WrVkeOHHG5XODXabfbPR5PVlaW1WoFN5jc3NwtW7YEBQVlZ2dHRUW1b98e3vbll186HI7q6uqsrKwePXqEhITExMTs2bPn8OHDMpns8OHD1dXVOLkLZRXAuSHbHRgY2KJFi6ysrG+++SYxMXHnzp2QlYfOVn94gL4F3xA0yuXyNm3a2Gw2k8kUGBhYUVEB/YzAe95kMt26dQuKOgICAsC7BlplwcchDxoXFzdp0qSMjIylS5d++eWXCQkJpaWl33//fcuWLVevXl1SUrJt2zapVAryrZycnKSkJKhCgd0A3xiKokDJBhdXXFzcF198sW7dusjIyOPHj0MIfRfnVKFQGI1GpVLZuXPnHTt2vPPOOyNHjqQo6siRIzU1NZMmTeI4LiIi4ty5c4cPH/Z4PG+//XavXr3mzZsHwSfU9cINISYmBlaE2rVrh1t0gdEQQRBhYWF5eXmrVq0KCQnZu3ev1WpduHBhbGzsmTNnjh07xvP8xo0b9Xr9okWLOnbsCEsuwg29McDt51B9cwOE0Jo1a06cOMHz/M6dO6OionBDPVBR/pUWBAIECBAg4H97Vw8PD0cIPfLII6AnRvUm39gG++uvvw4MDHzxxRcPHToUFRU1YMCAU6dOqVSqbt26QVIH2/bl5OScPn26f//+zZs3v2OCtri4mOO43r17ezwekEx06tSJJMnCwkKEUNeuXT0eT2VlZWJiYnZ29unTp5OTk5999tkOHTpERER06NChpKTk6NGjFovlwQcffOGFF2JiYuLi4srLy8+dO5ednd2xY0coxWvZsmV5eTnP84MGDZLJZBaLpbS0tE2bNu3bt2/Xrl15eflPP/2k0+keffRRs9ncs2fPyMjIOy4p4NaY0Cerc+fOvo+02x9sJEl27twZZDynT58uKyvr1avXSy+91KVLF5qmDxw4YDQawVTn1q1b999//zPPPCOTybp161ZcXPzDDz+cOXPGz8/v9ddfj4uLA0e/lJSU0NBQpVJJ07TFYjl69KjH42nbtq3H4+nRo4dEItHpdDU1NV6vNyUl5dKlS23atOnQoUNkZKRCoaitrT116lRFRcXo0aPHjx8vlUpLSkpsNtsDDzwAdoc5OTndu3ePjIwMDQ29efPmnj17jh8/rlarJ0yY0L59e8i8NiZBu3v3btjmHYcFVudbt24Nk+rIkSNXrlxJSkqaO3duSkqKSCQKCwuTSqVlZWUnT56Mj48Xi8VxcXH9+vVTKBQ3b97Mzc212+0JCQk6na59+/ZGozEjI6Nt27YzZsyIjY0NDAyMjIzMy8s7dOhQWVlZ7969n3/+eT8/P5VKpVKprl27duXKlejo6PDw8ODg4Pbt25eXl0ul0tTU1JCQkIqKivLy8latWqWkpLRo0QJ6Gly5cqVTp05OpzMuLi4lJeWOEqPS0tLa2lrQQeFjhDZPZrO5rKysT58+KpWqqKhIrVYPHz4cXEQ7d+7coUOHysrKH3/88fjx4wqFIiQkhKbpXr16VVVVyeXyLl26wJpVSUkJx3GDBg1SKBROp9NisTRv3nzIkCE0TWdmZp45c0apVI4ZM6ZHjx4ul6uiosJutxuNxr59+2ZnZ8fFxd13332VlZXV1dWdO3du06YNhEBt2rTp0qVLXFycVCqtqampqqoaPHjwlStXIiIiBgwYcPu0z8vLk0gkcXFxv0XgoBQhNDTUz8+voKDg6NGjFy5c4Hl+2LBh4KHUrFkznU538uTJc+fOxcbGPvvss82aNSstLa2uroZqXVjHE4vF5eXlarV62LBh8fHxIIWChan27dtHRkYWFBQUFxfn5ubef//9CxYsaN++fceOHfV6/TfffHPjxg2e5ydOnAiGUXhVRLin/yHwIiqkAy5duvTyyy9fv34demKEh4cD18e9xoD3C2MrQIAAAf9QJCUlderU6fLly7wPwP0D7ubz588fNmzY0aNH33777UWLFm3atKl169arVq3CfelB7w5Jsk6dOh0+fJj/DYDxNgiU8cfB78X3SyGF6fsp8FaHF2tqavCfoFeO1WrleR708bAp/GaAzWaD9Xev1wvZaJZlYZuwP3cEZG3hh/T0dPyz74H7Am+KYRhQyePDcblcU6dOHTJkCD522CX4FGTHofwU26H4frvX63W73fBBp9MJX+Q7kvjXBuMGSx+wDzzPOxwO/DreW+iv5HA44K/wyh0P8HbY7fZRo0YVFhb+zrDAHkJLL71eD6cJfvV6vWD57/V6PR4P7CQMFz4WaETge4zwV6vVCjuM3w8fgQkAMw3ej4+L53mTyQS6cxDiw//wJ9gx+FKYJ3c85BMnTqxZswb/FRaabt9b+B/PRq/XC7MUzxDfvfU9F7BNeHODcwoLTbCw0OCvBoMBKox9zwIk42Gy8TyfnZ29e/fuyspKnufLysq6du2anp5+x2m/ffv277//vsF0wsDHizuR8TxfW1vrewF6PB6XywUfx+OPr3Tf7eA34z2H84JHw2g04rFlWRarPmCIbDYbvhDuuLcC7giY4U6n89ixYwMGDOjfv/9PP/0EswXfc3zf38gbggABAgQI+PtR12EUWn7g7q24Lw9BEDNmzJg1a9asWbOgXFWpVCYmJvbu3Rv3kMJFq38oRQAHG9ylFdcLwhtwD9QG6/40TavVaki58TwfEBDgmzUXi8XwftDJ+O453gIoJUCjj9cQYJuN2fPGapXqNyUSiaAOFXcwBfkvFGWCdhk6XPp+SqPRYI2Tr+YHEmN4WPCf4INYBAK/+mbOQLEAAwKfBQVCA/0M/Ml3HO6tLlYmk2GDF5y8h30AVclvfTsci0QiwWIASBbCG7CaH78fr6Kgeo9IVN9bCjelh5OOP+K78gADC1/6p2YFjCreW9/TgbeP/dd9vxefLNzeCIaF53l4M94NuDbhi+CzeEhhI1qtlud5qOhF9a0hoG0w/khFRcX7778fHh6u1Wqrq6sjIiKGDRt2dycUvtd3luKrEr7Ld45h3UuDdR78On6zb4NnfJrwdQFjiwcNhggEY74XgoAGABYOJeBQMQJmXzk5OatWrcrJyUlNTZ06dSosTuIC4gaXgKCuESBAgIB/LCjsKIyfkSA3h3u6x+ORyWQLFiz44YcfoHguPj4+OTkZCBaU62Hq//vAPjl/ZR3cdyOYtzUIGBo8e3xpPa56/PvGl6LgaTpkyBCSJIFKonqtdpO3dQMOChEUPmt3cdIbEyg2eKevn8k/nIj4BiE4ZPX9tcFMxuKHO858vDUcmcPVOmjQoNTU1OPHj0MA3L17d8yDBTRhkCRpMBggIoK7utvtvnz58muvvWaxWIYNGzZz5kwIq6AuXCDusp46mgAAIABJREFUAgQIEPAvo/Kovr2fLw8AU22TyaRWqwmCCA8PHzt2rK9rJFhS3E4yfp+v+H7L3T0wGrORBjvjGz/ghN/f9hAF33qe57t37+6bbwbBz3/BoRmTg/9p5dztkwFrfP9dkQ+IkjFl9z0oqEGEOXP7SN5OwvDHweNILBarVKqBAweKxWKz2axQKPR6Pc6mC2iqYFkWbH/BjhbMbZcvX44Qmj179qOPPgrZDcjZQ01LY/ocCxAgQICAfwqVh1s8vn1Drl0sFldXV7/11lv+/v5t2rRZv349pHOAjJIk+cQTT4wcORKnlhtDmHxTj8Cx7o7KN2YjDVLyQJ3vOn64awCPB/ES5mpgs4NuE7o0YR6Pz8I9oem/xTN8TzqmsHfkxP80YONX32OE4Md3zvsaj9weBPoOte8hw9wDy0tc7whe7P7+/sIdsMkD3ydFIlFRUdHGjRsPHTqUkJDw/PPPQxc5eAN4szZeMClAgAABAv4pVN5XfAI/gK7G7Xa3b99eKpUqFIrk5GRoSymRSKBPalhYGHTExE4IjeEruOk3PDbujvT4dg6/ndI1UN3Am+Ex1oDr/A3Aim1oQOt7CP8RgQ1QSegv49uv4C7iAbyOccct+L6Io1PfHsb/cDc9KDSkaRo3voUKFvgT1CNKJBI4nDsOI4wPqJwhrw/VjbA16NsA3dOgGAPXxgho4rd4ioKWBefPn58zZw7LsgsXLkxNTcUiSayMh5/v+uYsQIAAAQL+f+7zQLDQr4UQYrE4MjLy6aefhmTq0KFDof8rJqZAEeCDjednYFQCNaB3zWJhIwghXPD6WwBKB8YX0F/z7+dnELdA8SswWlxjAC82+RkGhiRAwe964Z5hGOj4KxaLFQrF72wEu2243W5U3wwL/bPlvzBL4ZqC2YIntt1ur6ysNBgMUK6KC7jvuBHYAl4AgTgKt46CN+B4AFuGCzfBpg0IAvPz8z/44IOqqqrnnnvugQcegGkG0R04aOEadIQQUH9h6AQIECDgXwGSYRhIWvtKUMAOEvqDfvXVVx9//DHYFzqdzurq6jlz5nz77bc4JQ9p5sZQ8N27d6elpZ06dQrsFIDpulwubFGH6jND8FdsTIm5iMfjKSkp6dev37hx46DZJ5g2AsBh7dKlS4sXL87IyIBWsjNmzJg+fTr0l4XsJnwLPMCA0/iar0F2854MLk6s+jpyYF+R/4LAhuO4oqKicePGbdu2DWuxYLThtGIXSyAQME/gvIChJJYkbdq0adSoURBPYnUvvA22s23bttWrVwPpf/3115966imgtr6Ok0w9YAsQZsCvd33SoeUqtvuEo4B9c7vd4OyJLVDhcGCXACzL2u32F198cdSoUQUFBXj+8zx/7ty5yZMnP/nkk9OnT3/sscemTJly9uxZp9MJFwJ8HBu8FhcXjxgxYvLkyWazGRtxQhM0sVgMPVMhUIfdEIlEf3MJuIC/jbsjhGCeuN3uqqqqpUuXvvjiizRNr169euLEib4GSlAD3UBRI/B4AQIECPgX4Q4ONpDJ43n+2rVrkydPdjgcfn5+0BMUGsIbDIaAgABMEbCv4u+DpmmTyVRVVeVyuVB99tG32SpoeFQqFY4urFarn58fuI/7+fm5XC65XB4eHv72228rFAqVSgUyFafTqVAooG07kJtdu3axLJuamooQeuaZZzBxkclkWOzhcDiUSiXwIfDhIQgCFg0Eqei9AkEQVqu1srLS4XD4arhpmoZGpyaTSaVSQVpaKpXC/5jlAxsGe43k5OTExETQfEMfU4IgzGazRqMBanLs2LFr165NnDjRz89vxIgRsBQDE9vlcoFsDOYJCE6Qj6UjMPK7WCSBDDq4i0LOG5ZfYE5iSoSPC2YdFFHg12UyWUlJiclkMplM4B8Fe7Jp06bi4uKFCxd269atoKDglVdeWbhw4apVqyIjIyH+gS5L+OfCwsKQkBAcJYIyRywWw5KIy+WCkXQ6nQgh6DIrTNGmB7h8wAS2pqZmxowZNTU1kZGR77zzTkxMDK7bESBAgAABTYTKY2ExiImBaQG1ioqK6tev37Vr1+x2e4cOHcDfAIhCv3794FdsV9wY0oMQkkqlWPoMhN7r9VZUVKxfv/7q1as1NTURERHDhw8fNmyY2+3Oysrau3dvcXFxeHh4z549f/zxx+nTp2s0mvXr10skkg4dOhgMhpUrV167do2m6YCAgKFDh8bGxi5YsIBhmOPHj7MsO2/evAMHDty4cSMpKcntdm/btm3fvn1GozEhIWH06NGpqamlpaVr1qwpKSmpqakJCgoaNmzYmDFjQLUsTI57QuWBSuJVF6CPbrdbLBZ//vnn+/fvt1gsgYGBnTt3njhxolartdlsS5YsuXDhgkKhGDJkyLFjxwYOHPjoo49evnz59OnT999/v16vB6mAwWCQSCSjRo0aNmzYJ598cvnyZZZllyxZMmvWrBMnTlRUVHTr1o0giL1793733Xc1NTUikSglJWX8+PERERHp6en79u2zWq1BQUFJSUmjR4+OjIy8iwOE1R6pVApp708//XT//v0sywYGBrZq1Wrq1KlqtXrcuHGJiYkcx507d87Pz69nz54TJ050uVx5eXmrVq2qqKjo1KkTXEpYCg9XJcQeMTExCoWic+fOc+fOrampYVnWarV+9913Bw4cqKio0Gg0ycnJzz33HMdxSqUStqPT6Y4ePbp3716z2dy8efNhw4b17dvX4XAsW7YsOzsb7Cm7d+/+0ksvCVO0SV50ELju27dvw4YNMpls/vz5kNeANSjfhgACBAgQIODfjl+oAybxYFktl8sVCsWcOXOmTJny1FNPffLJJytWrFi2bNny5cvfffddYPaQCwTlemNID+QaobMjiE9Azrt169a1a9empqbOmDEjICBg4cKFJ0+eLC8vnzdvXlZW1pAhQzp06LBmzZqcnByr1VpVVZWXl1dRUWGxWNavX3/+/PmPPvooPT2dYZi3336bJMlx48ZRFNWqVSvQ+ldVVel0Opqmly1b9tlnnwUGBs6cOdNisUydOvXkyZPHjh3bv39/aGjo559/npiYuGbNmvLyciFxda8A84qmaSyUx1KWzMzMpUuXtmvX7q233urSpcvq1au3bdsmkUi2bdt24MCBpKSk3r17p6en5+TklJeXi8VivV5//vx5mqZ/+umnw4cPt27desWKFd27d1+yZInb7R4+fHhkZCTHcaNGjVIoFFevXr1x4wZJkh6PZ/Xq1Xa7fdKkSfHx8Rs2bNixY0dubu4XX3zx2GOP7dq1Kzk5ecuWLR988AGoce4CkOqWSCS3bt3atWvXoEGD5s6d261btz179uTn59tsNiBVgYGB48aNu3nzJoSOubm5b775Znl5+YQJE5RKJcMwINFBCEGQ7PF4kpKSKisrR40aNWLEiE8++UQqlT7++OOxsbF5eXmLFi2KiopauXLlqFGjvvvuu+LiYri+KIpiWXb16tUff/xxTEzMa6+9ZjQa33rrrRs3buTk5Gzfvn3QoEGffvppcnLy/v37r1y5IkzRpgeRSFRbW7t8+fLly5crFIply5bdf//9JEm63W6KooQkhQABAgQ0MTR0sIGMDihbbDYbRVFdunThOE6v14NlDQgrzWZzQEAAqJ8b3xy0QfMaSD2KRKILFy506dJl9OjR/v7+UVFRFy5cOHfunMvlcjqdLVq0SEtLCw0NZRhm+/btdrs9MjLSbrebTKagoKCbN29SFFVQUNCxY8dXX31Vp9O1bdvWbrdTFOXv7x8aGspxnMVi8Xg81dXVFy5c4Hn+8ccf79mzp16vVygUWGUBGvrhw4enpqZGRESA0FnAPST02BAd1mFcLtfu3bsjIiLmzJkjl8ubNWt24MCBkpISt9u9b98+f3//t956i2GYrKys69ev0zQN4u/AwECe53U6nUQiKS8v93q9Y8aMSUhI0Gg0Go0mPDy8qKgoOjra7XYrlUqDwWCxWEpLS61W66RJk4YPH67VahmGCQwMBE6Tn59vMpmefPLJhISE0NDQu+txCxMYW/ilpaWNHDlSoVAUFBTwPG80GgmCMJlM0dHRL7zwQkVFxerVq4OCgoxG440bN65evTp69OgxY8bk5eWdP3/eZrP5rl0oFIquXbs+9NBD2dnZFRUVa9eu3bJly/jx4wcPHhweHj579uw+ffqo1erS0lI/Pz8soFer1U6nMzs7myTJhx56qGfPnpcvXy4oKDh8+HBoaChJknq9HpYykpKSBFP5JomysrIPP/wwMzOzVatWn332mVwuh7VTmUzmdDoFHbwAAQIENDUq36DjEqrvG+9wOJ577rmoqKiWLVtu2rQJnEBcLhcQlwkTJowdOxYSPJCe/0PdLXbYEIvFkPaGckaCIGprazt06AD9CNu3b6/RaM6dOxcWFqZQKPz9/bVaLUKoa9euO3bsAAG9SqUiCMLpdE6ZMuWDDz545513EEKxsbH33Xff/fffL5fLQUgNOn6JRCKXy71er8lk4nk+JCSEpulRo0Y9/vjjTqdTLBZ369YtNzd3woQJWq22W7dunTp1Erpg3kMAEYeVH4ZhoBTB4/Hk5ubGxMSA1Ds0NDQsLKy4uBiIb2hoKNiwjB49es6cORBZQXmD1+vt16/fxYsXz549m5eXx/P80KFDjUajVqu1WCzA0VG9HFylUhUXFzudzo4dO5Ik2bt37+7du0PYdv/992dnZ//www8BAQHR0dHDhg27O1UVCGxgSms0GrPZ/Oyzz2o0GogVoQDDbreDhD0wMFCr1VZXVxMEkZubGxsbGxcX5/V6W7ZsCYcG28FStxYtWsyaNctoNJaUlNTW1u7du3f16tXV1dXTpk2rqqqaN2+eRCIB7g4XJujiGIapqqpyOp2rVq367LPPGIbRaDTFxcUPPvhgly5djh49euDAAblc3qNHj7Zt2wrz898YFUPIB7kV8OQFa1Gz2XzlypU1a9bodLrhw4c/++yzSqUSPgV3aZlM9u9qmiZAgAABAv6YyqN69zqcLAfmZLPZunTpEhISEhER0atXL4/HA7WDGo2GoqiwsDC73S6Xy+GzjamfAx0OmELi94PARiwWl5WVVVdXh4aGgv9GcnJycHAwlN7Co6iqqgrS7SRJ+vn5Wa1WiqLUanV6errD4cjOzv7mm2++/PLL7t27Q3pSJpNJJBKz2SwSieRyuUqlstvtSqUSduPIkSN5eXmjR49WqVQLFixQKBSnTp368ccft2/fnpSU9MADDwjL0PcEBEGoVCqg17CG4/F4oDY0MjKytLQU/mS1WqEo0+v1qtVqs9ms0+nCw8PPnTsnFouVSiUYrgPNDQsLW7p0qUQiOXfu3O7du9etW9elS5fk5GTfik+FQnHz5k2EUFBQEEKouLg4Li7u8uXL+/fvT0pKSk5Onj17tsvlKioqysjIyMjIKCkpadu2bURExF1QK1xjum3btl27dq1duzYxMXHXrl0LFiygaVomk7ndblzqbbVabTYbx3HBwcF6vd7tdtM0bTAYaJpWKpWgggDHSafT+fLLLxuNxs8//zwhIQFi4JKSkoKCgl27dh05cmTixInjx48/e/bsxYsX4YoIDAwEn1O1Wq1Wq+fOnduuXTuv10tRlF6v12g08+fPRwhdvnw5MzNz3759AQEBzz//vDBL/10XFI4hUX1vDei9bTAYli1b9v333zdv3nzlypWtW7duYDaKLWuEYRQgQICAJkXlMYn3FdgghIKDg8ePHw+8KiUlBdxmYHEWcp+4fw0QrD90/5BKpTzPm0ym48ePg0re4XBYrdY+ffrEx8cfPny4vLxcKpV+++231dXVHTt2DAsLA0Jz6NAhhmF27doF0mds5GcwGN5++22CIDZv3pyWllZeXn7z5k2bzSaTyaBROc/zarXa7Xbb7Xaaplu3bn3p0qUffvihXbt2R44cuXbtWo8ePb7++uszZ8689tprQ4YM4Xk+MzPz/8WBvqmCYRiDwWC32wsKCvbt2weLMAqFom3btj179vzkk09OnjzZpk2bnJyc/Pz8ESNGKBSKpKSkvXv3ZmRkNG/e/NSpUwzDmM1mIM1ge7pq1art27e/8sorI0aMkMlkp06dMpvNYrG4trZWLpfbbDalUllbW6tWq2EaKxSKn3/+uWPHjhkZGd99911ISEheXt6aNWu2bt3as2dPqVR64MABcL6/uwOE8FIkEoF6AWh3bW2t2WwGHx6pVIo7qSkUCpPJRBBEnz59du/effr06eHDhxcXF5eWloIKQiwW2+12hUIBEvwrV66cP3++S5cuCKHTp09zHJeQkKBSqaxWa0xMDEKosLCwvLzc7XYHBwc7nU6lUimVSqOiok6ePJmdnd2uXbu1a9fu37//hRdeuHjx4tdff718+fL+/fur1erMzMz/QluDJoYGLa5JkvR6vRD7LV++fNeuXXK5/Mknn4T1Fmz/KtB3AQIECGjKVB43h8ePCqwUByPIffv2nTp1qkuXLm3atGnVqpVcLgfrRpFIBHl6qGX8w29iWVar1YaEhGRlZV24cAFkCcHBwe3bt584caLBYJg+fTownpEjR/bt21ckEj333HPHjx9fsWJFaGho8+bNCwoKaJqWy+UURQUEBKjV6qeffnrNmjUDBgwA98zBgwd36tRJr9fHxMQcOnTI4XAsWLBApVI5nU6RSDR//vy1a9ceOHBg586dWq12ypQpXbp0EYvFlZWV77777tq1a00mU69evRITE4EOCpPjrwMcbMLDwy9duvTzzz8TBMEwTLNmzd5///0RI0bk5ubOnTsXOpv2799/1KhRCKEJEyY4HI5vv/2Woqh27drp9XoIF2FphaKovn375ufnr1279ttvv7XZbCkpKX369BGJRBCqLVy4cOHChUFBQXq9HiEUFRU1fPjwb7755tixYyRJtm/ffsCAAQqForS0dPbs2SqVqqampkWLFuPHj7874bivz3337t0PHz78+OOPi8VirVYbHx8PAbBcLvf39wfD+4CAALvdLhKJWrZs+cwzz2zduvWJJ55o1qxZeHg4eKRC8QlowyZNmsSy7OzZs0EzFhgY+MQTT4wdO/bGjRsymey9997buHGjWq2OiYkpLCyMi4tjWdbPz48giDlz5mzevHnjxo1fffWVWCyG6yI6OrqwsPDdd99dtmwZy7IJCQlpaWnCFP2XAvwJQPeYk5Pz/vvv22w2qKAIDw8HP18IfQUqL0CAAAFNnGt17twZIbR58+ZWrVrhZk+gYnc6nWAYsnjx4oqKCqlUGhsb+9BDD6WkpERFReGsPGg3RSLRpk2bVqxYsWTJkn79+t3+TW632+FwgBEeeKLJZDKbzRYSEgJPmvLycoQQuHHLZDK9Xl9TU+NyuSIiIrRabX5+/hNPPJGent65c+fa2lqe5zUajUQisdvter1eKpUGBARAtl4ikbjdbqPRKBKJNBqNxWIhCEKj0YCctLa2trKyMj4+HrKe8KLRaLRarcHBwZA2Bs0P/Al+Xbdu3VNPPQU/wygJT0eEkMPhmDRp0qJFi2JjY39nWCoqKiQSCZwakiSNRmOzZs1QvW4KqquDgoJAYGM2m2tqakJDQ5VK5aFDh2bNmjVjxoxp06a5XC6j0QhrNQghaBam0WhCQkJAiy+RSKxWq9FojIqKMplMZrM5Ojoaaw/0ej1UX2DlfXl5OYhSQJnTSGRmZl67dm3KlCm4dNvhcCgUCpDaV1VVeTwePz8/jUZTWloaFBQEvQ4cDodKpUIIGQwGuVwulUrBYL6qqkqv18fGxspkMqvVStO0WCxuoIu4ceMG7H/fvn1hZQzsL0tKSsRicbNmzYxGo8PhCAsLMxgMCKHAwECEkNlshlUvrVYLKiNAZWUllJtHRETcMWTlOG7nzp0qlap///533Z1XwP8I2GcMbr8cxx0+fHjZsmUMwyxevLhVq1Z+fn6NdAcWIECAAAFNA9Qd8z2QcQeZb2pqakJCQkFBwa1bt86fP//FF1989NFHM2fOfPjhhyElj93ofx9isRgqICUSicfjoWmaYRiFQgHpJZFIFB4eDl8NRN9ms73xxhscx7Vu3VqlUmVlZSUkJMTHxzMMExwc7HK5cCFXZGQkJG6BNkG0EBQUBGGGWq2mKAoeb16vF1YGoNsryK8RQlqtFoprcb9bYWbcE3AcB0WfkEGEjkVQhQwy38DAwKCgIN8plJmZCerw0NDQn376SalUdujQAbLUQUFBXq8XjBrlcnmLFi1AYIAQkkgkwNrlcrnH41EqleDwCCtI/v7+arUafDCxYhiU8bBQ0MjS7TtSK7lcDhozr9cbHByM27jCtAS3eI1GAxoef39/mKLQKAoOHyYhrlDEvvI8z0skksjIyMjISLgkpVIp9Lfyer2xsbFwpahUKq1W6/F4VCoVXD5QH6JUKrVaLQw7HCBo9KFcEpQ/whT9dwHPKI7jfv755y+++OL06dP9+/efNm1aeHg4FJTDuf4lW/PryFCAAAECBDQ1Kg+5Z1SvwsTmetidhiCIgIAAs9lsNpstFgskuUEWzHGczWZTKBSN4UDwRAG1PRj/wVeAwTy8B36AlFJ0dPTKlStPnTr1/fffV1dXd+/efezYsZDaRAg1YCE4C4X3xHez+A1YBH/7+/FOCnPiHgJqlPE4w3nH9Ri+JwIgkUjS0tJUKtW+ffsKCgr69u3bt2/fTp06NXgz/ADnF28KFMP49QZoMB8a7OTtM6GRwHUm2MvS94uwRN73Z/xFeM996xFvn4F4azDn4VO+V9D/sffe8VFV6/r4nt4nmfTeSUIgIY0SQgmBJHQEBAFpEulIhyP1COpREAUB6VWPIJ3AASnSezOhpZBeJz2T6X1+fzxf1p0LlugVuPfnfv7gM0ym7L3W2rOf913P+7wkVLZ/F7m4yL/2J0hnbf+vRMKIu8DRUWKEAPXatWv//Oc/Gxoali9fnpaWBjEk5p3+EaNBgwaNvxeVJ2WveIA0J+gINANPnz49duzYrVu3KioqKIoKDg728PDo1asXzCVB1F7RRryPj8/AgQOHDBlC3EvoCfs7IDk5uVu3bti9oUszafxtQZoMoB4am1osFuvOnTtLlizh8/lfffVVhw4d8COMKwWWpvTQ0aBBg8bfkcqTpCCLxYIOAZ0jb926debMGVg0xsfHt2vXTiqVQiCBF7xSNS0063T71b8VmEwmdm+IAoom9DT+hsBPMVzhIUosKSm5du3ad999Fxwc/MEHH7Rr147FYsHSlKIoFPnQ40aDBg0afy8q/7KDDWFOSNJ36tRp8ODB8Pcg7mZ4Ae4xr+7gtFotn88nNA59cOg5+/89SMkEfB7pQI7G3/lCQCsMLpeblZU1c+ZMk8nUv3//JUuWYM+KeATTm5Y0aNCg8fel8kQl/4JouLCwkBTqKRQKg8GA+4pSqXRxcbE37yOOCn8toH6Gox+bzaar9P4mIO4csMSh4zcaf0/gZ5nL5VosltLS0g0bNjQ3N3fv3v39999HfEvKTlDtymQyURtNDx0NGjRo/I2o/K/dP5RK5eeff+7n5+fj47Nr1y7quUMlXOQnTpw4duxYCOtfXaEV7LqZTCaXy4VTMl3R9XcAGpRCW0XkwvSw0PgbxrRGo7GhoWH79u337t2TSCTbt28PCQmRyWSw50J3DlJLbbPZaIENDRo0aPwdqTzE6IQtgTHLZLJu3bqFhobabLZRo0ZRFAWPdp1O5+bm1rZtW+p513qIOF/Rney/DpT23Pjb4AVrFxo0/iawWCyIYymKguNqU1PT8uXL79y5k5KS8o9//MPNzc3+9/DlK4VOdtCgQYPG35HKw6+G9PdBVp6iqDFjxphMpsLCwvDw8O7du6NBEoPB+PHHHymKQqtXVFzR9w8aNGjQ+At+kdlsiMpYLFZGRsbevXsZDMb27dtbt24tEono8aFBgwYNGi/eOHDbIH1eKbuWInq9/s6dO//5z39UKpVAINDr9RqNxmg0btu2LSEhYfny5XBXIM7H9GjSoEGDxp+GXq8XiUQ2m62hoWHTpk0ZGRlhYWGbNm3i8/k8Hg+CQxo0aNCgQeO/UfmXn4L8naIorVa7ePFiqVRaVlZ248YN9I+02WwKhSIgIACZe7rEigYNGjT+EggEArVardVq//GPf+Tk5LRu3Xrjxo0SiYTJZGo0GvrHlgYNGjRo/AKVt9lsFosFyhkGgwH5O7LsLBZryJAhjx8/ZjKZPXr0QKd3jUaj0+kSEhL0er1AIIAhGp2Sp0GDBo3/IfR6/cOHD9euXavVagcNGvTee++hqTbtS0ODBg0aNH6VylMUZbFY4IeAp1AFq1QqHRwcPvjgA7lcXlFRER8fj+6bcEgwmUzg/bAZoceRBg0aNP6HOHHixD//+c/4+Pjly5dHRUWB3COrQtcj0aBBgwaNX6XyJB+PuwXauEqlUoqi2Gy2i4vLkSNHDh8+/MknnxQWFn722Wc9e/YcNmwYj8fjcDhQ46B11G9/E5Q569atE4vF8+bNg5k9m822Wq1ffvlleXn5xx9/TOq6UIZLtgvu3r3r4+Pj5+cHtxwcKswx8RgWmUwms6qqavXq1bNmzfL29sbzALGG2LlzZ58+fXx8fHCmOH4SjeDTrFbr7+4zECd+k8n07NmzrVu3CgSC2bNnu7i4oIWW1WpdtmyZm5vb9OnTcTNGXQH2MRBBwRYaB4YGuvbnQuqMzWbzzZs3Dx8+PGrUqE6dOpnNZnw+9k+I8zRcLPBXm82Wk5Pj7+8vFArxmfgoxGloHsnj8RCSqVSqHTt2zJw5k8fjkQ+nnncEI7UQOEL81Wq1tkS5i54ADAbDZDI9ffr0u+++a25uZrFYYrG4TZs2AwcOdHV1xSRirnGQqPwzm8137tw5fPjwihUr2Gy2SCRCU3qz2Uw9bwRLxofH42FJYNxasiD/EpAKE4xGdnb2v//9b4vFotfrMfIJCQn9+vXDpYQFYDI2m6sdAAAgAElEQVSZyLGRU6Aoisvlkqupurp669atw4cPDw8PxwLGu/BK4tFpf81WVFSYzWZvb28Oh/NKnX9wKXG53Nzc3EOHDtXW1tbW1rq7uwcEBIwbN87Z2RldJnCEFovF/vp6oeFXdXW1TqcLDAzEGWHucKaYSiw/g8GAPALejmWPYTEajVgw+BO5onGVoQQIR2I0GrHlSJa32WyGkpDFYhHfGPwemkwmHK397wxG22Qy3b17t66ubuDAgeSittls4Nz2FwhOBAcpEAjwUdR/N5nBaZpMpqysrDNnzly+fHncuHHp6enu7u64EpGMp3k8DRo0aND4NTCJWwJ5ymAw4PYD0nD+/PlDhw6x2WydTsfj8Vgs1qeffnr27Fk+n48AoIX9ocBcjx8/npGRodfryT5Ac3Pz8ePH8/PzzWazwWBAI6rGxkbQXB6P19DQMH369OvXrzMYDD6fr9Vq2Ww2XobjZDKZIIgqlcrJyalPnz6enp48Ho/L5er1er1ej7syn8+3Wq33799Xq9WE63A4nOrqatxNCYduyT4DIVVcLlen0125cuXGjRuPHz/mcrkcDofNZp86dermzZv5+fl8Pp+wXuxjoNc6XgkmwWAwuFwuGC0+2WAwkIFls9knTpxISkrq3LlzQ0MDSAy4AlgvSIZGo1GpVGw2W6/XMxiMvXv3ajQa9IOkKMpkMuEBiA6Px1OpVKB9MpksOTmZx+OVlJSw2WyQb+imwHI4HI5OpwMN0uv1GL2WOFiT8922bdvkyZPj4+O3b9++ffv2IUOGnDhxYsuWLeBP+Eaz2czn8zFrOp2OyWQ+e/astLSUz+eLxWK8RqlUstlsrVZLxGDoHUbs5zF3r62rFKIjzBHW7Y8//tivX7/Vq1cvWbIkJSUlPT190aJFiLUMBgMmmrJrg4WFiiexHhgMhoeHx927dxsaGsAOyUyZTCasJTabjW/EYmYymUeOHDly5AiPx9NoNK/0lHHkRUVFCxYs0Ov1y5cvP3To0OLFi3/66acdO3YgEYD4EBcUzgiUV61WY2ZxuZ06dWrdunU2m43EMGDPiM3YbHZ9fT1OFj8O6DaA8ECn08FYHUOk1WopisJAwW0d8wJujWBAKBSSyBnLhpjw4pLR6XQ4x+bmZjyPyMFoNJKwlsvltm3bNjg4mM1m19XVoSsT1IaknRmCeb1ez+Vy2Wy2UCg0GAxk9EjEDrLOYrEOHDiwZMmS77//ftKkSYsXL0b3PcQP9C2KBg0aNGj8DpUnySeSviLpNDy+detWUFDQ7NmznZycgoODZ86c6eLi8uzZM+TDQEBbcstBMMDn811dXS9dugSGR1HUvXv3fHx8cLfWarUikaigoKCurk6hUGi1WqVSaTAY3N3d6+vrcTu0Wq1lZWUPHjzQaDQNDQ3gQEajsbm5uaioSCAQhIeHCwQCrVZrs9nEYnFxcXFOTo7ZbFar1Var1cfHx9vbW6vVarXasrKyO3fuiMVi6rlPM+7fLZT+k5Qhi8USCoVdu3atqKggH3LmzBmRSEQUrgwGo6CgIDMzs6ioCMGSSqUym81GozErK6u4uLi5uRnj2dTUxGazBQIBi8Wqra01m83FxcVVVVU8Hk+r1bq6umo0mvv375eXlyPfCTQ0NCiVyqamJq1WKxQKGxsby8vLDQaD2WxuamqqqanBLoparW5qasJHYTzz8vIoigoODqYoKiAgoKamhsPh5ObmNjc35+fnIyWJibh16xa4S0VFBdKQLRkivV5fW1u7d+/eyMjIUaNGgXcmJSUtXLgwMzOToiiFQoHlV1tbC47OZDLv37+v1Wp5PF5TU1NTU5NareZwOOXl5dXV1Y2NjWgDbDKZGhsba2pq7t+/bzAY7N1UX+clZJ9tFYvFJpPJy8tLKBQKhcKUlJRBgwYVFBTodLrKykqhUPjgwYNnz57hfEtLS7OzsysqKrCSKYpSq9X37t0rLi6ura0Vi8W4KBobGyUSidFoNJlM1dXVWJwqlaqoqOjp06d6vd5kMimVSolEAl0cBgevfxXnq1ar+Xx+Tk6O0WicOnWqu7s7RVEymWzGjBlPnjzBayDPoyiKz+djHSLqkMvlVVVVCoWCx+MhGpRIJHK5XCAQUBSl0+kePXpUXl6Ov+p0OolEYjab8/LyKioqGAxGQ0NDSUlJSUkJRVFisdhisTg6OlZXV1+8eLGystJms0kkEvxEUBQll8sNBgN+B0ggkZmZWVxcjDBYq9VyOBy9Xp+Xl1dbW1tXV0d4vIuLS11dXVlZWWNjI64XRFm1tbVNTU0ymSwoKIiiKBcXF6VSWVpaWllZiUgDGZCGhoYHDx4gzaFQKCiKwhmRDIL9NuCpU6e2bdum1WqXLl06dOhQ+5fRVJ4GDRo0aPw+wcYNw/6eAfaJew+Sslwu18HBAdaTbm5uPj4+2NSGNqCFYgaTyYTcamxs7A8//NC9e3ehUKjRaA4ePBgbG3vw4EE+n9/c3LxkyRKbzebp6Zmdnd2zZ88+ffpcuXJFpVJdv349Nja2bdu2X375pdlsdnd337t37/Dhw7t163b8+PHt27d37Nixubl5woQJU6ZM2bVrl6en54oVK+rr6yMjI6uqqmQy2fz588H45XI5h8P56quvpFKpk5PT+vXrw8LC/vGPf0AUgdT470oU9Ho9hgjJM4PBkJaWlpGRAalATU1NeXl5r169CgsL9Xp9XV3d3Llz27VrByYUHBw8ceLE06dPHz9+PCAgQCwWV1VVVVVVrVq1SigUrl69es2aNRaLRalUTp06deHChefPn29sbDx58mRYWFhFRcX+/fs7duxYVlZWVla2cOHCiIiIs2fPZmRkQDXU1NSEtzQ1Ne3atWv48OEbN2708vJavHixxWI5c+ZMZmbmJ5988uOPP549e9bDw8NisSxfvnzx4sVr167lcrnz58/39vZ2cHAoLCysr69ft26dn5/fli1bCgsLfX19L1++nJ+fz2KxNm/eLBQKkQr97aw8n8/PzMx0dnaeP38+GBVSoV26dPn+++/Pnz+fkpLy0UcfGQyG5ubmWbNmmc3mtWvXBgQEXL58uba2FnKgioqKffv2GQwGsVhcWFg4ffr0Nm3aZGZmrlq1KjIyksPhBAcHI0OPiXttAhswePudHFBqHIBarW5oaBCJRFardfPmzVqtlsvlenp6Dhw4EP8NDQ3Nz8/v169fWlqaWq1esWIFh8MRCARMJrOpqclqtcrl8u3bty9btozBYFRXV0+YMGHZsmWRkZEHDhzIzc318/MrLS319vYePHjw+fPnsfEyc+ZMiUSC1PirOF/Q7jt37vTs2dPLywuaNzab3b9//4iICJPJVFdXt3Hjxn/96196vV6pVL7//vsbN240GAxbt26VyWQikai0tPTDDz/U6XSXL1+Wy+XHjh0bNmzYkSNH4NlSUlIiEok+/PDDvLy8RYsWxcXFcTicsrIyg8HQqlUriUTy7NkzDw+Pf/7zn3V1dUePHsU4nDx50t3dfdq0aQKB4PPPP2exWNXV1StXrnRxcbFarSKR6O7du6tXr46JiWEwGHl5eVOmTOnQoUNhYeGaNWscHBwkEklVVdXkyZNDQ0O//vrrJ0+etGrVisPh+Pv7Z2VlrVq1Cj+Gy5YtGzBggMFgKC4unjlzZkFBwY4dO5ydnUHoV6xY4e7uvnLlSrlc3qpVq6KiotDQ0Llz59psNuyDUc+rjDA1SqVy9+7dGRkZSUlJ77//Pq5fskHxOjeXaNCgQYPG/2Eq/7KDDVJ6UO6yWKzevXsvWrQoPT09ODhYr9fn5+cXFBQMGTLkj+pxORxOU1OTxWIJDAw8c+bM3bt3k5OTL126lJWVNXDgQGTNc3Nz5XL5qlWrzGZzbm7u9u3b33777f79+3/22WeLFi3q0qXLjh07QMoNBsODBw8+/vjjDh06iEQiuVweGxs7aNCgiooKg8FgNBpLS0tramo2bNgATc68efM4HA56Wvn5+f30008CgWDRokVSqTQnJ2fPnj0QkIBrtqR5LQIeCB5MJpPVag0PDz927FhpaWlgYGBWVpafn5+bm1t2djafz8/Ly3N3d1+6dClFUQ8fPjx+/DhFUVqtVqFQpKWlderUqby8PD09vbS0NDo6Wq1WMxgMCIf0er1YLF66dOnkyZN79+7t6el58ODBsWPHdu3ataamZtSoUffu3QsLC1u9evWMGTMGDx5MUdTy5csLCgoGDx6cmZm5YMECiqIaGxvBJhFmQPhus9ny8vIGDhzYv39/jUYDSQPoxbhx47p3705RVN++fUtKSvh8fmFh4fr161ksVkFBwZIlSzCS0Lr8Ls3V6/UNDQ0uLi5t27aFogB2HEwm08fH58mTJ507d4Z8Yv369Ww2e/DgwWPHju3fv7/BYJg8eTIkOnv27CktLV27dq2Li8v169dXrlx5/PhxkUikUCgGDRrUoUMH5H2p164qxqjaN91ksVj79+8PCAiwWCwPHz4sLi5evXq1QCCorq729/dftGiRQCBYvHhx27Ztx40bx2Kxnjx5sn79+r59+54+fdpsNn/xxRcGg+Gbb76B9sZgMKhUKr1eL5FIwGg1Gk1BQcGhQ4e2bdvm7e0tEAgmTJjg6ekZHx8vkUjGjx9PjuQV5XQxiQaDIT4+HgIz0FOKovz8/LD5BqUKFlVtba3JZMrMzKyoqFi8eLGnp+elS5cKCgqSk5M7duxYX1///vvvP3z4cMuWLSdPngwICKAoauHChXv37u3QoQODwRAIBEuXLtXr9b169erevft7772XlZU1f/782bNnl5aWnjx5ct26dSEhIRRFLViwAKo8pNXXrFkjFoshtqEo6vHjx6mpqZMmTTIYDD/99JNKpTIajStXrkxNTX333Xcpitq/f//Jkyfnz58PXr5y5crw8PBbt26dPXs2Jyenbdu2586du3///rx58+7du4cNtI0bN7Zu3XratGkmk2natGl79uzp06fPo0ePJk6c2L9/f5PJNHv27IKCgoCAAFwppImHSqW6efPmzp07CwsLZ86cOWDAACcnJ5VKhTgQcqDXHJHSoEGDBo3/w1l5+9o7wgOo5yVr7du3DwwMLC0tLSkpQRWjg4NDp06dEABwOJyWaKbJx3K53MDAQDc3twsXLiQmJj548CAsLMzR0ZHD4Tg6OqampoaGhjo6OkKLolQqcf+TyWQQpGZmZiYlJTU2NioUCjc3t8rKyoqKitraWoFA0LlzZ6PRKJfLhUKhg4ODr6/vxo0bIbctKChQq9X19fVisZjD4YCeXrp0ydfXt2/fvqGhoR9//DER6rxQOfAbmwwsFgv5SBaL5eDg0NDQ4OHh0djY6OHhUVZWFhsba7VaoXbo0KFDcnIy9uuzsrJKS0uhHnFxcYFPRUBAgIeHh1qtBoNHqGAwGNRqNfJz6KorkUimT5/OYDAeP36sUqkKCgqEQmF+fr5CoWjTpg0iiokTJ0okEoFAoFKplEqlk5MTNOVoyoudB9Asf3//1NRU6FKQX7darY6Ojr169QKHgJ7+yZMnGBOTyRQYGIj6BJPJJJVKfzcrbzAY+Hy+2WyGFhlFDtAFQX7A4/FEIpFGo5kwYQJFUVhmMpkMunx/f/9nz56p1erHjx+HhYXhlah/vXHjBk4qPDycxCFEY/PaCL19pSZWhdVqvXLlyp07dyiKkkqln332WZ8+fUwmk8FgaN26NaRfTU1NMTEx2A2LjIxUq9UmkykvL8/f399oNLLZ7LFjxx48eBCVlGazWSKRmEwmk8nk5uZms9nq6up8fHzc3NyQIF+2bJlIJGKxWPX19YgwrVar0Wh8RfaFqJY2mUwCgYBI/FHpC72ZTCbDohWLxbW1tQgjW7Vq9eDBg4sXLyYmJnbr1o2sHBcXF4qi6uvrQ0NDPTw8EGcGBQVBEiaXy9PS0sh2R0BAAJPJlEqlNTU1arW6rKxMKpUGBQWVlZV5enqy2ezbt28nJyczGIy33noL7BkKQIqihELht99+a7PZ+vfv37NnTz6fX1JSUl5e7u7uXlNTgw9fs2bNtGnT0I/Jx8fHZDL5+flVVFScO3cuOjr65s2b4eHh/v7+2dnZWNI3btzo378/alqws5SVlSWTyVJTUxsbG9lstqura3V1datWrVAAgJ1MJpP56NGjDRs2PH36dNq0ae+++y4ueWwJtjCVQIMGDRo0aPwXlSdllLijoGYL9Mhischkss2bN9+6dau5udlisXh5eUVFRbm4uIBzEJXw7ybpccODTHz06NHbtm17+PDhw4cPp0+fDhmGwWC4fv36gQMHvLy8xGKxWq3GvywWq7m5GWV/SqXy8uXLOTk5Tk5OCoXi7bffFggEECiDKTo6OppMJo1GU1RU9PXXX3O5XA8PD3d3d1KeiwNITEz89NNPi4uLN2zYUF5eHhIS8o9//EMsFoOmtDATRgoMUDAnEoni4+O//PLLLVu25OfnL1u27Pjx43q93mazZWVl7dmzJyQkRCwWM5lMsVgsFApR5SkUCplMJkqKwTxIlQKM/E0mE9LYJpNJoVAcO3YsKyvLy8tLKpU6Ojo2NzeD6gkEAmhR3N3dUW6o1+thp4OiPbBzuAaZzWYulwsqZjabMYYveAGBZlksFq1W6+DggGJBrAetVktMVH53K4aiqMDAwKqqqtu3b8fHx4PHo7q3vLy8Z8+eJpMJdYEQa4nFYpwsi8UKCQk5f/68wWDQ6XSQbWBqEhISHB0dtVotwjP7RsX2sehrY/O4dlCpTFHUF1980bFjR8wpol9MOpg3phhqCkizxGIx5lEoFILtwboEGW7MF4JthEYVFRWkFJjFYrm6ukKVYe/q80qzuUwm093d/cGDB0lJSeDKWDmbNm2aNWsWqb1G7Smi04CAgCNHjly/fv3LL7+sr69PT0/v1asXk8lsbGwUCAQajcbBwQGvN5vNjo6OT58+hcOMs7MzdmZQ94xmSRKJRKPRKBQKk8m0Zs0anL5YLMZiQIBNIkYUmPbp04fH45WXl0P589Zbb/n5+SmVylOnTj148ADTl5aWhgwFwiSbzebu7t6nT58bN26UlJRcvHgRZkqoZpHL5Vwu18nJCbt5fn5+er3+8uXLJpPpyy+/pJ7XfCO6I25d5eXl165dO3DggLe395gxY+BuhNCa7HGR1Uun5GnQoEGDRouo/MsMFaSQ0LXa2loulxsQEKDVatVq9eXLlz08PJKSksBgWthOHC8D4xw0aNCpU6e+++47LpfbqVOnx48fazQajUZz4MABJyenDz/8UCwWZ2RkZGdni8VihULh5OQkkUjAY7p16zZo0CCz2WyxWLZv3y6VSg0GA+6XOp3OaDSiiLCsrEypVO7Zswda/6tXrwoEAtAdJyenGzduSKXSqVOnovQtJiZm9OjRbdq0wY2/JadDMmcoDOVyuUwmMyIioqamJiMjw2g0Ojo6SiQSiUSiUqlu3Ljx1ltvDRgwgKKoK1euZGdnKxQKBB7Edw9meRUVFSj1Y7PZsPlDUhO8sKqq6ttvv928ebNMJhMKhadOnVKr1Q4ODpWVlQ0NDV5eXvCKCQoKSktLwzwaDAahUIg4gcFg1NXVwQMHLBAsn81mq1Qq4gaIrQmdTieTyUwmU9u2bQ8fPozzhU+il5cXj8drCZWHtUhUVJS3t/c333yzdetWZB8pijpx4kR9fX1CQgJOHC+WSCS+vr6YFDj0iUQikUjk7e0tlUrnzJmjUqnUavXRo0clEgmqqFsSRr5qgHLBEJPNZnt6euK/ODBcI2QjAgavV69eHTRoECbIaDS6u7snJSVdu3YNKyE/P18qlcKoESwQcwd+6enpKZfLm5qaYHWybt26iRMnYteFROOvNLPLYrGgKX/vvfc8PDygBDtx4sSjR49gM9XQ0IA9AVjQGAyGM2fOmEymmTNnWiyWixcvbtiwoUePHogzKYry8fFBSQk2ZHJycjp27IhdL7KQsM/AYDCQYuDz+VKpVCKRzJkzR6/XOzo6njp1ytvbG5GVSCQiNQzYXbx8+XJQUNCgQYNYLNb9+/cPHjw4YsQIZ2fn4cOHR0ZGisXi7OzsK1euYBIRSSJQHzZs2E8//bRv377o6OjU1FRsRUokEijoCgoK4uPjKYqaPn26j49PaGioq6sr3CQpivrhhx8iIyOxBWez2TIzM+fOnSuXy0ePHj1nzhysYVhVomqWviHRoEGDBo0/TOUZz/GCuwLJ7d28eXP58uUWi6WsrMzHx0etVrPZ7BkzZoCaI4sGpvg738Rm45OR3x03btzHH3+8cOFCJKrBswMDAy9cuHDx4sX6+vqsrCyVSnXp0qV27dpJJJI9e/b4+vrOnj177dq1FotFJBLBvkMgECCpTFEUHGOcnZ1ZLJanp6dOp/v222/d3NzOnDnT1NR05coVZN30er3RaNy4cWNmZqavr+/t27dhekPE1i20ySeZfqPRqFQqLRaLr69vXFzc9u3bx4wZQ1GUUqlUqVRSqVQsFv/4448cDqe4uDgvL6+pqamkpMRkMqnVavBjqKLNZjOCge+//97FxeXmzZvIPZOMuEAgkEgkGRkZERER2dnZsN0QCAQLFy7cvXt3SkpKY2Njbm4uNAk8Hm/37t3Dhg2LiIi4ePHi0aNHtVrtvXv3oqKiEIPhHCH5AEckrJqiKAcHh/z8/JSUlNatWwcFBa1evTo0NLSwsLCxsRGC+5YQaIvFgkBi6dKla9eunT17dpcuXYxG440bN1Qq1fjx46FBgvefzWZzcnKaNm3avn37dDpdfX19dXW1SqVisVhvv/323r17t23b5uvre+3atTZt2shksurqaqh3oD9+U5cQUsJYDDabTa1WazQaUpkAYRL8RnGVmUym/v37r1u3rqGhwcnJ6fr16506dbJarfHx8QcOHFi3bp2np+fly5dxdg4ODk1NTd99952Dg8ONGzdYLJZWq01MTJTJZFu3bg0PD8/OzjYajRKJRCwWX7t27cSJE1CPtNwl9s+dclpaWlZW1uLFi3v27MnhcIqKirKzs6dPn4642mQy7d27l8/n5+fnQ7/O5/OPHz8Osdzt27eHDh0KWdrFixePHDnSpUsXgUCwffv28PBwuVze0NAwefLkhoYGKOuIRxD5F9dLp06dfvzxx82bN4eGhpaXlz958qRTp04Y5ObmZn9/f9QBo0JGrVavXbs2OTlZKBRev349Pj4+KipqypQpe/fuHThwoMFgOH/+fFJSEi40Pp+PeiGr1RoUFDRkyJDDhw9v27YNyx4OuUwmc8KECVevXuVyufX19c3NzSNHjvT39z969Oju3btDQkLkcvnTp0/T0tKwwk+cOLF3795WrVrNmjUrJSWFy+UaDAaBQICTwne98aCUBg0aNGj8nwMLrZSGDBkC0SoxKSfb2d98843FYlm2bFlubu6ECRPat29/4cKFcePG+fr6kh5MeOPDhw9v376dkpICp7aXgb34xMREBoMRGhrq6enZo0cPZL+ioqKCg4N79eolEAgePXoUHh4+evRok8lks9nat2/foUMHbHa3a9cuLCzsypUrxcXF7dq1mzx5Mio4fXx8oqOjkdaSyWRJSUmhoaFwn4D1ta+vb0VFRWBgoJ+fX0RERHBwsLu7e21tbX5+flRU1KxZs3x8fJCiJh12MA4YkMzMzNjYWPtGWpCIkOYyHh4ebdu2FYlEwcHBwcHBnTt3lslkMpnM09PTy8srOjoadbpDhw5NSUmRSqUikSg0NNTJycnf3x83dZFIlJCQIBaLo6Ki7t+/X11dPWTIkNDQ0OjoaKFQKJVKg4ODQ0JCevbs+eTJE7lc/t5776WkpOj1ejc3t+TkZIFAcOzYMQaDMWnSJB8fHxaLFRERgZK7Pn36JCYmnj592t/ff8iQIf7+/n5+fmKxuFWrVr6+vthhEAgEISEhLBZLIpGEhIRgJL29vdu0aSORSKKjo2F9GBAQ0NDQEBwc3LNnT7DSjIyMnj17ymSyXxSpE7MOb2/vgQMHMhiM+/fv19XV9enTZ9SoUZ07d8Y+gEQiiYiIgJO9r6+vh4fHzZs3WSzWggULWrVqFRUV1bp16x49elRWVj579iw1NbV3794SicRisXh6ekZGRr5OAlRWVlZfXx8XF0fOlBSLI+Pu4+MTGxuL5C7+hCBWJBKhLARp+4SEhLq6upycnJSUlKFDh2q1WolEEhMTU1dXV1xcDOeW4OBgmUzm7+9/+/ZtrVY7YsSIuLi4xMREiUQyePDgoqKi4uJiZ2fnqVOnWiyWkJAQyMzCwsKQw0ae/o+eoM1my83N5fF4wcHBZLW/EJ6B73bp0sXPz+/HH38sKioKCQmZNm1aeHg4vBpbtWp19epVvV7fu3fvrl27urm5denSpVevXpmZmVVVVampqX379mUymb6+vki0h4WFDR8+XC6XFxcXu7m5jR492tvbm81mOzs7R0ZGop2FSCSKiYmRSCRMJtPJySk+Pt7FxaVfv35Pnz4tLS2VyWTjx493d3fHj1J0dDRCCERZHA4nIiLCw8Pj2bNnz549GzZsWN++fXU6XWRkJCz88/Pz33nnnZSUFAaDgWstPDycTJ+Pj09gYGCHDh1IRO3i4uLj4xMREeHg4FBaWmqxWD7++GN/f3+JRJKUlKTX6x8+fBgQEDBhwgQXFxcmk/nxxx/v2rWrR48ea9eujYiIwDYLh8OB+ypqUeg+UDRo0KBB488gNjY2Li4uOzubCACQc0WC1mq1TpkyZcWKFTabbfLkyQcPHrTZbEuWLNm7dy/S0vDzhk/l3r17Y2Jizp8/b/sl6PV6s9nc3NwM+SzeAsWOXq9Hdr+pqYkcAw7A3hka/8XzBPivxWIxm832DzQaDf6KF6jVavJ6VJcS6x58o16vJ1+EB+SvFotl27Zt5DE5QgDSFPIuAIIfs9mMg8Ez0M3rdDqEKHg9HpMxhyraYrGQA9bpdPgQaIrIYCqVSjy2WCzNzRqtz1cAACAASURBVM0vHAP+ig/BB8K2337QAPJF+Bar1arRaPR6PebCZrNVV1dfuHABE202m+EdiVPTaDTvvPNOQUHBy8NiP+/kr/gKjJher4ezPhkEcnbk8DQaDZ7EwaB4FAOI70IC+Be/9xXh6tWrW7duJd9Irhf8S2bTarViO4UsJEwfgMVJLh94/JtMJqPRiKWIlaDT6RQKBUagoaHBarXCPd3+UiXTRz4Q0/2nT9BisRw+fPjcuXP2M2IPsk7IxJETh0zOfiVggsh7sQJxIaCkW6fT4UmdTmf/FTqdjpwIXk++y3661Wo1ThmjR65r8i6yisjPAl5jf9298HuCjTs8tj9Zcm2S89JqtTjsF34xyLdbLJZHjx4tXbq0Xbt2M2fOREOGl7/UYDCQo6VBgwYNGjT+EP7LwYZkFkkfTbSYCQoKunv37sOHD6Ojo8+fP+/u7l5YWEh6grY8ZkBFqVQqhSABNzMIJJDrwoY7qmnhc4LqTFIGiqPC3RTiAVKgCfE3SaUjJUlRFFL+ZrNZJBLBYQNJd5wj8ovQP3C5XFLGivLE3wWkHShthDmPxWLBvjzqhnGEpLU7j8dDASvxmyPduPBKZOZwVCKRCK9BfhdfQTzvWSyWWCzW6/XI50mlUnBEgUCA74WrHYpriXAIfWchiCICDJFIZF9yRz130iCvcXZ2Pn369LVr1xwcHKqqqtq0aTN8+HDIin53iCAsJvQF2mUMLzzgSZUtZoH01KSeWxliNh0dHbFgoJ8mn4ZCT1Ar4lVChCX4L+nLa7/ZQsaTSKqwKl6YjpbksMlig3c4WKlQKMSxkQWApYj9LiwVNEZFdyccEo4HuxNoXIAKYOq5XT183DHpoICoB6WeF68jE0+qsV/JRh6LhcHHF+EYIPVGeQAh8TgknBpKwwUCAS4Qo9GIkgn8ApArEfUweJ44rOMbif0LXozPFIlEOFP73qh4DeYCRdXkx0ooFGJGMNFkUxFnhGkicnx8EdmLwIRiBqnnDXcpioLMj4T60OdgNR4+fHjjxo08Hu+DDz4YMWIETvkFkR6ZNVpgQ4MGDRo0/gTY9joBIuclbV+5XO6wYcMuXrx46NCht99+++DBg/PmzdPr9QMGDAD/hvy9hQ7W5HZO2XVUBWUnkgDS1h4sEDwG91dkxaDLJzd10kuFEAhs2aPdOlQ9oFmgCOAEaHRKWjCSOygRhLRo7Nhsyq7+FY7pkJ6D4hN/aGI9Dh6PgyFkDhlu3PtBZYxGI6zEqedWNqTSACwTxAWSaMJCyFDAdBJUA/Y4YDOEPVPPLa7tT8Tel52QWvx1xYoVJSUlCoXCxcUlLCyMoihQZ3Ca36by+HCMAGHtGCjML/kXb6mrq4NpCc4RD5ArhaCfrFLwMxaLBUNuNGDCXxGd4o0kLMEqRQExOVkwUVgb8Xg8jUZDaFkLlzRJZpMGVRhzrHP7I4fHOVn5tbW1Tk5OL7BktVoN2xNMLhZYVVWVl5cX9h+wTlDegOWEaIc4l1Ov3sAHYwUOCqUZGDll1/sWKweNF3AuOB2EMbgqNRoNjHrICheLxY2NjVKplJwLLg3C0an/3pjZXtNlf+WS+cV77SNV/OmFGtNfdI8hFwi5WH6xGzSJOvAu9FQ2Go1fffXV+fPnO3fuDGXUy8dAfm1ez6zRoEGDBo3/f1L5l++CJK+JpGxAQMCqVasMBkN0dHSfPn0ePHjg6uqakJBACHcLv0mhUDg6OjY0NJDMHNmMBjPDv2guY58XR3N14tGu1Wrh2QddO/TBDQ0NcPMgnZs4HI5Op0OTWuR30UWI0FY8sCeRfwlQ6EloAVgm8elHZIKDJByUzWYrFAq4Q4LiQ7BLThYpT0KLEWuhkg9mGmA8OBGQbEI4yLgR0kAynS2JVRA+iUQi+NbbO4q0PNrR6XQoFsSXQsFMJpeEgkqlUiqVurq6gp7i3Ekam0Q1LzAqi8UikUgQG8B7hERxMKGnnrc8oyiqpqYG1iLY9gHLJ/9VqVQikYgECS9sVvzGORLOjWPG/IJw4wAw4DhCsupgIokwA4vfaDQizQxaTDLB9sl4vNd+jSEofXVp+JeBnSiNRoO4guyYYYKQRCeW81iuyKBjZmEoyeVyRSIRcuRYGCgDdXJyghEtBh/D+7+c5pL1jFIBoVB46NChjIyMqKioRYsWubm50XcaGjRo0KDxqqg8SXMSTk9UK7g3UxQVEREBajJz5kzcd4mApOUdJXk8XkFBwYIFCzZs2ODj40PKakm6Hbd8kHjrc4DKgOBC3kqs34uLi+fOnbtp06ZDhw5dvXp13759u3bt8vT0TEtLA0VwcHAgmTni6Efs1annO+x/VUtFo9F46NChHTt2jBw5Mj09HZvmEokEGgwkjEHy4LSNv4LTODo64qztxRgQCRC5CJkX/AltMufOnZucnEyUDFqt9l//+tfMmTOlUinZMEFsgMdg/C00nyEuNy+om/B8S0xIMbYYCiI1IVIikvwmGVmKovR6PYINOPQhIUr8OqF8wGpBXATijmOz7yZLlBWk8LS0tHTDhg3Dhg1LSEhAKEhsIvGx0BqRGKYlo2S/S0BRVHZ29sKFC/38/JAvN5vNAQEBY8aM8fPzo54rcIxG4+XLl2/evPnRRx8RJ3iyVcJgMJYtW/bJJ59gqHGcCMCs/x0YQPts8evEnTt3li5d2qpVK+whMJlMBweHoUOHduzYEXER5o6sWDKemHEMNZYo2VUgLU43btw4cODA8PBwJpMJWv+/XHyCOUJngDt37hw6dOj+/ftjx44dO3asi4sLWaj0/YYGDRo0aPz1VJ56SVVC1AtEtQySDSJiz/MIh2jJXZbL5XK53NLSUr1eT9gbSb5CZQ62DaZIPhO7+XgGxBQ3RSaTWV9fDwUF2N4777zD5/PBEvBkfX29TCYD7cO70KaR5MX/wlwml8u9cOFCfHz8oUOHRo4cSVKnGF6lUung4ICdAWgMUKiHVCXhhVBW4BkimyFZdjSiAt9lMBhqtRoW5tTzLXskhuvq6tzc3JBUJpNLJDeEU/726ZD2pcRvHvbYJFHdkviHRALQRuOseTweVhfRLSCJDqkVTh8te3CQ+CuiuIaGBkdHR1IOgRkEmwSnh8E/+TSSMmcwGIGBgWgERpLoiKnIcoISCTUVRC3z2yB6HvxXpVJxudxZs2ZFRUWxWKzy8vJJkyZVVlZ+8803iGZx4XTt2jU5ORnXERZDZWWlh4cHxnbOnDnkw8lrcHVgc4OQYzI+CBRfz0+GVquFckYqlX7++edwvmpqavrss8++//77uLg4bBGgMoT0GEYPOC6XC5URRhhLC6OHSA9ip+nTpxNzRgcHB1zO/5upPIvFwsbg999//8knn0RFRU2cOPGdd95ByoMm8TRo0KBB49VS+ZfZCUm4IpdG+r+CG5GCNiLabiGNAOn56aeftm7dqlKpIiMjhw8f7uLikp+fv2vXLtBQLy+vd955x9XVdf/+/c7OzpmZmUqlks1mDxgwoH379iaTac+ePU+fPhUKhcHBwegMqtPpmpubKYrKzMy0WCy9e/fev38/k8mE5TZFUePGjYuIiKitrb169eqNGzdEIpGXl1djY+OsWbOEQiFatPzPh/LRo0ceHh4jR468e/fu7du34WGflZV17tw5rVar1Wq7du361ltvURR19OjR69evMxgMDw+P/v37h4WFNTU13bhx4/r163q9PjAwcOzYsWKx+OzZs83NzZWVlSUlJRRF9enTJzMzs7GxEW1xKIqyWq1nzpw5evRoQ0NDmzZtRo4cicS2VCrNzMy8c+fOhAkTOBxOQ0PD9u3bu3fvnpCQAIMUIj7+DSDQArkE94WInFQMt2RDBnn34uLiH374IT4+/vz58xRFde3atW/fvmw2e9++fe7u7pcvXw4MDExPT9+2bVtRURHal/bv3z84OFgul9++ffvatWsSiUQul0+ZMiUmJiY7O3vfvn1wI2nfvv2gQYP4fH5OTs6+ffsgSR81alRoaGhRUdHBgwfVarVKpYqIiBg8eLBMJtuxY0ffvn1bt269a9cuiqIUCoVcLu/QoUNycrKHh4dCoVi5ciWoanR0tEKhmDlzZktWNUJfJpPJ5/Pr6uogkrFard7e3q6urtnZ2QaDYfv27U5OTqdOnYqLi0tISLhx48aUKVNMJtO2bdsKCgqwcTRp0qSAgIDvv/9+xowZer1+z549PB4vNzfXYrGEhoaOGTNGJBIVFRXt3LlTrVYHBgbqdLqgoKChQ4dSdnW9rxpCoRCqfY1Gg8vfYrFIpdIuXbqg1ymDwbh69eqxY8dQztGrV6+ePXuWl5dv3brVx8ensrLSYrG89dZbsbGxVqv1ypUrp06dQtAbHx8/cOBAq9V68uTJhIQEgUDw5Zdfpqamnjt3bvz48aGhof9rObHRaCwtLV2/fv2VK1fGjh2bkpISHx9P/Isgi2pJ8w0aNGjQoEHjDyM+Pj42NvbJkyekes/eUM9ms8nlclitabVa6M6JLwdxbQN+24zSYrGUlpZGRUWtXLnSarWq1erJkyfn5OTo9fqPP/746NGjVqtVpVLNmDHjhx9+sFgs06ZNGzRoUGVlpVqtnjdvXo8ePTQazdatW+fMmYNvX7p0aZ8+fcrLyz/55JM+ffrodLqvv/569+7dBoNh0aJFI0aM+Pnnn20229q1aydPnmy1Wj/55JNevXoVFBTYbLYZM2aMGDECBn/2ZnkvHPBvmFHaWwGi+vaDDz7YsGGD2WxetGjR+vXrQd/fe++9WbNmWSyWioqKMWPGKBQKg8Ewa9YsvHfq1KkpKSkmk+mLL75o3759Xl4ezmv//v02m23Dhg0xMTH37983mUwrV67s27dvTU2NxWJZsGDB5s2bS0tLe/To0a1bt8LCQpvNNnv27BMnTthstmnTpuFz3n77bZzI6dOn27RpU1ZWRlzwXjD0/NNoiRmlQqG4fft227Zt09PT9Xp9UVHRkCFDqqurdTrdwoULe/XqtX///ubm5uPHj48fPx5HuGbNmnfeeae5uXnFihUJCQklJSU2m23btm0LFy7UarXTp0/H+Mjl8o4dO164cEEulw8ZMuTSpUtGo/HAgQNvvfWW0WjcsWMHWiIolcpBgwYdPXrUZrP169fv/PnzKpUqOTn5yJEjNpvt6dOnsbGxhw4dUqvVqampmzdvRhHC22+/PX/+/BaaURLcuHEjKSnpxo0bWMyZmZlxcXGrVq2yWq0zZszo27dvQUGBQqE4ffp0enq6RqPJyMjo27dvfX19Y2Pjp59++uGHHxoMhvT0dKvV2tjY2LVr1yNHjhgMhhMnTiQmJmZlZZWUlAwZMuTrr7+22WwZGRkdOnRYvnw5GiH9VY6cv2tGiS86efJkXFxcbW0t/ltQUDBy5Mh169bBOXTAgAHPnj2z2WwXL16Mi4srLCw8ffp0XFzcpk2b9Hr9zZs30eigtrY2LCzs2LFj6EA3btw4NCCbNWvW48ePS0pK0tLSEhMTb968+Wur67UBe2hkTOAiSrBr166wsLDw8PCffvoJ19ev/arQoEGDBg0afy2YJLdKHhCzFJVKZTAYrl279uGHH2ZmZiLDrVar7VvDQiDxu04m1HMPE2dnZ/RhYTKZLi4upaWlXC63W7du6BtlMBgkEolarcb++/Dhw93d3dF3CenVK1eudOzYEd+elJRUU1ND9NwWi8VgMBgMBmwXxMXFxcTEUBQVFhZWWFhoNBovXbrUuXNnOIH06NGjpqaGaDD+RAiEIUI632az5eXlZWZmJiQkmEym7t273759G3YojY2NEMt6e3svX75cp9OVl5ejySuXy503b96aNWsMBsPWrVtHjRoVGBhoMpl69uy5b98+tIlNTEwMCgpis9leXl6dOnVydXVlMpkRERHYGFGr1QkJCUFBQRqNJjIy8ttvv6UoCilhiqKcnJxyc3ONRuP169d9fX2JbR/1UpXzqwMqFjCtEyZMQMa9a9euFy9ehDRlxIgRI0aMYDKZO3bsGDp0KOw1+/XrV1NTo9PpLl682Lt3b5lMRlHUxIkTfXx8MKQjRoyoqalxc3ObN2/ew4cP0VUX1bQ9e/ZcsWKFXq9vbGzk8XhlZWUSiWTt2rXt27ennpe3ojlRUlISRVHe3t5SqbS6urq6urq8vBxtOK1Wa2RkJAoYWgJ7G0S5XL5ixYq+ffsOGTLkvffe8/PzGzp0qMVi0Wq1qampAQEBPB4PF5FQKCwoKOjSpYuzs7NMJuvXr1+bNm24XK5YLIYoJSAgICkpicvlRkRE8Pl8uVyem5urVqvT0tJ0Ol1iYqKLi0t9fT1RnL+eOWUwGDU1NehhPGnSJPR7Sk9PVyqVycnJ2HaLiIho1aqVXq+Piopyc3OrqqoiTdB4PF7r1q25XC72IlatWhUXF2cymXx9faVSKY/H02q1qHKx2WxCoXD48OFxcXGk3uONABs1ZE/A3qTSZDKdP3/+u+++69ix48qVK+Pi4iiK4nA4f+5XhQYNGjRo0PijeNHBBhoYbAfDGhICiSlTpggEgsTExJiYmLCwMB8fH9Lgk0jPfxsQxTY0NLi5uaGokSi5rVbr3r17lUqlQCDIz88PCQlBxWfHjh2xN+3m5oajqqys9PT0RFbMy8uLONzZP4AFoZOTEzQAAoHAZDKp1Wp0bUSQ4OHhAYd7SHj/xN43MUSH5uTf//63Tqc7evTo2bNnGxoa5HJ5YWFhcHDwlClTDh8+/MEHH3h5eYWGho4YMcJsNkdFRY0dOxatXrt161ZZWenm5lZdXb1mzRoOh9PU1MRisXQ6nV6v9/Pzc3BwwHE6OjpCzG173mXJYrH06NEDvh8eHh4SiaS+vh56epPJFBsb++9//3vWrFmXLl1KT08nhbBUy2TufxXtw9RIpdKEhASz2SwWiy0WC+IotKTFRpDBYHBwcIARp6Ojo0QiuX79OvpxEheayZMnFxcXNzc3f/rppzjHvLy80NBQPz+/SZMm7d69e//+/R4eHm+99ZZQKExKStqyZcvVq1cdHR1jY2NTU1MJD4NfkJOTE6lVUKlUjY2NaD6KwCM4ODgrK+sPX05stlAonDRpkpOTE4ol2rRpQ6yEAgMDKYqC6TgC5vz8/Pfffx/uNBEREW3btjWZTOiHhRa8MpnMYrEEBwdLpVJUXMCGEqsabjz4qNfmYGM2mx0dHdFSbcmSJU5OTjqdzmg0rl69+u7du5GRkSUlJRUVFUuXLkWkwWazm5ubEaJ7eHigvtnPz+/Bgwfp6elqtXrr1q1cLpfP55eXlxuNRolEYjQalUqlo6NjZWWlv7//a1uuvwZSxIwIHJtyFEU1Nzdv2rTp9OnT3bt3HzNmTOvWre0zI3T3Vho0aNCg8Tqo/AsONtRzI2eYyVit1rS0tL59+1ZXV9+6devkyZNHjx51dnb28vIaPHhwr169XF1dWy6U53A4MpmMWN/AmKK6unrXrl1Tp06Njo4WCASzZs1CISAxrSdlhSwWC+l5WMGA0yAxRloL4XYLDT2TyRSLxSiIFAgETCazoaEByXIGgwHGjHYwf46kEjOW2trajIyM0aNHx8XFwdXeYrH85z//mTVrVvv27Xv37q3T6a5fv/7VV19FRUUFBga+//7748ePVygUK1as+Pbbb/fs2aPRaGJiYnr37o0TRwkd4gSUJUAsTupo0V/T09MTBvZg8Gq12sXFBTp4BoORmJj47rvvxsTEBAQEDB48mHgC/umNiD8BYsyCfqVwGIS/EFppikQi2BSazWaDwVBXV+fq6mqxWORyOaogFAoFKKxUKn348CGPx/P19V24cCEpTm1ububz+YmJif369dNoND/88MPIkSN37doVGBi4c+dOiqJycnI2btxYX18/d+5ccDKsDZST6nQ6lARIpVLYnKNQxGw2w970j64KbMugGJSY7cAPns1mo7UWylgtFotMJistLY2IiMCRPHjwAEsIXQUwOPjMuro61Lzy+Xzk9QUCASJVtCn4y21Vfw0oaeVwOFKpNDY21snJCVd0aWlpRUWFwWCQSqWtW7d+5513goKCIEdRqVRPnz5FYhuhZmVlZYcOHR4+fPjdd9/NmzcPtut5eXmIavDjg5icz+eTrb83lepG3Tx+l9DQisfjnT17Fjq6t99+G5kODA5mnObxNGjQoEHjNd2kqJccbMCbiZUh2A8s4SIiIlxcXMxmc2Nj4w8//LBixQrS9KclLEev1xOCDkWyxWLx8PAwGAyurq4qlerChQv5+fmoy7Q3K8ThcbncXr16Xb58uaKiQq1WX7p0CUeO/C4U/HDPMBqNaCBPXBS5XG7Pnj3v3bt39+5dlUp16tQpDodDejr+iYFDMh7BwN27d/38/KZOndqjR4+EhIT27dv36tXrzJkz2dnZEyZM2LJli1qtjouLCwkJqa+vLysr+/DDD2GVGBUV5eHh4eXlFRMTc/r0ablcbrVajxw58t1335FMJM4LZiAYN2iKuFxuTU3N/v37CwoK9Hr9pUuXRo8eDc00ChjCw8MDAwMPHDgwZswYJycnMpIt9w/9S2gfXGIUCsXOnTurq6sfP3786NGjgQMH8vl8pMBBBIcOHXrhwgWz2VxVVXXy5MlOnTqBnR8/fjwvL0+pVO7evfvw4cPh4eF6vf7KlStGo7Gurm7hwoU3bty4devWxIkTr1y5IhKJWrVqJZPJZDLZ7t27d+7cWVZW5uLiEhgYKBAIwN1JF14sMLPZjDSwn59fQEDAjz/+qFarnz59euXKlZqamj96vthu0mq1UKMRJ00EUVqtlqIo0FnIgVq3bn3q1KnGxsbc3Nx169bdv3+fNAZubm7WaDQgjhwOB8Y7Xbt29fHxycjI0Gg0Fy9eLCkpgVf966S5pEgGwTPpu+zm5qZQKFgsVmpqan5+vkwm02q1d+7cSU9PLysr02q1Vqv19OnTKpXqxIkTTCZzyJAhVVVVrq6uAQEBFovl4sWLlZWV6N0GsRxOHEGXyWR6s5IVzAtscJuamr788stFixax2exly5Yh+0CuVmK0St9daNCgQYPGa8B/dYgkQGtG0p799u3bK1eurK+vZzKZIpEoLCwsLS1t4MCB58+f/+qrr5RKpUwma0k60GAwoHuOo6MjGkDyeDyoZbp37z558uSGhob09PQJEyasXbs2NTUVzXpwU9Tr9c7OziB8+fn5AwcOlEqlHTp0QP5bLBYjfwk7GgaD4eDg4O7uzmAwVCqVUCgEV5s3bx6fz1+0aJFWq42Ojm5ubob53Z+jtsg3486dlZU1btw4CHzxZFxcnNlslsvlM2bM2Lx58/bt241G46hRo5KSkiwWi6urKxLwrVu3XrBggYuLy44dO1avXj116lS1Wt2pU6cNGzag7aubmxvmAq7bpCMpeifJZDJ/f/9x48aZzeaRI0cOHDgQloUSiQRp4MmTJ3/zzTepqanEap208nk9WUOY+oMuV1VVjR492mQyzZkzx9vbm6IoHCqSnVOmTNm0aVP//v0FAkFkZOSnn34qlUoXLFiwf//+d999l8fjubq6fvXVVxRFzZ8/f+bMmUqlksPhjBw5smfPnnw+f/78+R999NGqVasoitq0aVNwcPCAAQPmzJmzefNmFovl4eGxZcsWeHEiCnJ0dARHxGpHXLFp06Z33333m2++YbFYQUFBf+g08cBsNsNFh3ioE77L5XLR9gvrzd3dvb6+fvDgweXl5f369ePz+eHh4R999BHZeEHaG/y1uroaF46jo+P69evHjx+/Y8eOgIAAPz8/0ijgtUVooK1isVij0WD9I/ZG9l2tVgcEBKSkpHTs2NHJycnBwWHOnDkRERH4obh48eLatWsdHR337Nnj5+fXqlWrb7/9dsiQIU5OTsOHD4+NjZ03bx4SBI6OjiwWy83NDb2T37jGBhPK5/MrKysXLlz47Nmzd9999/3335dKpZhu0oEOwTZtQEmDBg0aNF4TUB5KHGyQebLZbHq9Hg8OHDgQHx8fFRU1derUO3fuEP+TqqqqGTNmwHIE6fPfdrBBMk+pVFqtVqPRiEw/EpZGozErK6uqqgq6EZVKhVQ0vgivJ09qtdonT548evRIqVTqdDqTyaTX65HchZUH3kL8Z/CBsJOHOjkrK+vChQvvvfdeU1PTC04ULXewaUlNMZx/YNtSUlJCNgpUKlVRUVFubi4ODJ9mtVpLSkpycnKgg8dZE88Q7B7Yu4iYTCadTqfVasvLy/Pz8/Eu8qUoJ3j8+PGCBQtenfVHSxxsbDbbTz/91KtXL51O9/jx4+LiYjIIOp3OZrPhX6SfUT2MKAt/MhqNxcXF2dnZ1dXVmFxk7p8+ffrs2TN7n5CysrJbt24pFArittTU1FRcXJybm4snX/YkwadhYeh0OoPBoNPpbt26VV5evn379q+++qolDjaYJvgzWiyW2tpaTBbMW/HJNpsNtbl4l9Fo1Ol0GDStVltYWFhRUYFPwGG8/L0Q0JNr8+7du9XV1cOHD587dy4+nxwSRkmpVL4iB5uWALP26NGjuro6HNuZM2c6dOhQXl7+888/w6YGg1NfX//o0aOioiJMt0qlwo/Db1yYrwGYOzLg9g+mTZvWpk2bVatWkSX6PxkoGjRo0KBB438I9gt1WigbRfcZ0EGhUDhr1qwBAwbAigR5Xwhj1q1bB8kvj8f73SyvXq+H0pc0+0TLG0hLW7duTZry4NPwgWgKy+FwIIhnMpkCgaBVq1YQKpCPIq9/OTfJYDBQarl79+5z585NnjxZKpWeOXMmMTGRy+W+0uQZqoF5PJ6Pjw+O0Pa8gz2SryS1j8QemuCSrPmvpc9xjkwmE/lRLy8v+w+Hashms929e3fXrl1Dhgx5g01qwIHQoFehUKAuEHsLKNxERvz/uSkxmUFBQaTT7f/bNmKzfX197TVgTCbT09PT1dXV9ryNK7ZuvLy83Nzc0BUV8+7o6CiVSn+7my9pOcxisaZMmdK5ZfFSVgAAIABJREFUc+eEhIScnJysrKwZM2a0MF9rtVqJ/MPJyQnqHdIeC7W86PsLeQ+WOs4IywPLGNKaX7yUUP1cV1e3evXq1q1bd+7c+ezZsxqNZuzYsaSBFFT1WFQoj35Tim0Wi+Xr60ucXrAMcP3GxMTYW+44OztLJBLS4AyDQxoavBFArUSaByOk12g0hw8fPn/+vFqtXrFiRUpKCoYXVbC0Mp4GDRo0aLwpsO0l1PZsCXyLyWQ+evTo559/7tevH+61TCZTq9WS4s6WNBsi+/LIO+JDQGLwXSi0JepSHAYoPiQK1HPZMUgevhRMjvrvfiz2ZosvFACMHz8+JCTk2LFjZrM5JiYmPT0dz0Mk8CoGlwjTwaRJsIQniSGGfV0vdE2ghsTx82WiYE9tSW0l6byr0+kEAsG5c+e6dOmSmpr6Bvf6MWvu7u4jRozg8XioMQXbJqoJUkdICDF4v5ubG2HDpDKBel71a78w8CfS/ZR63s2Ket4xl/olRxGySMgq2rJly4wZM86dOycWi4cNG+br69tC2goCjZJNMt1NTU1SqRRVHMT2hFBbrG08IHXeIPS/GHtg5Xh5eS1ZsuSTTz65c+dOYGDgmjVrwsPDcUVAQ4V+Z69uSbc8hMP8ktoYHx+fvn37Ojg4oNsr9dwDCmwYA2gvpHmDvV0xR2TlsFgsg8Hwr3/969y5c05OTps2bQoPD8cGIGkgTctpaNCgQYPGG7ttvcB67ctMcT8TCoUqlaq2tlYsFpOEH0mWY4sZtXe//U2EspBnsJMOZw/Krl0lKXiFbwkk+yAouP2/QBpIPt7+GMhjFoul0WjgmtKrV6/Y2FiVSuXq6kqO6pWKjO2PjfRJBUuAq719lIIX2+cj7U1CX36SpOft/wphkkAgWL58OUjea+sD+muUzt/ff9KkSYS8EgdSTCUk7DhyHCeXy4WPDSF2yNSSE3w5ZYsnLRaLTqcTi8UksUq+7hfDoRdGWKfTbd26tbm52cHBAT4zv3uCIM04bA6Hg0/DkcMO32KxqFQqJJ7xMvRDJWl46nkJNaGDvzhZJPXr6ur69ddfNzQ0iEQiPp+PK5EcLamCfYNUGBed/VK3WCzR0dGurq7YB4M8jAwXZbfDRk72DR4/BhMrx2QyyeVybOglJiZOnTo1ODgYBSdk4bU8nUGDBg0aNGj89VQe9117QgO+xePxIBht167d2bNnly1bhv41JpNJJBJ16NChc+fOyItDM/O7G+JQD+/cubO5uRkZSqlU2rZt2/DwcHd3d5JiJzyAwWBIpdLbt283NjampKRcunTJZrMlJyfb56rtd+rtI4EXvlckEmm1WqFQqNfrHR0dHRwcYCeCmOTVOcf94s47+TrQXCK5foHQkydfoKHkBcRiyD7Tj9QmpFDIN782j8Jfo/JIuNbX1586dernn39Gl4D4+PiOHTs6Oztfu3btzp07M2bMgFsoXl9QUJCRkfHBBx9gaYEqEV5OvPztv8VoNB46dGj06NHIT0MeRvLxJP/9ApW3H22KotBqgCTpW9JwgBwGTJzkcvm2bdukUqler4f3Ynx8fPfu3Sk7m0JwWftAghwnlFG/fSnBhVMikWByKYqqrq729vYuKys7efJkWlpaUFAQZvwNEmJMFglXAE9PT7JuwdoxlcjNv+Ct9AbVQSSzoNVqL126tH79epvNNmHChIkTJ2JdIQTFhUwixjdemEuDBg0aNP6eQNaMad/AFZzSYDDANaWgoKC2tjY3N/fChQvHjh07efLknj17srOzoWpVKBSk3+pvA7vtJ0+eNJlMSUlJnTt39vT0XLRo0dy5c2tqavAJpPcK4aYVFRU///wzh8Nxc3NDOhOpMpAYe5r7azd+JpPZ2NgoFAobGxshXscnwO7GXsfyKgaX5KEJNSdU3n7k4axCHBLxFpLHfZkfk7fjNfbiBNQBw/kbPP7N+uLBMX3lypW7du2aPXv2li1bYmNjV61atXfvXjabfe3atfPnz5MZBzeCXw1IFcgTiVJeIH9krAQCAZfLJTYjSqWSjBUZ9l9k4aSzGD4WG01YaS1pOGAflXE4nOrq6tOnT7u4uPTs2bN3794URX366aeHDh1CKwPi6w8VDYi7fZRi31L05UlHEQs6TMHik6IonU736aef4mjlcrn9Mb/BxDYmC6dJjgRSOlwUeIxgg6xhwuDf7JYCjs1oNO7du/ejjz4KCQnZuXPn1KlT4WeKqwzHbC+No+8lNGjQoEHjzWSgkNGE0oN6LkQGuQTJGD58ePfu3bEDDgIBLz9YIsLuuiUpNMKZYmJikNG32WydOnX67LPPzpw5M3r0aAaD8fDhw+LiYoVCER0dHRkZKRAIoABGA05fX9+6urri4uLY2FhQuszMTPhj5ubmPnz4UKVSxcbGond6QUEBg8FQq9UFBQXR0dGlpaVRUVFw+7569Wp4eLiPjw9FUSCFr5TNk4H93SEiqcqXyeKv/fdlZgnDcjxG6PIGiRGWk1KpvH379uzZs4OCgqxW66BBgwoLC8vLy9Hki8vlPn369PHjx1KpNCUlBa2RgoODeTzegwcP+Hx+Y2NjTk6Oo6NjQkKCr69vWVkZOovBVb1Tp04eHh4URXl4eNhsturq6vr6eqFQePz4cQaDERISkpCQgP6yly5damxsjIuLc3BwEIvF/v7+9kIycsxisfgPnSMR81AUZTQaORxOx44dIyIiGAxGZGTkpUuX9uzZM3DgwFu3brm7u9+7d08oFKalpeXl5T169Ah27MnJyTabrbm5uayszGg05uXl+fn5RUVFPXv27ObNm/Hx8T169ID+58mTJzk5OVarNSQkJC4urqGh4eHDh9XV1SdPnkxISEhOTkYTXIvFAh8eiqISExP9/f3NZvPjx489PDxu375dV1cXEhLSqVOnP3qmfwKknoHEdeTJlzcfWhKZ/+WA2gexBKbSZrMVFRV9/fXXP//888SJE8eNG4cidep5FYT9kdMkngYNGjRovFkw7R1sqOcFeSTRDhlMVVXVzZs3nzx5UlJSkp2dffr0aTAS3Pla3u2V5KHJYz8/v3fffff69es8Hu/kyZNLly4tLCw0GAzTp0+/efMmRVHwOUFvxTNnztTV1X399dfIYSuVygULFtTX1x87dmzChAnZ2dlWq/WLL74oKSnR6/U3b9786KOPPv/88/z8fC6Xu3XrVhiK19b+f+2de3QTdfr/J8nM5J6mSVuBkkoLrQUppV2gCnITRVCLYgsCHkCLtCCLsGpBQXEFVK7C2a6yCngBccULWN2joHZ1j+taLoLlUiqlpVBqKU1vaXOZTDLz++P943PyVXblq/Bdoc/rj560J5k0n/lM5v15Ps/zfs7NmjXr3Llz3Pke7P/dEODVDfY9RFF0Op2vvPLKl19+iczp2bNnr1+/Hp1KeZ7ftm2bqqolJSXPPfccz/O1tbUrVqyQJGnNmjXo/aSq6tdff7169eq2trZ9+/ZNnz791VdfbWtr++yzz9atW4fF51/+8hdVVUtLSx9++OF169a1tLQcOnQoPz+/srJSp9MtW7bswIED0dHR77zzzsyZM/ft23f5PjU6KPl8PniNYxqvXr366aef/vjjjxsaGg4ePLhs2bLy8nJJkt5777033ngD+WxLlixBsv7ixYsLCgq2b98eGxu7YcOGkydParXaL7744oknnqipqeF5fs2aNSUlJYqi4CCHDx+ura2dN29eVVWVoih5eXmrVq3y+/1lZWXLly9Hp1LEmKurq9vb29euXVtSUkLzk+M4pFFh8wo7Gy+++OKkSZNqamqKiopmz55NYp0gCIL4LXMBB5sfVVhWVlauXbu2sbHR6/VCeNnt9uzs7Ntuu+2CQc2fFfSRVZuhUMjpdCJbZs+ePbm5uRMnToRt3969e4cOHRppVmMwGK677jqO45A3UldX19bWFhcXt3DhwkGDBi1cuNBsNjc2Nr7//vtz5swJBoNNTU1z5swZO3YscrU7OjrMZvPp06dtNpvL5cI6BDkVNA8uE3DGdDgceXl5mzZtevbZZ994440BAwaMHTu2Z8+eHMcJgtDc3Pzoo4+OGDEiPj5+06ZNLS0tsEhC8y9Jku6+++6+fftKkpSbm4u+BGaz+d577x05cmRra2t+fr7H40H7JDjkoKYiJyfH5/P985//rKmpSUpKCgQCy5cvj4qKysrKOn78ONuGuuRoNJqjR48GAoGWlpaKiorKykpY+3Mc53A4nnzySafT+ec//zkjI2POnDk2my01NXXTpk3Tpk1DL9jCwsLU1NT9+/fX1NQ8/vjjgwYNKi8vP378eGJi4tdff52bmzt79mysFr744ovs7Oxp06ZVVlYuWrSoqqrKbDarqnrs2LGysrJ169bdcsstXq/3kUceqaioSE9P93q9119/fUFBgdlsbmhogJM9TX609EIukCAIn3zyySuvvMLzfEFBwYABA+BHSRcyQRAE8ZtFG5m9zUVUm0Fe63S6HTt2KIqSnZ0dGxs7ceLEMWPG+Hy+IUOGIBQKx+WLfLPIzk3MBZK5rNTX12u12pKSkk8++cRqtdbU1Iii2NHRIYoi+sUgGSYlJeWDDz5QFKWsrGzUqFGSJCmKEhMT8+WXX+7cuRPp+Hq9XhTFlJSUsWPHIik5OTl59+7dHMft27cvJyfH4XAwm0j0iicuB0iVVhQlJydn27ZtS5cuHTNmzMmTJxcsWPDUU095vV7Mon79+qEc9syZM0hH9vv9MC1NS0vr27cvmvj26dPn+PHjGo2md+/eI0eO1Gq1UVFRPXv2/P7777VaLeofZFlOTk7Ozc3lOM5ms8XFxUmS9Omnn3bp0gUNg10uV3x8/OXL35BluaysrKSk5NChQ8Fg8OWXX0Y7XpfLdeONN6LLbFlZ2ZQpU7CvddNNN3HnnXC6d+/es2dPjUZz7bXXOp3Ofv36BQIBh8OBVmL19fUTJ05EOlxubm5LSwvHcXa7neO4QCAgCEJra6vFYqmsrMzKyrr55pthkti/f/93330XpkbDhw/HNldSUpLP5yM3dID6/sbGxvnz57/77rs5OTlvvPHG7bffjq+I/6LDPUEQBEH8LDwrr4wMyTNfajTRHDx48OLFiysrK10uV35+/uOPP15ZWTl06FAkspvN5otMU0FpJsuxQT3irl27EhISkKgaCoUkSWpsbIyKipo0aRLusmiyw6rNRo0atXLlyrFjxx47dmzq1KltbW2CIDgcDq/X29rampmZmZGRgfUJWsOiA9HAgQPffvvtzMzM+vr6wsJCxG6R+k+BycsH6qfdbve333576623okxi0qRJH3zwwXPPPTdhwgSdTtelSxeHw9HR0RHZHcntduv1enQoY06L8F5UVTUqKor5/3Ach5oK5EiIopiQkMCdT2HXarXYGWC+n4j3Y6V6OdDr9Q8//HDXrl2hpOGaL0mS1+u12+2oOcFVwzwNjUbjqVOnjEZjly5dsKwNh8OxsbG4RvR6vdfr5Xk+EAg4nU6O42CXiY9gMBiMRiM+qU6nM5lMfr8/JiYGCWyyLF9zzTW1tbUYKDTbUhSF1XzTFMV6fu/evStWrKitrV2yZEl2djbHcXC4opA8QRAE8RtHyzJefuRNDmkOJ8eTJ0/6fL7k5GSPxyNJUmxsbG1trSzLUMkXn6sQPg/zFamrq9u1a1evXr04jhNFcdy4cZMnT37wwQfHjRvncDhkWXY4HAhDMtnhcrm+++6706dPNzQ0pKWlXXvttX6/v0ePHjk5Ofn5+X379k1KSoIDid1uR59Xnud79erl9/tramrcbnd0dDSaUiHue/lyLQhI27KyspUrV54+fdpoNGIPpGvXrjhHoVCoqanJ4/FYLBa/349MqnA4HB8fHwgEoqKimpub4dzCcZzH44mJieE47uzZs/BF5Xk+GAw6nU6/3w/Jq6pqTU2NTqeD7rfZbB0dHVlZWdg78vv9iqJIkmSz2S7T521ra2tra0P9K/5DvV5vsVhQXsmdNzE8fvw4ZL3f729ubkbXoebmZvS6MhgMbrdbkiSj0ejxeBwOhyRJMTExR48e5TjOYrGcOHECS5eGhgb20ex2e3Nzs9PpPHXqFIpfBUE4evRoamoqTkRLSwu6cfn9/mAwiJSeTo6qqn/729/WrFnzww8/FBYWjhkzBot8LIrwmEaJIAiC+M3CQ4uzjqEcxzGzPOj7SZMmLVq0qKioaPjw4c8888zevXurq6tnzJjB7LEvMlEeBwyFQqWlpX6/PxwONzU17dmzZ9CgQSNHjgwGg1lZWYsWLZoyZYooisXFxenp6enp6W1tbXC9bG5uxn/VvXv3sWPHPvnkk8OGDVNVNS4u7sYbb9y+fbsoikajcfv27aNGjerdu3c4HGbJ/YqiJCUlJSYm/ulPfxo2bBhMeLjzifvU4eXygQBzRkZGSkrK008/PX78+G7dup05c2bHjh0ZGRkJCQkIJ2MLBVFklnkVCoXa2tpOnjy5devWxMTE+vp6nU6Xnp5eVVV15MiRZcuWjRkzpqqqiud5l8sVCATQUExRFNabCcJaEASj0SgIwptvvtmrV68TJ04cOXIkJyfnUglBrD2YmyRcg5g5Pf6Oi4vZL44ePXrDhg3Y5iotLc3IyEDyGNQ/tiNYa1gob57nBw0atGLFinvuuScuLm7jxo033XQT9hx8Pt8333xjs9nsdjs6Gb/11ltLly4dNmyY2+1uaGjIz89nAX4MtcVigQPVVT8D2eYD862Hdxa68DY2Nm7cuPGzzz6z2WzLly8fOXIknsn6bXHnXXcIgiAI4reJrlu3bhzHjR8/PiYmBoF51jEKW/Zdu3a9/vrrk5KSbrjhBkEQKioqMjMzH3jggUhbdOiwsrKy0tLSW2+9NSkp6YJSHmpGo9G43W6EUe+7774777wzJiZGp9NlZmaeOnXq888/379/f05OTk5ODoL3DocjMTHR5/MlJCTAVi89PT0cDo8ePTo6Olqn091xxx1ms3nbtm27d+/OycnJzs5G95xrrrmmV69eyEwQBKFr167vvffe9OnTkYBxMSqNda45ePBgZmbmvysO7rTIslxcXDxq1Kjo6OgLDgvSt8xm85gxY6xWa0lJSUlJSXt7e0FBwdSpU1EFkZCQkJGRIQgChO+QIUO0Wq3D4ejRo8eHH34YGxtrMpm+/fbbM2fOzJ071+l0wo0xPT19y5Ytqqo+/PDDHMdBBCOr3ul0pqamarXaYDAoSVJ6enq3bt0yMjJ27dr14YcfWiwWTIyUlJRf8JFPnz7tdrt/97vfRfbxxdqDLUIGDhxos9mw54BqEJ7n/X4/uqGFw+HevXs7HI6DBw+WlpZ27959/vz52HkwmUwpKSm4smJiYvr374/Z63K54uLi+vTpIwjCnj17SktL77zzznvuuUen08myHAwGq6qq0tLSFEVJTU3t1atXRkaG3+//+OOPW1pa8vPze/ToEQqF2tvb+/TpYzab0WQqOjo6MTHxgtO+oqJCr9ejremVPs9ZdhZqMNhXnKIoe/bseeyxx44ePTplypQnnngiLS2N5f7RpU0QBEFcKWjgwr5lyxaoH6jnyCCWVqttaGhAF6dgMNja2orkZrvdbjAYIF8Q99qyZcv69etXrVp1yy23XPDNFEXBnRX1sri/CoKAyBkes745UIHsZow1AN4LCon5Tqiqij5ELFsaJoCsESPHcR6PZ82aNadOnXrllVcuMhjJmq0qirJ58+YHH3yQhVevAolzSfD5fHl5ec8++2xiYuIFhwWhcaZ3ZVlGGBunm51Ktgxoa2uz2+2yLIdCIaPR+MADDxiNxhdeeAEtkOAbuG3btiNHjixduhR1F7BhwbyFtIVBKs6ULMs6na61tXXnzp2TJk3S6/U1NTV5eXkvvPDCgAEDfsFH/uqrr44dOzZz5kz8zxCIzI8cu1tYV7Csd3xYzFhW6o0FMKYuEm/wKoyGRqNBig7rqcRap+F6MRgMcEPHR8ZLJEnCJYnrkTUIa29vj4qKCgQCoijikvkPbYAVRdm5cyc8/q8Oq1bseHARTSQ6Ojo2b9789ttvd+3a9aGHHhoxYgSmoiiKrAkUQRAEQVwRXKDuDSEriAmDwVBVVbVgwYIjR47ExsaGw+HW1tbo6Oh777133rx57LZ3MdIWx2RW7ojQQ4QJgsC0i06nQzUtShVZH3tZlo1GY6QM4s6nMeAndsPxd2gUVVUDgQB8Qn7/+9+fOnVq7dq1F9PCk7hUYPkHbY2pwtz9IHPRuBRpNsFg0G63s+6tXq8X9QxY+0HHo+9BXV2dIAiBQIBJWJxxTC22FsVMCAaDDoejurp63LhxSUlJ9fX1Q4YMycjIuDRL4fOLEOh49FZjpR2Q9XgCUq4x/Zi+F0XR6/Vi2nP/swEts0dEka7RaGSHhbLHqKIrsyRJoigaDAbElVVVZZb2oVAoKioKTqxs9YvODJ0lXKHRYDmEc1FTU7NkyZKKiorp06fPmTMHCyok3bEaIYIgCIK4gqU8d94nHuHGXbt2HT161Gg0trW18TxvsViMRiPSkRFixG3yZ98Jx4xU/CxaCScZJBn7/X48QDAez2FKHTII6wFBEGDlwXFcR0cHUyf4l7ByQPBSEIRZs2bFxsampqbiaMT/DTiJWFMhYR1xYtaDDGFpyHq2AIMANZvNBQUFzOoUfw8Gg0OHDs3MzITBCHxvcAS2zENInv0PiLb+4Q9/+Pzzzz0eT+/evYcOHXoxM/YiZSI+Dou7Y2Ir5+HOe+mwzA38P9DiqqqazWZ8Oihs9vxIqY3iV5vNhqehtRYOggkPI06sfhHXR0k6O4LFYmG7WxdsKny1gtULFnuhUKi1tXXDhg2lpaW5ubkzZswIBoOqqmJ9xRaEBEEQBHGFSXlWusru/VAn+Ht9ff3AgQNXr15ts9kMBgPifyhPRISP5br87JuxdFVWU4vXIpkVuoRFHw0GA57J/jfINRbT5TgOpoSyLFssFvwP0Dp4F9a5luM4ZGAj+4LO+v8ZrMMX2zNhCpWlf7Duv0zEQ+gripKZmcmmJRxp9Hp9ly5dcFoVRcF5x6FYlktkuotWqzWZTKi4yM3Njcy5ulRAlON6cbvdhw8fxhzGJExLS4NX5vfff9+tWzebzabX61lyC7JfrFYrcj+wpIE0R74Nq9S02Wz4I7azWCoI2sSaTCbMfwwvdjDYsoE7n5mDck+21MGvV5925yLyA/GlwfN8S0vLX//616+//trj8cDNFiEDZqiFPR+6ZgmCIIgrT8oDVuLJ1DnCnBMnTnz99dc9Ho/VavX7/R6Px2g0whsbr4p0ivzPsCyCSAHx05axzHGCvSTyVfjJ8mSY3QRLdYjMVWDg4BR1+6/AzmxkPBjn4qczgRmGsDPIHkTmU3ER+zw4FJs27AE7OJ4Z+fNSXkI8j8OGw+GTJ08uXLgwPj5ep9NZLJaampqoqKjFixf37t17zZo1Dz300KBBg7BWgcqERmfxeLYmYZk2WJlgGRP5ppEXHXvABgpXBxuKf3c5XH1gALE7gUHAokWW5bVr1/797393uVwrV67s27cvlkk/+lahAhiCIAjiypPykAuRCQn4CzIidDpdr169KioqnnjiCUmSmJNdXl7ebbfdxrIIKNRNdFpYGJjjuI6ODqPRuHTp0vj4eFmWf/jhh5kzZxYXF/fr1+/cuXPwekeWi9frZY3PQqEQurHyPH/u3Dl0qOV5HoUEKOlGl1a0ZYBapZH/d8sqlvWHOuCmpqZXX3119+7dgwYNmjJlSt++fbkIny4qYScIgiCu7Hsfx3GQ4+x+BnnB6vY2b97c1NTkcrmioqJQYGe329E0HlkQMM2gcjGic+p4lgTPmq1aLJaoqCidTud0OlNSUvbu3ev3+7t06QIdX11dXVxc7PV6fT5fVlbWXXfdpdVqW1tbP/jggyNHjtjt9oEDBw4bNszv91dUVOzevbu1tTUlJWXIkCFJSUlIMGO14MSPYJ0usMEoimJ5eXlRUdHhw4dnzJgxc+ZM1P+wEliWtkdDRxAEQVzBUh6Zxyw6FQwG9Xq9IAgIDZ48eXL48OGrVq1C2xqW9IwtfooOEp0cqEYUZvA8D0d5BH3Pnj37/fff33nnnXq9vqmpCdfX3LlzJ06cOHfu3LNnzxYUFGRmZlqt1ieffNLtdi9evNjj8WzZsiUrK0un0y1fvvyOO+6YPHny6tWri4uLX3/99ejoaJ/Px0rAiR/Bdjl4nm9oaHjttde2bNmSmJi4Zs2aG264geO4jo4Oi8UCEY8dD9LxBEEQxJUt5RHEinShQUUdctDD4XBubu6GDRv2798fHR0dDofhFGm322NiYlArxmrsCKIT6njufJk4x3GSJDU3Nz/99NNOp1Oj0bS0tEyYMGHatGmI/mJ5PGfOnJSUlObm5qamppiYmPr6+jNnzlRUVGzcuBEdzVpbWyVJev/99/v06TN69GidTjdv3rz58+cfOHBg1KhRVO/xH0CioFarPXTo0MaNG/ft2zdhwoT77rsvOTlZUZRQKGSxWNgOJOqAOUqRJwiCIK5oKc+dT7DhzscXg8EgNDrK5srLy8vLy2fNmsWijxzHzZ8/f+rUqTgE6Xii08IqVuEcD++dRx99ND09HY2f4IgPCx34HtbV1W3evDkQCPTo0aOtrU1V1TNnzlx33XXXXHMNLJvuuusuRVEqKioOHTp04MABnueNRiPaq0GARqbDdWaYaVXkxkg4HN6xY8fGjRt5nn/xxRfRAo8FKbiIkl8aQ4IgCOIqkfI/Qq/XI8oYCAQ4jpMkKTY29kfPURQlMt+GSseIzglzx8djnU4HE1W0P+M4Do7vXq/X7XaHQqF//OMfGzZsQI6NoiiPPPKIoigul6uyspJ5Rnk8nujo6O7du5tMptmzZwuC0N7ejkT8QCDQqVzhL0bKB4NBdCHAWaioqHjttdfq6uqeffbZSB1PEARBEJ1FysP2Dj95ns/Ly5thWdzjAAAJ50lEQVQ8eTJLv2F708yimwXGaDSJTgjqJnEJhEIhv9/P8m0iH8Devr6+PhQK3XTTTRqNpqmpye126/V6rIffe++9yZMnnz17dt26dcuWLUtLS9uxY0d7e7vL5dq/f//WrVuXLFnidDo5joOPDSV5s6JVpPnV1dWtX7/+wIED/fr1W758ef/+/ZENSFOUIAiC6FxSHp3nVVX917/+FQwGrVbrkSNHuP9pupeZmZmSkmKz2fx+v8lkonEkOi1ow4Srw2Qy9ezZE2ob9SdoZszzfHR0tCiKAwYMyMzMfP75591ut8lkSkhIWLZsWVFR0bx584qKij7++OO6urr777/fZrPdfPPN+/fvX7BgAc/zbrd77ty5KSkpoVBIlmW0hSIpr9Pp3G63w+EIhUItLS0zZ870+XyjR4+eM2eO0+mUJInqgwmCIIjOKOUhSoLB4GuvvRYbG5uRkbF161bWPxWReJ7n+/fvr6oqBb2Izn4J8TwT7klJSStXruzevTtrX4Vkeq1Wu2TJkujoaJPJtH79+rq6Or1eHx8fHwgEGhoanE7n3XffPWLEiMbGxnA4fN111+FCmzt37vjx471eb0JCAuQ7s4glM0qMg9VqPX369Pr167/88svBgwdPnz49PT1dFEU0DqO9C4IgCKIzSnlY6ZnN5pdeegkld3fccQfP83CRD4VCiqKIosjzPCL0Ho/HZrPRUBKdU03iukB2jc1ms1qtPp/PZDJFNmRVVTUhIQErZKvVev3116NrsiiK0dHRiqKEw2GHwwE3eiwMsHJOTk7Gq0RRDAQC2DEzGAx4i04++FqttqqqauHChc3NzbfddlthYWFMTAw62eEnzU+CIAji6pfyEO7oj8j+Ci8IGLe98847Xq/3gQcekCRJEAQ8LRQKoZMix3EUmCc6s5pkP2HlpNFozGYzd77JGmCxYWb3hNUvq2HFEfArezIT67BeibzcOoOOZ50rsLAJh8OyLCPijnB7dXX1M88809TU9OCDD95///3ocYERJlstgiAIorNIeQQUsaHPSvQiNX1LS0txcXFWVlafPn0QHWSmeyxCHxmAJAiC+PVgu4P9iq66Wq02FAp5vd6SkpKtW7caDIY//vGPw4cPR0iCBo0gCILodFKe47hwOMwMahCPl2WZ+dKMGDHiiy++WLt27eDBg1FGpijKwIED4+PjLRaL1+tlNX8EQRCXCubZr6oqwvCiKHq9Xo/H89BDD9XW1g4dOnTVqlU8z8uyHA6HEVagcSMIgiA6l5SHCo/0mvT7/UajEcm4gUDg3Xffra6u5jhuz549JpMpHA5LkpSXlwdLbGz3U1oqQRCXFhZlR2QBv5rN5qeeeurUqVM9evSYNWsWaltFUWxvb7dYLDRoBEEQRKeT8qxRIjOGF0WRxcN0Ot348ePj4uK0Wq3X60XXG71e379/f47jwuGwRqPxer1UgUcQxCUH8XhBEPA9c/DgwXXr1smyvHTp0iFDhkRFRSEYr6oqGuJSjg1BEATRSaU8d94wHtGvyF6VoiiOHTvW5XJxHIeAPdPuqqqiVxSNI0EQlxwkx2s0msrKyu+++27FihVJSUnr169PSkriOE5RFK/Xa7VaUYKPrnYEQRAE0bmkPMdxuFmi7JV1b5Vlua6ubu3atYcPH+Y4rl+/fmPGjBk5ciTHcWazGbYSsMZj5Wg0mgRB/DJkWUbTXHwF4bEsyzzPf/XVV0VFRTU1NRMmTCgoKLDZbHiORqOBERDS/CimQBAEQXRSKf9TVFUVRfGTTz75/PPPc3Nzg8HgRx99VFZWdsMNNyBdHhvZrFUNbOAIgiB+GYIgQMfjK8Xv94uiKIrizp07n3vuuS5dujz++OPZ2dlIjmdSnsaNIAiCICl/AbRabSAQqKysvPHGGwsLC4PBYHl5eUVFxblz55xOJwJmCOTj1kspqgRB/BoQDsA3STgcRuX9Sy+99NFHHxkMhqKiIpfLhdw/ZsNPEARBEMSFpTzEemtrq9VqjYqKCoVCMTExsbGxsiwjIVWr1SI2D5tnMnUmCOJXAqWODlDl5eUvvvji/v37hw4dWlBQ0L17d3TAwJcP64NBgXmCIAiCpPwFCAQC2OxWFKWhoUGv1wcCAUEQ3G53R0cHetQ7nU5JkvR6Pdk5EwTx63U8HLF0Ot1nn322atUqp9P55ptvJiYm4vvHYDAgcs+S6WnQCIIgCOICUl6WZYPBgJKyPXv2TJs2LRwOt7S0yLK8cuVK+FTOmDFjwoQJcLmhRHmCIH49iLKXlpa+/PLL586de/TRR1NTUxFTMBgM7e3tVqs10jY38jFBEARBdHYpj5uiqqosFd5ms7lcLtjU2O32n75Yo9EEg0Gj0Uj3VIK4OtBoNGjJFAqFLp8nDHb8UGmDzJlwOFxTU/PSSy8dPnw4OTl52bJlffv2Zd9LHMdZrdbIX3/0mCAIgiA6qZTXaDQ8z/M8j5trpK3kokWLDAaDVqtVFOVHLwsEAsiuQUie7qkEQVw8aOcEu0ls7h07duyxxx7zer3Dhg1bsGDBBWMHBEEQBEH8WMqrqhoKhZClCkd5eL2FQiGTyYRff6rUjUajJEloEYUbM3lKEARx8VIekXhBEPx+//bt2zdt2pSWlpafn5+YmGi1WukrhSAIgiAuSspzHBcKhWAcwXGcqqper9dsNrP76AXLy8LhMNor4ml00yUI4uJBCECr1e7bt++tt9769NNPx40bV1hY6HA4IPQlSTIajTRQBEEQBPEzUh5eECw/njVQjFTwPy1shXZXVZVEPEEQ/1uQV3PixIkNGzZ88803t99++/PPPy/LcjAYDAaDZrOZdDxBEARBXJSUVxRFEATUtwUCAb1eD+0Obzgo9X/n+8ZavbJ8ep7n0TrqSpf4qqqyx8FgEIlGqCjAXgSVB2CUgsGgTqfDSe8MY8Ly0Fi299X3qZH6cmkv4ciBCofDPp/vo48+Ki4ulmW5sLBw/PjxrHW0KIqsnzRBEARBED8j5XU6nV6vb2lp8Xq9jY2NkiT9AtsKvV7v8/ncbndUVNTZs2dra2tlWb4KBI1WqxVFEZ7WZ86cgVpFAhJZcHIcJ8uy3W4/d+4cyi06wwrnhx9+CIfDJ06ckGXZbDbD7OUqO6dYoVVXV4ui6PP5fr2PDdYGWAlrNJpAIPD888/v3bv3nnvumTp1anJyMprNseeTjicIgiCIi73JZmdnNzU1mUwmnudlWdbpdD/1q7kYUALr9/txJ74KovKCIASDQVEUeZ5vb29HGyydTidJEkmN/78Q5PmzZ886nU6WcHXVf2S/3y8IgsFgkCRJEIRfdrH8llEUxev16vV6jUZjtVp9Pt+vv5aZtSVS8vx+f2xs7ODBg6dOnRoXF8dx3GU1viQIgiCIq5j/Bz1T+2ZOb51g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89477" name="Picture 5" descr="×ª××¦××ª ×ª××× × ×¢×××¨ âªmanagerial levers modelâ¬â"/>
          <p:cNvPicPr>
            <a:picLocks noChangeAspect="1" noChangeArrowheads="1"/>
          </p:cNvPicPr>
          <p:nvPr/>
        </p:nvPicPr>
        <p:blipFill>
          <a:blip r:embed="rId3" cstate="print"/>
          <a:srcRect l="7630" t="21150" r="10946" b="2988"/>
          <a:stretch>
            <a:fillRect/>
          </a:stretch>
        </p:blipFill>
        <p:spPr bwMode="auto">
          <a:xfrm>
            <a:off x="756745" y="1434663"/>
            <a:ext cx="6684580" cy="5202620"/>
          </a:xfrm>
          <a:prstGeom prst="rect">
            <a:avLst/>
          </a:prstGeom>
          <a:noFill/>
        </p:spPr>
      </p:pic>
      <p:sp>
        <p:nvSpPr>
          <p:cNvPr id="6" name="Title 1"/>
          <p:cNvSpPr txBox="1">
            <a:spLocks/>
          </p:cNvSpPr>
          <p:nvPr/>
        </p:nvSpPr>
        <p:spPr>
          <a:xfrm>
            <a:off x="0" y="241210"/>
            <a:ext cx="8103476" cy="1143000"/>
          </a:xfrm>
          <a:prstGeom prst="rect">
            <a:avLst/>
          </a:prstGeom>
        </p:spPr>
        <p:txBody>
          <a:bodyPr lIns="0" tIns="0" rIns="0" bIns="0" anchor="ctr" anchorCtr="0">
            <a:noAutofit/>
          </a:bodyPr>
          <a:lstStyle/>
          <a:p>
            <a:pPr algn="ctr" eaLnBrk="1" fontAlgn="auto" hangingPunct="1">
              <a:lnSpc>
                <a:spcPct val="100000"/>
              </a:lnSpc>
              <a:spcBef>
                <a:spcPct val="0"/>
              </a:spcBef>
              <a:spcAft>
                <a:spcPts val="0"/>
              </a:spcAft>
              <a:buSzTx/>
              <a:buNone/>
            </a:pPr>
            <a:r>
              <a:rPr lang="en-US" sz="4000" cap="all" dirty="0" smtClean="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cs typeface="Times New Roman" pitchFamily="18" charset="0"/>
              </a:rPr>
              <a:t>Organizational structure</a:t>
            </a:r>
            <a:r>
              <a:rPr lang="en-US" sz="4000" cap="all" dirty="0" smtClean="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cs typeface="Times New Roman" pitchFamily="18" charset="0"/>
              </a:rPr>
              <a:t/>
            </a:r>
            <a:br>
              <a:rPr lang="en-US" sz="4000" cap="all" dirty="0" smtClean="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cs typeface="Times New Roman" pitchFamily="18" charset="0"/>
              </a:rPr>
            </a:br>
            <a:r>
              <a:rPr lang="en-US" sz="2800" cap="all" dirty="0" smtClean="0">
                <a:ln w="500">
                  <a:solidFill>
                    <a:schemeClr val="tx2">
                      <a:shade val="20000"/>
                      <a:satMod val="120000"/>
                    </a:schemeClr>
                  </a:solidFill>
                </a:ln>
                <a:solidFill>
                  <a:srgbClr val="0036A2"/>
                </a:solidFill>
                <a:effectLst/>
              </a:rPr>
              <a:t>Managerial levers model</a:t>
            </a:r>
            <a:endParaRPr lang="en-US" sz="2000" cap="all" dirty="0" smtClean="0">
              <a:ln w="500">
                <a:solidFill>
                  <a:schemeClr val="tx2">
                    <a:shade val="20000"/>
                    <a:satMod val="120000"/>
                  </a:schemeClr>
                </a:solidFill>
              </a:ln>
              <a:solidFill>
                <a:srgbClr val="0036A2"/>
              </a:solidFill>
              <a:effectLst/>
            </a:endParaRPr>
          </a:p>
        </p:txBody>
      </p:sp>
      <p:sp>
        <p:nvSpPr>
          <p:cNvPr id="8" name="אליפסה 7"/>
          <p:cNvSpPr/>
          <p:nvPr/>
        </p:nvSpPr>
        <p:spPr>
          <a:xfrm>
            <a:off x="1524000" y="1683657"/>
            <a:ext cx="1988457" cy="75474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med">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0" y="1182412"/>
            <a:ext cx="8229600" cy="4966138"/>
          </a:xfrm>
        </p:spPr>
        <p:txBody>
          <a:bodyPr>
            <a:noAutofit/>
          </a:bodyPr>
          <a:lstStyle/>
          <a:p>
            <a:pPr marL="536575" lvl="2" indent="-363538" fontAlgn="base">
              <a:lnSpc>
                <a:spcPct val="130000"/>
              </a:lnSpc>
              <a:spcBef>
                <a:spcPts val="600"/>
              </a:spcBef>
              <a:spcAft>
                <a:spcPts val="600"/>
              </a:spcAft>
              <a:buClr>
                <a:schemeClr val="tx2"/>
              </a:buClr>
              <a:buSzPct val="73000"/>
              <a:buFont typeface="Wingdings 2"/>
              <a:buChar char=""/>
            </a:pPr>
            <a:r>
              <a:rPr lang="en-US" sz="2400" b="1" i="1" dirty="0" smtClean="0"/>
              <a:t>Organization structure is the way of designing an organization so that decision rights are correctly allocated. </a:t>
            </a:r>
          </a:p>
          <a:p>
            <a:pPr marL="536575" lvl="2" indent="-363538" fontAlgn="base">
              <a:lnSpc>
                <a:spcPct val="130000"/>
              </a:lnSpc>
              <a:spcBef>
                <a:spcPts val="600"/>
              </a:spcBef>
              <a:spcAft>
                <a:spcPts val="600"/>
              </a:spcAft>
              <a:buClr>
                <a:schemeClr val="tx2"/>
              </a:buClr>
              <a:buSzPct val="73000"/>
              <a:buFont typeface="Wingdings 2"/>
              <a:buChar char=""/>
            </a:pPr>
            <a:r>
              <a:rPr lang="en-US" sz="2400" b="1" i="1" dirty="0" smtClean="0"/>
              <a:t>The structure of reporting relationships typically reflects the flow of communication and decision making throughout the organization. </a:t>
            </a:r>
          </a:p>
          <a:p>
            <a:pPr marL="536575" lvl="2" indent="-363538" fontAlgn="base">
              <a:lnSpc>
                <a:spcPct val="130000"/>
              </a:lnSpc>
              <a:spcBef>
                <a:spcPts val="600"/>
              </a:spcBef>
              <a:spcAft>
                <a:spcPts val="600"/>
              </a:spcAft>
              <a:buClr>
                <a:schemeClr val="tx2"/>
              </a:buClr>
              <a:buSzPct val="73000"/>
              <a:buFont typeface="Wingdings 2"/>
              <a:buChar char=""/>
            </a:pPr>
            <a:r>
              <a:rPr lang="en-US" sz="2400" b="1" i="1" dirty="0" smtClean="0"/>
              <a:t>Traditional </a:t>
            </a:r>
            <a:r>
              <a:rPr lang="en-US" sz="2400" b="1" i="1" dirty="0" smtClean="0"/>
              <a:t>organizations: hierarchical</a:t>
            </a:r>
            <a:r>
              <a:rPr lang="en-US" sz="2400" b="1" i="1" dirty="0" smtClean="0"/>
              <a:t>, flat or matrix</a:t>
            </a:r>
            <a:r>
              <a:rPr lang="en-US" sz="2400" b="1" i="1" dirty="0" smtClean="0"/>
              <a:t>. </a:t>
            </a:r>
            <a:endParaRPr lang="en-US" sz="2400" b="1" i="1" dirty="0" smtClean="0"/>
          </a:p>
          <a:p>
            <a:pPr marL="536575" lvl="2" indent="-363538" fontAlgn="base">
              <a:lnSpc>
                <a:spcPct val="130000"/>
              </a:lnSpc>
              <a:spcBef>
                <a:spcPts val="600"/>
              </a:spcBef>
              <a:spcAft>
                <a:spcPts val="600"/>
              </a:spcAft>
              <a:buClr>
                <a:schemeClr val="tx2"/>
              </a:buClr>
              <a:buSzPct val="73000"/>
              <a:buFont typeface="Wingdings 2"/>
              <a:buChar char=""/>
            </a:pPr>
            <a:r>
              <a:rPr lang="en-US" sz="2400" b="1" i="1" dirty="0" smtClean="0"/>
              <a:t>Newer organizational form: </a:t>
            </a:r>
            <a:r>
              <a:rPr lang="en-US" sz="2400" b="1" i="1" dirty="0" smtClean="0"/>
              <a:t>The networked structure, Social </a:t>
            </a:r>
            <a:r>
              <a:rPr lang="en-US" sz="2400" b="1" i="1" dirty="0" smtClean="0"/>
              <a:t>networks and virtual communities.</a:t>
            </a:r>
            <a:endParaRPr lang="en-US" sz="2400" b="1" i="1" dirty="0" smtClean="0"/>
          </a:p>
        </p:txBody>
      </p:sp>
      <p:sp>
        <p:nvSpPr>
          <p:cNvPr id="8" name="Title 1"/>
          <p:cNvSpPr txBox="1">
            <a:spLocks/>
          </p:cNvSpPr>
          <p:nvPr/>
        </p:nvSpPr>
        <p:spPr>
          <a:xfrm>
            <a:off x="0" y="241210"/>
            <a:ext cx="8103476" cy="1143000"/>
          </a:xfrm>
          <a:prstGeom prst="rect">
            <a:avLst/>
          </a:prstGeom>
        </p:spPr>
        <p:txBody>
          <a:bodyPr anchor="ctr" anchorCtr="0">
            <a:noAutofit/>
          </a:bodyPr>
          <a:lstStyle/>
          <a:p>
            <a:pPr lvl="0" algn="ctr" eaLnBrk="1" fontAlgn="auto" hangingPunct="1">
              <a:lnSpc>
                <a:spcPct val="100000"/>
              </a:lnSpc>
              <a:spcBef>
                <a:spcPct val="0"/>
              </a:spcBef>
              <a:spcAft>
                <a:spcPts val="0"/>
              </a:spcAft>
              <a:buSzTx/>
              <a:buNone/>
            </a:pPr>
            <a:r>
              <a:rPr lang="en-US" sz="3600" cap="all" dirty="0" smtClean="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cs typeface="Times New Roman" pitchFamily="18" charset="0"/>
              </a:rPr>
              <a:t>Organizational Structures</a:t>
            </a:r>
          </a:p>
        </p:txBody>
      </p:sp>
    </p:spTree>
  </p:cSld>
  <p:clrMapOvr>
    <a:masterClrMapping/>
  </p:clrMapOvr>
  <p:transition spd="med">
    <p:fade thruBlk="1"/>
  </p:transition>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7404" name="Rectangle 12"/>
          <p:cNvSpPr>
            <a:spLocks noGrp="1" noChangeArrowheads="1"/>
          </p:cNvSpPr>
          <p:nvPr>
            <p:ph idx="1"/>
          </p:nvPr>
        </p:nvSpPr>
        <p:spPr>
          <a:xfrm>
            <a:off x="0" y="1450428"/>
            <a:ext cx="8103476" cy="5186855"/>
          </a:xfrm>
          <a:noFill/>
          <a:ln/>
        </p:spPr>
        <p:txBody>
          <a:bodyPr lIns="0" tIns="0" rIns="0" bIns="0">
            <a:noAutofit/>
          </a:bodyPr>
          <a:lstStyle/>
          <a:p>
            <a:pPr marL="803275" lvl="1" indent="-511175">
              <a:lnSpc>
                <a:spcPct val="150000"/>
              </a:lnSpc>
              <a:buFont typeface="Wingdings" pitchFamily="2" charset="2"/>
              <a:buChar char="q"/>
            </a:pPr>
            <a:r>
              <a:rPr lang="en-US" sz="2800" dirty="0" smtClean="0">
                <a:solidFill>
                  <a:schemeClr val="tx1"/>
                </a:solidFill>
              </a:rPr>
              <a:t>Entrepreneurial</a:t>
            </a:r>
            <a:r>
              <a:rPr lang="en-US" sz="2800" dirty="0">
                <a:solidFill>
                  <a:schemeClr val="tx1"/>
                </a:solidFill>
              </a:rPr>
              <a:t>: </a:t>
            </a:r>
            <a:r>
              <a:rPr lang="en-US" sz="2800" dirty="0" smtClean="0"/>
              <a:t>Start-up </a:t>
            </a:r>
            <a:r>
              <a:rPr lang="en-US" sz="2800" dirty="0"/>
              <a:t>business</a:t>
            </a:r>
          </a:p>
          <a:p>
            <a:pPr marL="803275" lvl="1" indent="-511175">
              <a:lnSpc>
                <a:spcPct val="150000"/>
              </a:lnSpc>
              <a:buFont typeface="Wingdings" pitchFamily="2" charset="2"/>
              <a:buChar char="q"/>
            </a:pPr>
            <a:r>
              <a:rPr lang="en-US" sz="2800" dirty="0">
                <a:solidFill>
                  <a:schemeClr val="tx1"/>
                </a:solidFill>
              </a:rPr>
              <a:t>Machine bureaucracy: </a:t>
            </a:r>
            <a:r>
              <a:rPr lang="en-US" sz="2800" dirty="0" smtClean="0">
                <a:solidFill>
                  <a:schemeClr val="tx1"/>
                </a:solidFill>
              </a:rPr>
              <a:t> </a:t>
            </a:r>
            <a:r>
              <a:rPr lang="en-US" sz="2800" dirty="0" smtClean="0"/>
              <a:t>Midsize </a:t>
            </a:r>
            <a:r>
              <a:rPr lang="en-US" sz="2800" dirty="0"/>
              <a:t>manufacturing </a:t>
            </a:r>
            <a:r>
              <a:rPr lang="en-US" sz="2800" dirty="0" smtClean="0"/>
              <a:t>firms</a:t>
            </a:r>
            <a:endParaRPr lang="en-US" sz="3600" dirty="0"/>
          </a:p>
          <a:p>
            <a:pPr marL="803275" lvl="1" indent="-511175">
              <a:lnSpc>
                <a:spcPct val="150000"/>
              </a:lnSpc>
              <a:buFont typeface="Wingdings" pitchFamily="2" charset="2"/>
              <a:buChar char="q"/>
            </a:pPr>
            <a:r>
              <a:rPr lang="en-US" sz="2800" dirty="0">
                <a:solidFill>
                  <a:schemeClr val="tx1"/>
                </a:solidFill>
              </a:rPr>
              <a:t>Divisionalized </a:t>
            </a:r>
            <a:r>
              <a:rPr lang="en-US" sz="2800" dirty="0" smtClean="0">
                <a:solidFill>
                  <a:schemeClr val="tx1"/>
                </a:solidFill>
              </a:rPr>
              <a:t> bureaucracy</a:t>
            </a:r>
            <a:r>
              <a:rPr lang="en-US" sz="2800" dirty="0">
                <a:solidFill>
                  <a:schemeClr val="tx1"/>
                </a:solidFill>
              </a:rPr>
              <a:t>: </a:t>
            </a:r>
            <a:r>
              <a:rPr lang="en-US" sz="2800" dirty="0" smtClean="0"/>
              <a:t>Fortune </a:t>
            </a:r>
            <a:r>
              <a:rPr lang="en-US" sz="2800" dirty="0"/>
              <a:t>500</a:t>
            </a:r>
          </a:p>
          <a:p>
            <a:pPr marL="803275" lvl="1" indent="-511175">
              <a:lnSpc>
                <a:spcPct val="150000"/>
              </a:lnSpc>
              <a:buFont typeface="Wingdings" pitchFamily="2" charset="2"/>
              <a:buChar char="q"/>
            </a:pPr>
            <a:r>
              <a:rPr lang="en-US" sz="2800" dirty="0">
                <a:solidFill>
                  <a:schemeClr val="tx1"/>
                </a:solidFill>
              </a:rPr>
              <a:t>Professional bureaucracy: </a:t>
            </a:r>
            <a:r>
              <a:rPr lang="en-US" sz="2800" dirty="0" smtClean="0"/>
              <a:t>Law </a:t>
            </a:r>
            <a:r>
              <a:rPr lang="en-US" sz="2800" dirty="0"/>
              <a:t>firms, hospitals, school systems</a:t>
            </a:r>
          </a:p>
          <a:p>
            <a:pPr marL="803275" lvl="1" indent="-511175">
              <a:lnSpc>
                <a:spcPct val="150000"/>
              </a:lnSpc>
              <a:buFont typeface="Wingdings" pitchFamily="2" charset="2"/>
              <a:buChar char="q"/>
            </a:pPr>
            <a:r>
              <a:rPr lang="en-US" sz="2800" dirty="0">
                <a:solidFill>
                  <a:schemeClr val="tx1"/>
                </a:solidFill>
              </a:rPr>
              <a:t>Adhocracy: </a:t>
            </a:r>
            <a:r>
              <a:rPr lang="en-US" sz="2800" dirty="0" smtClean="0"/>
              <a:t>Consulting </a:t>
            </a:r>
            <a:r>
              <a:rPr lang="en-US" sz="2800" dirty="0"/>
              <a:t>firm</a:t>
            </a:r>
          </a:p>
        </p:txBody>
      </p:sp>
      <p:sp>
        <p:nvSpPr>
          <p:cNvPr id="187411" name="Text Box 19"/>
          <p:cNvSpPr txBox="1">
            <a:spLocks noChangeArrowheads="1"/>
          </p:cNvSpPr>
          <p:nvPr/>
        </p:nvSpPr>
        <p:spPr bwMode="auto">
          <a:xfrm>
            <a:off x="2789238" y="1103313"/>
            <a:ext cx="4098925" cy="366712"/>
          </a:xfrm>
          <a:prstGeom prst="rect">
            <a:avLst/>
          </a:prstGeom>
          <a:noFill/>
          <a:ln w="12700">
            <a:noFill/>
            <a:miter lim="800000"/>
            <a:headEnd/>
            <a:tailEnd/>
          </a:ln>
          <a:effectLst/>
        </p:spPr>
        <p:txBody>
          <a:bodyPr>
            <a:spAutoFit/>
          </a:bodyPr>
          <a:lstStyle/>
          <a:p>
            <a:pPr>
              <a:lnSpc>
                <a:spcPct val="100000"/>
              </a:lnSpc>
              <a:spcBef>
                <a:spcPct val="50000"/>
              </a:spcBef>
              <a:buSzTx/>
              <a:buFontTx/>
              <a:buNone/>
            </a:pPr>
            <a:endParaRPr lang="en-CA" sz="1800">
              <a:solidFill>
                <a:srgbClr val="008000"/>
              </a:solidFill>
              <a:effectLst/>
            </a:endParaRPr>
          </a:p>
        </p:txBody>
      </p:sp>
      <p:sp>
        <p:nvSpPr>
          <p:cNvPr id="5" name="Title 1"/>
          <p:cNvSpPr txBox="1">
            <a:spLocks/>
          </p:cNvSpPr>
          <p:nvPr/>
        </p:nvSpPr>
        <p:spPr>
          <a:xfrm>
            <a:off x="0" y="241210"/>
            <a:ext cx="8103476" cy="1143000"/>
          </a:xfrm>
          <a:prstGeom prst="rect">
            <a:avLst/>
          </a:prstGeom>
        </p:spPr>
        <p:txBody>
          <a:bodyPr anchor="ctr" anchorCtr="0">
            <a:noAutofit/>
          </a:bodyPr>
          <a:lstStyle/>
          <a:p>
            <a:pPr lvl="0" algn="ctr" eaLnBrk="1" fontAlgn="auto" hangingPunct="1">
              <a:lnSpc>
                <a:spcPct val="100000"/>
              </a:lnSpc>
              <a:spcBef>
                <a:spcPct val="0"/>
              </a:spcBef>
              <a:spcAft>
                <a:spcPts val="0"/>
              </a:spcAft>
              <a:buSzTx/>
              <a:buNone/>
            </a:pPr>
            <a:r>
              <a:rPr lang="en-US" sz="3600" cap="all" dirty="0" smtClean="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cs typeface="Times New Roman" pitchFamily="18" charset="0"/>
              </a:rPr>
              <a:t>Organizational Structures</a:t>
            </a:r>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87404">
                                            <p:txEl>
                                              <p:pRg st="0" end="0"/>
                                            </p:txEl>
                                          </p:spTgt>
                                        </p:tgtEl>
                                        <p:attrNameLst>
                                          <p:attrName>style.visibility</p:attrName>
                                        </p:attrNameLst>
                                      </p:cBhvr>
                                      <p:to>
                                        <p:strVal val="visible"/>
                                      </p:to>
                                    </p:set>
                                    <p:anim calcmode="lin" valueType="num">
                                      <p:cBhvr additive="base">
                                        <p:cTn id="7" dur="500" fill="hold"/>
                                        <p:tgtEl>
                                          <p:spTgt spid="18740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7404">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187404">
                                            <p:txEl>
                                              <p:pRg st="1" end="1"/>
                                            </p:txEl>
                                          </p:spTgt>
                                        </p:tgtEl>
                                        <p:attrNameLst>
                                          <p:attrName>style.visibility</p:attrName>
                                        </p:attrNameLst>
                                      </p:cBhvr>
                                      <p:to>
                                        <p:strVal val="visible"/>
                                      </p:to>
                                    </p:set>
                                    <p:anim calcmode="lin" valueType="num">
                                      <p:cBhvr additive="base">
                                        <p:cTn id="13" dur="500" fill="hold"/>
                                        <p:tgtEl>
                                          <p:spTgt spid="18740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7404">
                                            <p:txEl>
                                              <p:pRg st="1" end="1"/>
                                            </p:txEl>
                                          </p:spTgt>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187404">
                                            <p:txEl>
                                              <p:pRg st="2" end="2"/>
                                            </p:txEl>
                                          </p:spTgt>
                                        </p:tgtEl>
                                        <p:attrNameLst>
                                          <p:attrName>style.visibility</p:attrName>
                                        </p:attrNameLst>
                                      </p:cBhvr>
                                      <p:to>
                                        <p:strVal val="visible"/>
                                      </p:to>
                                    </p:set>
                                    <p:anim calcmode="lin" valueType="num">
                                      <p:cBhvr additive="base">
                                        <p:cTn id="19" dur="500" fill="hold"/>
                                        <p:tgtEl>
                                          <p:spTgt spid="18740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7404">
                                            <p:txEl>
                                              <p:pRg st="2" end="2"/>
                                            </p:txEl>
                                          </p:spTgt>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187404">
                                            <p:txEl>
                                              <p:pRg st="3" end="3"/>
                                            </p:txEl>
                                          </p:spTgt>
                                        </p:tgtEl>
                                        <p:attrNameLst>
                                          <p:attrName>style.visibility</p:attrName>
                                        </p:attrNameLst>
                                      </p:cBhvr>
                                      <p:to>
                                        <p:strVal val="visible"/>
                                      </p:to>
                                    </p:set>
                                    <p:anim calcmode="lin" valueType="num">
                                      <p:cBhvr additive="base">
                                        <p:cTn id="25" dur="500" fill="hold"/>
                                        <p:tgtEl>
                                          <p:spTgt spid="18740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7404">
                                            <p:txEl>
                                              <p:pRg st="3" end="3"/>
                                            </p:txEl>
                                          </p:spTgt>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grpId="0" nodeType="clickEffect">
                                  <p:stCondLst>
                                    <p:cond delay="0"/>
                                  </p:stCondLst>
                                  <p:childTnLst>
                                    <p:set>
                                      <p:cBhvr>
                                        <p:cTn id="30" dur="1" fill="hold">
                                          <p:stCondLst>
                                            <p:cond delay="0"/>
                                          </p:stCondLst>
                                        </p:cTn>
                                        <p:tgtEl>
                                          <p:spTgt spid="187404">
                                            <p:txEl>
                                              <p:pRg st="4" end="4"/>
                                            </p:txEl>
                                          </p:spTgt>
                                        </p:tgtEl>
                                        <p:attrNameLst>
                                          <p:attrName>style.visibility</p:attrName>
                                        </p:attrNameLst>
                                      </p:cBhvr>
                                      <p:to>
                                        <p:strVal val="visible"/>
                                      </p:to>
                                    </p:set>
                                    <p:anim calcmode="lin" valueType="num">
                                      <p:cBhvr additive="base">
                                        <p:cTn id="31" dur="500" fill="hold"/>
                                        <p:tgtEl>
                                          <p:spTgt spid="18740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87404">
                                            <p:txEl>
                                              <p:pRg st="4" end="4"/>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404" grpId="0" build="p" bldLvl="3" autoUpdateAnimBg="0"/>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4" name="Rectangle 4"/>
          <p:cNvSpPr>
            <a:spLocks noGrp="1" noChangeArrowheads="1"/>
          </p:cNvSpPr>
          <p:nvPr>
            <p:ph idx="1"/>
          </p:nvPr>
        </p:nvSpPr>
        <p:spPr>
          <a:xfrm>
            <a:off x="455448" y="1433560"/>
            <a:ext cx="7411545" cy="4935702"/>
          </a:xfrm>
          <a:noFill/>
          <a:ln/>
        </p:spPr>
        <p:txBody>
          <a:bodyPr>
            <a:noAutofit/>
          </a:bodyPr>
          <a:lstStyle/>
          <a:p>
            <a:pPr>
              <a:lnSpc>
                <a:spcPct val="80000"/>
              </a:lnSpc>
              <a:spcAft>
                <a:spcPts val="600"/>
              </a:spcAft>
            </a:pPr>
            <a:r>
              <a:rPr lang="en-US" sz="2400" dirty="0"/>
              <a:t>What do we need to know about organizations in order to build and use information systems successfully?</a:t>
            </a:r>
            <a:br>
              <a:rPr lang="en-US" sz="2400" dirty="0"/>
            </a:br>
            <a:endParaRPr lang="en-US" sz="2400" dirty="0"/>
          </a:p>
          <a:p>
            <a:pPr>
              <a:lnSpc>
                <a:spcPct val="80000"/>
              </a:lnSpc>
              <a:spcAft>
                <a:spcPts val="600"/>
              </a:spcAft>
            </a:pPr>
            <a:r>
              <a:rPr lang="en-US" sz="2400" dirty="0"/>
              <a:t>What impact do information systems have on organizations?</a:t>
            </a:r>
            <a:br>
              <a:rPr lang="en-US" sz="2400" dirty="0"/>
            </a:br>
            <a:endParaRPr lang="en-US" sz="2400" dirty="0"/>
          </a:p>
          <a:p>
            <a:pPr>
              <a:lnSpc>
                <a:spcPct val="80000"/>
              </a:lnSpc>
              <a:spcAft>
                <a:spcPts val="600"/>
              </a:spcAft>
            </a:pPr>
            <a:r>
              <a:rPr lang="en-US" sz="2400" dirty="0"/>
              <a:t>How do information systems support the activities of managers?</a:t>
            </a:r>
          </a:p>
          <a:p>
            <a:pPr>
              <a:lnSpc>
                <a:spcPct val="80000"/>
              </a:lnSpc>
              <a:spcAft>
                <a:spcPts val="600"/>
              </a:spcAft>
            </a:pPr>
            <a:endParaRPr lang="en-US" sz="2400" dirty="0"/>
          </a:p>
          <a:p>
            <a:pPr>
              <a:lnSpc>
                <a:spcPct val="80000"/>
              </a:lnSpc>
              <a:spcAft>
                <a:spcPts val="600"/>
              </a:spcAft>
            </a:pPr>
            <a:r>
              <a:rPr lang="en-US" sz="2400" dirty="0"/>
              <a:t>How can businesses use information systems for competitive advantage?</a:t>
            </a:r>
            <a:br>
              <a:rPr lang="en-US" sz="2400" dirty="0"/>
            </a:br>
            <a:endParaRPr lang="en-US" sz="2400" dirty="0"/>
          </a:p>
          <a:p>
            <a:pPr>
              <a:lnSpc>
                <a:spcPct val="80000"/>
              </a:lnSpc>
              <a:spcAft>
                <a:spcPts val="600"/>
              </a:spcAft>
            </a:pPr>
            <a:r>
              <a:rPr lang="en-US" sz="2400" dirty="0"/>
              <a:t>Why is it so difficult to build successful information systems</a:t>
            </a:r>
            <a:r>
              <a:rPr lang="en-US" sz="2400" dirty="0" smtClean="0"/>
              <a:t>?`</a:t>
            </a:r>
            <a:endParaRPr lang="en-US" sz="2400" dirty="0"/>
          </a:p>
        </p:txBody>
      </p:sp>
      <p:sp>
        <p:nvSpPr>
          <p:cNvPr id="4" name="Title 1"/>
          <p:cNvSpPr>
            <a:spLocks noGrp="1"/>
          </p:cNvSpPr>
          <p:nvPr>
            <p:ph type="title"/>
          </p:nvPr>
        </p:nvSpPr>
        <p:spPr>
          <a:xfrm>
            <a:off x="457200" y="320040"/>
            <a:ext cx="7239000" cy="1143000"/>
          </a:xfrm>
        </p:spPr>
        <p:txBody>
          <a:bodyPr anchor="ctr" anchorCtr="0">
            <a:normAutofit/>
          </a:bodyPr>
          <a:lstStyle/>
          <a:p>
            <a:r>
              <a:rPr lang="en-US" b="1" dirty="0" smtClean="0">
                <a:solidFill>
                  <a:srgbClr val="0036A2"/>
                </a:solidFill>
              </a:rPr>
              <a:t>Objectives</a:t>
            </a:r>
            <a:endParaRPr lang="en-US" b="1" dirty="0"/>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5124">
                                            <p:txEl>
                                              <p:pRg st="0" end="0"/>
                                            </p:txEl>
                                          </p:spTgt>
                                        </p:tgtEl>
                                        <p:attrNameLst>
                                          <p:attrName>style.visibility</p:attrName>
                                        </p:attrNameLst>
                                      </p:cBhvr>
                                      <p:to>
                                        <p:strVal val="visible"/>
                                      </p:to>
                                    </p:set>
                                    <p:anim calcmode="lin" valueType="num">
                                      <p:cBhvr additive="base">
                                        <p:cTn id="7" dur="500" fill="hold"/>
                                        <p:tgtEl>
                                          <p:spTgt spid="512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124">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5124">
                                            <p:txEl>
                                              <p:pRg st="1" end="1"/>
                                            </p:txEl>
                                          </p:spTgt>
                                        </p:tgtEl>
                                        <p:attrNameLst>
                                          <p:attrName>style.visibility</p:attrName>
                                        </p:attrNameLst>
                                      </p:cBhvr>
                                      <p:to>
                                        <p:strVal val="visible"/>
                                      </p:to>
                                    </p:set>
                                    <p:anim calcmode="lin" valueType="num">
                                      <p:cBhvr additive="base">
                                        <p:cTn id="13" dur="500" fill="hold"/>
                                        <p:tgtEl>
                                          <p:spTgt spid="512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124">
                                            <p:txEl>
                                              <p:pRg st="1" end="1"/>
                                            </p:txEl>
                                          </p:spTgt>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5124">
                                            <p:txEl>
                                              <p:pRg st="2" end="2"/>
                                            </p:txEl>
                                          </p:spTgt>
                                        </p:tgtEl>
                                        <p:attrNameLst>
                                          <p:attrName>style.visibility</p:attrName>
                                        </p:attrNameLst>
                                      </p:cBhvr>
                                      <p:to>
                                        <p:strVal val="visible"/>
                                      </p:to>
                                    </p:set>
                                    <p:anim calcmode="lin" valueType="num">
                                      <p:cBhvr additive="base">
                                        <p:cTn id="19" dur="500" fill="hold"/>
                                        <p:tgtEl>
                                          <p:spTgt spid="512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124">
                                            <p:txEl>
                                              <p:pRg st="2" end="2"/>
                                            </p:txEl>
                                          </p:spTgt>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5124">
                                            <p:txEl>
                                              <p:pRg st="4" end="4"/>
                                            </p:txEl>
                                          </p:spTgt>
                                        </p:tgtEl>
                                        <p:attrNameLst>
                                          <p:attrName>style.visibility</p:attrName>
                                        </p:attrNameLst>
                                      </p:cBhvr>
                                      <p:to>
                                        <p:strVal val="visible"/>
                                      </p:to>
                                    </p:set>
                                    <p:anim calcmode="lin" valueType="num">
                                      <p:cBhvr additive="base">
                                        <p:cTn id="25" dur="500" fill="hold"/>
                                        <p:tgtEl>
                                          <p:spTgt spid="512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124">
                                            <p:txEl>
                                              <p:pRg st="4" end="4"/>
                                            </p:txEl>
                                          </p:spTgt>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grpId="0" nodeType="clickEffect">
                                  <p:stCondLst>
                                    <p:cond delay="0"/>
                                  </p:stCondLst>
                                  <p:childTnLst>
                                    <p:set>
                                      <p:cBhvr>
                                        <p:cTn id="30" dur="1" fill="hold">
                                          <p:stCondLst>
                                            <p:cond delay="0"/>
                                          </p:stCondLst>
                                        </p:cTn>
                                        <p:tgtEl>
                                          <p:spTgt spid="5124">
                                            <p:txEl>
                                              <p:pRg st="5" end="5"/>
                                            </p:txEl>
                                          </p:spTgt>
                                        </p:tgtEl>
                                        <p:attrNameLst>
                                          <p:attrName>style.visibility</p:attrName>
                                        </p:attrNameLst>
                                      </p:cBhvr>
                                      <p:to>
                                        <p:strVal val="visible"/>
                                      </p:to>
                                    </p:set>
                                    <p:anim calcmode="lin" valueType="num">
                                      <p:cBhvr additive="base">
                                        <p:cTn id="31" dur="500" fill="hold"/>
                                        <p:tgtEl>
                                          <p:spTgt spid="5124">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124">
                                            <p:txEl>
                                              <p:pRg st="5" end="5"/>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4" grpId="0" build="p"/>
    </p:bld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28036" name="Picture 4" descr="https://paginas.fe.up.pt/~als/mis10e/images/img03_08.jpg"/>
          <p:cNvPicPr>
            <a:picLocks noChangeAspect="1" noChangeArrowheads="1"/>
          </p:cNvPicPr>
          <p:nvPr/>
        </p:nvPicPr>
        <p:blipFill>
          <a:blip r:embed="rId3" cstate="print"/>
          <a:srcRect t="60043"/>
          <a:stretch>
            <a:fillRect/>
          </a:stretch>
        </p:blipFill>
        <p:spPr bwMode="auto">
          <a:xfrm>
            <a:off x="4295775" y="2832848"/>
            <a:ext cx="4848225" cy="1916206"/>
          </a:xfrm>
          <a:prstGeom prst="rect">
            <a:avLst/>
          </a:prstGeom>
          <a:noFill/>
        </p:spPr>
      </p:pic>
      <p:pic>
        <p:nvPicPr>
          <p:cNvPr id="428038" name="Picture 6" descr="×ª××¦××ª ×ª××× × ×¢×××¨ âªmatrix organizationâ¬â"/>
          <p:cNvPicPr>
            <a:picLocks noChangeAspect="1" noChangeArrowheads="1"/>
          </p:cNvPicPr>
          <p:nvPr/>
        </p:nvPicPr>
        <p:blipFill>
          <a:blip r:embed="rId4" cstate="print"/>
          <a:srcRect/>
          <a:stretch>
            <a:fillRect/>
          </a:stretch>
        </p:blipFill>
        <p:spPr bwMode="auto">
          <a:xfrm>
            <a:off x="391033" y="3924469"/>
            <a:ext cx="3911374" cy="2933531"/>
          </a:xfrm>
          <a:prstGeom prst="rect">
            <a:avLst/>
          </a:prstGeom>
          <a:noFill/>
        </p:spPr>
      </p:pic>
      <p:sp>
        <p:nvSpPr>
          <p:cNvPr id="10" name="Title 1"/>
          <p:cNvSpPr txBox="1">
            <a:spLocks/>
          </p:cNvSpPr>
          <p:nvPr/>
        </p:nvSpPr>
        <p:spPr>
          <a:xfrm>
            <a:off x="0" y="241210"/>
            <a:ext cx="8103476" cy="1143000"/>
          </a:xfrm>
          <a:prstGeom prst="rect">
            <a:avLst/>
          </a:prstGeom>
        </p:spPr>
        <p:txBody>
          <a:bodyPr anchor="ctr" anchorCtr="0">
            <a:noAutofit/>
          </a:bodyPr>
          <a:lstStyle/>
          <a:p>
            <a:pPr lvl="0" algn="ctr" eaLnBrk="1" fontAlgn="auto" hangingPunct="1">
              <a:lnSpc>
                <a:spcPct val="100000"/>
              </a:lnSpc>
              <a:spcBef>
                <a:spcPct val="0"/>
              </a:spcBef>
              <a:spcAft>
                <a:spcPts val="0"/>
              </a:spcAft>
              <a:buSzTx/>
              <a:buNone/>
            </a:pPr>
            <a:r>
              <a:rPr lang="en-US" sz="3600" cap="all" dirty="0" smtClean="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cs typeface="Times New Roman" pitchFamily="18" charset="0"/>
              </a:rPr>
              <a:t>Organizational Structures</a:t>
            </a:r>
          </a:p>
        </p:txBody>
      </p:sp>
      <p:pic>
        <p:nvPicPr>
          <p:cNvPr id="11" name="Picture 4" descr="https://paginas.fe.up.pt/~als/mis10e/images/img03_08.jpg"/>
          <p:cNvPicPr>
            <a:picLocks noChangeAspect="1" noChangeArrowheads="1"/>
          </p:cNvPicPr>
          <p:nvPr/>
        </p:nvPicPr>
        <p:blipFill>
          <a:blip r:embed="rId3" cstate="print"/>
          <a:srcRect b="41686"/>
          <a:stretch>
            <a:fillRect/>
          </a:stretch>
        </p:blipFill>
        <p:spPr bwMode="auto">
          <a:xfrm>
            <a:off x="412377" y="1397934"/>
            <a:ext cx="4848225" cy="2116231"/>
          </a:xfrm>
          <a:prstGeom prst="rect">
            <a:avLst/>
          </a:prstGeom>
          <a:noFill/>
        </p:spPr>
      </p:pic>
    </p:spTree>
  </p:cSld>
  <p:clrMapOvr>
    <a:masterClrMapping/>
  </p:clrMapOvr>
  <p:transition spd="med">
    <p:fade thruBlk="1"/>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 name="Picture 1"/>
          <p:cNvPicPr>
            <a:picLocks noChangeAspect="1" noChangeArrowheads="1"/>
          </p:cNvPicPr>
          <p:nvPr/>
        </p:nvPicPr>
        <p:blipFill>
          <a:blip r:embed="rId3" cstate="print"/>
          <a:srcRect t="14337" b="11645"/>
          <a:stretch>
            <a:fillRect/>
          </a:stretch>
        </p:blipFill>
        <p:spPr bwMode="auto">
          <a:xfrm>
            <a:off x="0" y="1667435"/>
            <a:ext cx="8142398" cy="4518212"/>
          </a:xfrm>
          <a:prstGeom prst="rect">
            <a:avLst/>
          </a:prstGeom>
          <a:noFill/>
          <a:ln w="12700" cap="flat" cmpd="sng" algn="ctr">
            <a:noFill/>
            <a:prstDash val="solid"/>
            <a:miter lim="800000"/>
            <a:headEnd/>
            <a:tailEnd/>
          </a:ln>
        </p:spPr>
      </p:pic>
      <p:sp>
        <p:nvSpPr>
          <p:cNvPr id="8" name="Title 1"/>
          <p:cNvSpPr>
            <a:spLocks noGrp="1"/>
          </p:cNvSpPr>
          <p:nvPr>
            <p:ph type="title"/>
          </p:nvPr>
        </p:nvSpPr>
        <p:spPr>
          <a:xfrm>
            <a:off x="457200" y="248322"/>
            <a:ext cx="7239000" cy="1143000"/>
          </a:xfrm>
        </p:spPr>
        <p:txBody>
          <a:bodyPr anchor="ctr" anchorCtr="0">
            <a:normAutofit/>
          </a:bodyPr>
          <a:lstStyle/>
          <a:p>
            <a:pPr algn="ctr"/>
            <a:r>
              <a:rPr lang="en-US" b="1" dirty="0" smtClean="0">
                <a:solidFill>
                  <a:srgbClr val="0036A2"/>
                </a:solidFill>
              </a:rPr>
              <a:t>Hierarchical </a:t>
            </a:r>
            <a:r>
              <a:rPr lang="en-US" b="1" dirty="0" smtClean="0">
                <a:solidFill>
                  <a:srgbClr val="0036A2"/>
                </a:solidFill>
              </a:rPr>
              <a:t>Structure</a:t>
            </a:r>
            <a:endParaRPr lang="en-US" b="1" dirty="0" smtClean="0">
              <a:solidFill>
                <a:srgbClr val="0036A2"/>
              </a:solidFill>
            </a:endParaRPr>
          </a:p>
        </p:txBody>
      </p:sp>
    </p:spTree>
  </p:cSld>
  <p:clrMapOvr>
    <a:masterClrMapping/>
  </p:clrMapOvr>
  <p:transition spd="med">
    <p:fade thruBlk="1"/>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56447"/>
            <a:ext cx="8229600" cy="5172635"/>
          </a:xfrm>
        </p:spPr>
        <p:txBody>
          <a:bodyPr>
            <a:noAutofit/>
          </a:bodyPr>
          <a:lstStyle/>
          <a:p>
            <a:pPr>
              <a:spcBef>
                <a:spcPts val="0"/>
              </a:spcBef>
              <a:spcAft>
                <a:spcPts val="1200"/>
              </a:spcAft>
            </a:pPr>
            <a:r>
              <a:rPr lang="en-US" sz="2400" dirty="0" smtClean="0"/>
              <a:t>IT is typically </a:t>
            </a:r>
            <a:r>
              <a:rPr lang="en-US" sz="2400" dirty="0" smtClean="0"/>
              <a:t>used to </a:t>
            </a:r>
            <a:r>
              <a:rPr lang="en-US" sz="2800" b="1" dirty="0" smtClean="0">
                <a:solidFill>
                  <a:srgbClr val="002060"/>
                </a:solidFill>
              </a:rPr>
              <a:t>store and communicate </a:t>
            </a:r>
            <a:r>
              <a:rPr lang="en-US" sz="2400" dirty="0" smtClean="0"/>
              <a:t>information along the lines of the hierarchy in </a:t>
            </a:r>
            <a:r>
              <a:rPr lang="en-US" sz="2400" b="1" dirty="0" smtClean="0">
                <a:solidFill>
                  <a:srgbClr val="002060"/>
                </a:solidFill>
              </a:rPr>
              <a:t>a </a:t>
            </a:r>
            <a:r>
              <a:rPr lang="en-US" sz="2800" b="1" dirty="0" smtClean="0">
                <a:solidFill>
                  <a:srgbClr val="002060"/>
                </a:solidFill>
              </a:rPr>
              <a:t>centralized </a:t>
            </a:r>
            <a:r>
              <a:rPr lang="en-US" sz="2400" dirty="0" smtClean="0"/>
              <a:t>structure.</a:t>
            </a:r>
          </a:p>
          <a:p>
            <a:pPr>
              <a:spcBef>
                <a:spcPts val="0"/>
              </a:spcBef>
              <a:spcAft>
                <a:spcPts val="1200"/>
              </a:spcAft>
            </a:pPr>
            <a:r>
              <a:rPr lang="en-US" sz="2400" dirty="0" smtClean="0"/>
              <a:t>IT facilitates </a:t>
            </a:r>
            <a:r>
              <a:rPr lang="en-US" sz="2400" dirty="0" smtClean="0"/>
              <a:t>the decisions of top managers downward and provide a </a:t>
            </a:r>
            <a:r>
              <a:rPr lang="en-US" sz="2800" b="1" dirty="0" smtClean="0">
                <a:solidFill>
                  <a:srgbClr val="002060"/>
                </a:solidFill>
              </a:rPr>
              <a:t>hierarchy of reports </a:t>
            </a:r>
            <a:r>
              <a:rPr lang="en-US" sz="2400" dirty="0" smtClean="0"/>
              <a:t>to support organizational operations. </a:t>
            </a:r>
          </a:p>
          <a:p>
            <a:pPr>
              <a:spcBef>
                <a:spcPts val="0"/>
              </a:spcBef>
              <a:spcAft>
                <a:spcPts val="1200"/>
              </a:spcAft>
            </a:pPr>
            <a:r>
              <a:rPr lang="en-US" sz="2400" dirty="0" smtClean="0"/>
              <a:t>Data </a:t>
            </a:r>
            <a:r>
              <a:rPr lang="en-US" sz="2400" dirty="0" smtClean="0"/>
              <a:t>from operations that have been captured at lower levels need to be </a:t>
            </a:r>
            <a:r>
              <a:rPr lang="en-US" sz="2800" b="1" dirty="0" smtClean="0">
                <a:solidFill>
                  <a:srgbClr val="002060"/>
                </a:solidFill>
              </a:rPr>
              <a:t>consolidated</a:t>
            </a:r>
            <a:r>
              <a:rPr lang="en-US" sz="2400" dirty="0" smtClean="0"/>
              <a:t>, managed and made secure at a higher level. </a:t>
            </a:r>
          </a:p>
          <a:p>
            <a:pPr>
              <a:spcBef>
                <a:spcPts val="0"/>
              </a:spcBef>
              <a:spcAft>
                <a:spcPts val="1200"/>
              </a:spcAft>
            </a:pPr>
            <a:r>
              <a:rPr lang="en-US" sz="2400" dirty="0" smtClean="0"/>
              <a:t>The data is </a:t>
            </a:r>
            <a:r>
              <a:rPr lang="en-US" sz="2800" b="1" dirty="0" smtClean="0">
                <a:solidFill>
                  <a:srgbClr val="002060"/>
                </a:solidFill>
              </a:rPr>
              <a:t>integrated</a:t>
            </a:r>
            <a:r>
              <a:rPr lang="en-US" sz="2400" dirty="0" smtClean="0"/>
              <a:t> into databases that are designed to enable employees at </a:t>
            </a:r>
            <a:r>
              <a:rPr lang="en-US" sz="2800" b="1" dirty="0" smtClean="0">
                <a:solidFill>
                  <a:srgbClr val="002060"/>
                </a:solidFill>
              </a:rPr>
              <a:t>all</a:t>
            </a:r>
            <a:r>
              <a:rPr lang="en-US" sz="2400" b="1" dirty="0" smtClean="0">
                <a:solidFill>
                  <a:srgbClr val="002060"/>
                </a:solidFill>
              </a:rPr>
              <a:t> </a:t>
            </a:r>
            <a:r>
              <a:rPr lang="en-US" sz="2800" b="1" dirty="0" smtClean="0">
                <a:solidFill>
                  <a:srgbClr val="002060"/>
                </a:solidFill>
              </a:rPr>
              <a:t>levels</a:t>
            </a:r>
            <a:r>
              <a:rPr lang="en-US" sz="2400" b="1" dirty="0" smtClean="0">
                <a:solidFill>
                  <a:srgbClr val="002060"/>
                </a:solidFill>
              </a:rPr>
              <a:t> </a:t>
            </a:r>
            <a:r>
              <a:rPr lang="en-US" sz="2400" dirty="0" smtClean="0"/>
              <a:t>of the organization can see the information that they need when they need it.</a:t>
            </a:r>
          </a:p>
        </p:txBody>
      </p:sp>
      <p:sp>
        <p:nvSpPr>
          <p:cNvPr id="5" name="Title 1"/>
          <p:cNvSpPr txBox="1">
            <a:spLocks/>
          </p:cNvSpPr>
          <p:nvPr/>
        </p:nvSpPr>
        <p:spPr>
          <a:xfrm>
            <a:off x="286871" y="248322"/>
            <a:ext cx="7763435" cy="1143000"/>
          </a:xfrm>
          <a:prstGeom prst="rect">
            <a:avLst/>
          </a:prstGeom>
        </p:spPr>
        <p:txBody>
          <a:bodyPr vert="horz" lIns="45720" tIns="0" rIns="45720" bIns="0" anchor="ctr" anchorCtr="0">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800" b="1" i="0" u="none" strike="noStrike" kern="1200" cap="all" spc="0" normalizeH="0" baseline="0" noProof="0" dirty="0" smtClean="0">
                <a:ln w="500">
                  <a:solidFill>
                    <a:schemeClr val="tx2">
                      <a:shade val="20000"/>
                      <a:satMod val="120000"/>
                    </a:schemeClr>
                  </a:solidFill>
                </a:ln>
                <a:solidFill>
                  <a:srgbClr val="0036A2"/>
                </a:solidFill>
                <a:effectLst/>
                <a:uLnTx/>
                <a:uFillTx/>
                <a:latin typeface="+mj-lt"/>
                <a:ea typeface="+mj-ea"/>
                <a:cs typeface="+mj-cs"/>
              </a:rPr>
              <a:t>It and Hierarchical Structure</a:t>
            </a:r>
          </a:p>
        </p:txBody>
      </p:sp>
    </p:spTree>
  </p:cSld>
  <p:clrMapOvr>
    <a:masterClrMapping/>
  </p:clrMapOvr>
  <p:transition spd="med">
    <p:fade thruBlk="1"/>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810" y="0"/>
            <a:ext cx="7593105" cy="1143000"/>
          </a:xfrm>
        </p:spPr>
        <p:txBody>
          <a:bodyPr lIns="0" rIns="0" anchor="ctr" anchorCtr="0">
            <a:normAutofit/>
          </a:bodyPr>
          <a:lstStyle/>
          <a:p>
            <a:r>
              <a:rPr lang="en-US" b="1" dirty="0" smtClean="0">
                <a:solidFill>
                  <a:srgbClr val="0036A2"/>
                </a:solidFill>
              </a:rPr>
              <a:t>Flat Organization Structure</a:t>
            </a:r>
          </a:p>
        </p:txBody>
      </p:sp>
      <p:sp>
        <p:nvSpPr>
          <p:cNvPr id="3" name="Content Placeholder 2"/>
          <p:cNvSpPr>
            <a:spLocks noGrp="1"/>
          </p:cNvSpPr>
          <p:nvPr>
            <p:ph idx="1"/>
          </p:nvPr>
        </p:nvSpPr>
        <p:spPr>
          <a:xfrm>
            <a:off x="48987" y="1110342"/>
            <a:ext cx="8273144" cy="5519057"/>
          </a:xfrm>
        </p:spPr>
        <p:txBody>
          <a:bodyPr lIns="0" tIns="0" rIns="0" bIns="0">
            <a:noAutofit/>
          </a:bodyPr>
          <a:lstStyle/>
          <a:p>
            <a:pPr>
              <a:spcBef>
                <a:spcPts val="1200"/>
              </a:spcBef>
            </a:pPr>
            <a:r>
              <a:rPr lang="en-US" sz="2400" b="1" dirty="0" smtClean="0">
                <a:solidFill>
                  <a:srgbClr val="002060"/>
                </a:solidFill>
              </a:rPr>
              <a:t>Horizontal</a:t>
            </a:r>
            <a:r>
              <a:rPr lang="en-US" dirty="0" smtClean="0"/>
              <a:t>, less well-defined chain of command.</a:t>
            </a:r>
          </a:p>
          <a:p>
            <a:pPr>
              <a:spcBef>
                <a:spcPts val="1200"/>
              </a:spcBef>
            </a:pPr>
            <a:r>
              <a:rPr lang="en-US" dirty="0" smtClean="0"/>
              <a:t>Fewer employees, everyone does whatever needs to be done in order to complete business.</a:t>
            </a:r>
          </a:p>
          <a:p>
            <a:pPr>
              <a:spcBef>
                <a:spcPts val="1200"/>
              </a:spcBef>
            </a:pPr>
            <a:r>
              <a:rPr lang="en-US" dirty="0" smtClean="0"/>
              <a:t>Respond quickly to dynamic, uncertain environments. </a:t>
            </a:r>
          </a:p>
          <a:p>
            <a:pPr>
              <a:spcBef>
                <a:spcPts val="1200"/>
              </a:spcBef>
            </a:pPr>
            <a:r>
              <a:rPr lang="en-US" sz="2400" b="1" dirty="0" smtClean="0">
                <a:solidFill>
                  <a:srgbClr val="002060"/>
                </a:solidFill>
              </a:rPr>
              <a:t>Teamwork</a:t>
            </a:r>
            <a:r>
              <a:rPr lang="en-US" dirty="0" smtClean="0"/>
              <a:t> </a:t>
            </a:r>
            <a:r>
              <a:rPr lang="en-US" dirty="0" smtClean="0"/>
              <a:t>is important to increase flexibility and innovation.</a:t>
            </a:r>
          </a:p>
          <a:p>
            <a:pPr>
              <a:spcBef>
                <a:spcPts val="1200"/>
              </a:spcBef>
            </a:pPr>
            <a:r>
              <a:rPr lang="en-US" dirty="0" smtClean="0"/>
              <a:t>Decision rights may not be clearly defined, often </a:t>
            </a:r>
            <a:r>
              <a:rPr lang="en-US" sz="2400" b="1" dirty="0" smtClean="0">
                <a:solidFill>
                  <a:srgbClr val="002060"/>
                </a:solidFill>
              </a:rPr>
              <a:t>decentralized</a:t>
            </a:r>
            <a:r>
              <a:rPr lang="en-US" dirty="0" smtClean="0"/>
              <a:t>.</a:t>
            </a:r>
            <a:endParaRPr lang="en-US" dirty="0" smtClean="0"/>
          </a:p>
        </p:txBody>
      </p:sp>
    </p:spTree>
  </p:cSld>
  <p:clrMapOvr>
    <a:masterClrMapping/>
  </p:clrMapOvr>
  <p:transition spd="med">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810" y="0"/>
            <a:ext cx="7593105" cy="1143000"/>
          </a:xfrm>
        </p:spPr>
        <p:txBody>
          <a:bodyPr lIns="0" rIns="0" anchor="ctr" anchorCtr="0">
            <a:normAutofit/>
          </a:bodyPr>
          <a:lstStyle/>
          <a:p>
            <a:r>
              <a:rPr lang="en-US" b="1" dirty="0" smtClean="0">
                <a:solidFill>
                  <a:srgbClr val="0036A2"/>
                </a:solidFill>
              </a:rPr>
              <a:t>Flat Organization Structure</a:t>
            </a:r>
          </a:p>
        </p:txBody>
      </p:sp>
      <p:sp>
        <p:nvSpPr>
          <p:cNvPr id="3" name="Content Placeholder 2"/>
          <p:cNvSpPr>
            <a:spLocks noGrp="1"/>
          </p:cNvSpPr>
          <p:nvPr>
            <p:ph idx="1"/>
          </p:nvPr>
        </p:nvSpPr>
        <p:spPr>
          <a:xfrm>
            <a:off x="48987" y="1110342"/>
            <a:ext cx="8273144" cy="5519057"/>
          </a:xfrm>
        </p:spPr>
        <p:txBody>
          <a:bodyPr lIns="0" tIns="0" rIns="0" bIns="0">
            <a:noAutofit/>
          </a:bodyPr>
          <a:lstStyle/>
          <a:p>
            <a:pPr>
              <a:spcBef>
                <a:spcPts val="1200"/>
              </a:spcBef>
            </a:pPr>
            <a:r>
              <a:rPr lang="en-US" dirty="0" smtClean="0"/>
              <a:t>Appropriate </a:t>
            </a:r>
            <a:r>
              <a:rPr lang="en-US" dirty="0" smtClean="0"/>
              <a:t>for </a:t>
            </a:r>
            <a:r>
              <a:rPr lang="en-US" sz="2800" b="1" dirty="0" smtClean="0">
                <a:solidFill>
                  <a:srgbClr val="002060"/>
                </a:solidFill>
              </a:rPr>
              <a:t>entrepreneurial</a:t>
            </a:r>
            <a:r>
              <a:rPr lang="en-US" dirty="0" smtClean="0"/>
              <a:t>/</a:t>
            </a:r>
            <a:r>
              <a:rPr lang="en-US" sz="2800" b="1" dirty="0" smtClean="0">
                <a:solidFill>
                  <a:srgbClr val="002060"/>
                </a:solidFill>
              </a:rPr>
              <a:t>small organizations.</a:t>
            </a:r>
          </a:p>
          <a:p>
            <a:pPr>
              <a:spcBef>
                <a:spcPts val="1200"/>
              </a:spcBef>
            </a:pPr>
            <a:r>
              <a:rPr lang="en-US" dirty="0" smtClean="0"/>
              <a:t>IT is </a:t>
            </a:r>
            <a:r>
              <a:rPr lang="en-US" dirty="0" smtClean="0"/>
              <a:t>utilized to off-load certain routine work in order to avoid hiring additional workers and </a:t>
            </a:r>
            <a:r>
              <a:rPr lang="en-US" dirty="0" smtClean="0"/>
              <a:t>supports   </a:t>
            </a:r>
            <a:r>
              <a:rPr lang="en-US" sz="2400" b="1" dirty="0" smtClean="0">
                <a:solidFill>
                  <a:srgbClr val="002060"/>
                </a:solidFill>
              </a:rPr>
              <a:t>intra-firm communications</a:t>
            </a:r>
            <a:r>
              <a:rPr lang="en-US" dirty="0" smtClean="0"/>
              <a:t>.</a:t>
            </a:r>
          </a:p>
        </p:txBody>
      </p:sp>
    </p:spTree>
  </p:cSld>
  <p:clrMapOvr>
    <a:masterClrMapping/>
  </p:clrMapOvr>
  <p:transition spd="med">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6186" y="0"/>
            <a:ext cx="7239000" cy="1143000"/>
          </a:xfrm>
        </p:spPr>
        <p:txBody>
          <a:bodyPr anchor="ctr" anchorCtr="0">
            <a:normAutofit fontScale="90000"/>
          </a:bodyPr>
          <a:lstStyle/>
          <a:p>
            <a:r>
              <a:rPr lang="en-US" b="1" dirty="0" smtClean="0">
                <a:solidFill>
                  <a:srgbClr val="0036A2"/>
                </a:solidFill>
              </a:rPr>
              <a:t>Matrix Organization Structure</a:t>
            </a:r>
            <a:endParaRPr lang="en-US" dirty="0"/>
          </a:p>
        </p:txBody>
      </p:sp>
      <p:sp>
        <p:nvSpPr>
          <p:cNvPr id="3" name="Content Placeholder 2"/>
          <p:cNvSpPr>
            <a:spLocks noGrp="1"/>
          </p:cNvSpPr>
          <p:nvPr>
            <p:ph idx="1"/>
          </p:nvPr>
        </p:nvSpPr>
        <p:spPr>
          <a:xfrm>
            <a:off x="97973" y="1119558"/>
            <a:ext cx="8098971" cy="5705784"/>
          </a:xfrm>
        </p:spPr>
        <p:txBody>
          <a:bodyPr lIns="0" tIns="0" rIns="0" bIns="0">
            <a:normAutofit/>
          </a:bodyPr>
          <a:lstStyle/>
          <a:p>
            <a:pPr>
              <a:spcBef>
                <a:spcPts val="1200"/>
              </a:spcBef>
            </a:pPr>
            <a:r>
              <a:rPr lang="en-US" dirty="0" smtClean="0"/>
              <a:t>Assigns workers with two or more supervisors.</a:t>
            </a:r>
          </a:p>
          <a:p>
            <a:pPr>
              <a:spcBef>
                <a:spcPts val="1200"/>
              </a:spcBef>
            </a:pPr>
            <a:r>
              <a:rPr lang="en-US" dirty="0" smtClean="0"/>
              <a:t>Work </a:t>
            </a:r>
            <a:r>
              <a:rPr lang="en-US" dirty="0" smtClean="0"/>
              <a:t>is organized into </a:t>
            </a:r>
            <a:r>
              <a:rPr lang="en-US" sz="3000" b="1" i="1" dirty="0" smtClean="0">
                <a:solidFill>
                  <a:srgbClr val="002060"/>
                </a:solidFill>
              </a:rPr>
              <a:t>small work </a:t>
            </a:r>
            <a:r>
              <a:rPr lang="en-US" sz="3000" b="1" i="1" dirty="0" smtClean="0">
                <a:solidFill>
                  <a:srgbClr val="002060"/>
                </a:solidFill>
              </a:rPr>
              <a:t>groups </a:t>
            </a:r>
            <a:r>
              <a:rPr lang="en-US" dirty="0" smtClean="0"/>
              <a:t>and integrated regionally and </a:t>
            </a:r>
            <a:r>
              <a:rPr lang="en-US" dirty="0" smtClean="0"/>
              <a:t>nationally/globally</a:t>
            </a:r>
            <a:r>
              <a:rPr lang="en-US" dirty="0" smtClean="0"/>
              <a:t>.</a:t>
            </a:r>
          </a:p>
          <a:p>
            <a:pPr>
              <a:spcBef>
                <a:spcPts val="1200"/>
              </a:spcBef>
            </a:pPr>
            <a:r>
              <a:rPr lang="en-US" dirty="0" smtClean="0"/>
              <a:t>Each supervisor directs a different aspect of the employee’s work.</a:t>
            </a:r>
          </a:p>
          <a:p>
            <a:pPr>
              <a:spcBef>
                <a:spcPts val="1200"/>
              </a:spcBef>
            </a:pPr>
            <a:r>
              <a:rPr lang="en-US" dirty="0" smtClean="0"/>
              <a:t>Difficult for managers to achieve their business strategies</a:t>
            </a:r>
          </a:p>
          <a:p>
            <a:pPr>
              <a:spcBef>
                <a:spcPts val="1200"/>
              </a:spcBef>
            </a:pPr>
            <a:r>
              <a:rPr lang="en-US" dirty="0" smtClean="0"/>
              <a:t>Managers are flooded with more information than they can process.</a:t>
            </a:r>
          </a:p>
          <a:p>
            <a:pPr>
              <a:spcBef>
                <a:spcPts val="1200"/>
              </a:spcBef>
            </a:pPr>
            <a:r>
              <a:rPr lang="en-US" dirty="0" smtClean="0"/>
              <a:t>Decision rights are </a:t>
            </a:r>
            <a:r>
              <a:rPr lang="en-US" sz="3000" b="1" i="1" dirty="0" smtClean="0">
                <a:solidFill>
                  <a:srgbClr val="002060"/>
                </a:solidFill>
              </a:rPr>
              <a:t>shared</a:t>
            </a:r>
            <a:r>
              <a:rPr lang="en-US" sz="3000" dirty="0" smtClean="0"/>
              <a:t> </a:t>
            </a:r>
            <a:r>
              <a:rPr lang="en-US" dirty="0" smtClean="0"/>
              <a:t>between the </a:t>
            </a:r>
            <a:r>
              <a:rPr lang="en-US" dirty="0" smtClean="0"/>
              <a:t>managers</a:t>
            </a:r>
            <a:r>
              <a:rPr lang="en-US" dirty="0" smtClean="0"/>
              <a:t>.</a:t>
            </a:r>
            <a:endParaRPr lang="en-US" dirty="0"/>
          </a:p>
        </p:txBody>
      </p:sp>
    </p:spTree>
  </p:cSld>
  <p:clrMapOvr>
    <a:masterClrMapping/>
  </p:clrMapOvr>
  <p:transition spd="med">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6186" y="0"/>
            <a:ext cx="7239000" cy="1143000"/>
          </a:xfrm>
        </p:spPr>
        <p:txBody>
          <a:bodyPr anchor="ctr" anchorCtr="0">
            <a:normAutofit fontScale="90000"/>
          </a:bodyPr>
          <a:lstStyle/>
          <a:p>
            <a:r>
              <a:rPr lang="en-US" b="1" dirty="0" smtClean="0">
                <a:solidFill>
                  <a:srgbClr val="0036A2"/>
                </a:solidFill>
              </a:rPr>
              <a:t>Matrix Organization Structure</a:t>
            </a:r>
            <a:endParaRPr lang="en-US" dirty="0"/>
          </a:p>
        </p:txBody>
      </p:sp>
      <p:sp>
        <p:nvSpPr>
          <p:cNvPr id="3" name="Content Placeholder 2"/>
          <p:cNvSpPr>
            <a:spLocks noGrp="1"/>
          </p:cNvSpPr>
          <p:nvPr>
            <p:ph idx="1"/>
          </p:nvPr>
        </p:nvSpPr>
        <p:spPr>
          <a:xfrm>
            <a:off x="97973" y="1119558"/>
            <a:ext cx="8098971" cy="5705784"/>
          </a:xfrm>
        </p:spPr>
        <p:txBody>
          <a:bodyPr lIns="0" tIns="0" rIns="0" bIns="0">
            <a:normAutofit/>
          </a:bodyPr>
          <a:lstStyle/>
          <a:p>
            <a:pPr>
              <a:spcBef>
                <a:spcPts val="1200"/>
              </a:spcBef>
            </a:pPr>
            <a:r>
              <a:rPr lang="en-US" dirty="0" smtClean="0"/>
              <a:t>Appropriate </a:t>
            </a:r>
            <a:r>
              <a:rPr lang="en-US" dirty="0" smtClean="0"/>
              <a:t>for </a:t>
            </a:r>
            <a:r>
              <a:rPr lang="en-US" sz="3000" b="1" i="1" dirty="0" smtClean="0">
                <a:solidFill>
                  <a:srgbClr val="002060"/>
                </a:solidFill>
              </a:rPr>
              <a:t>complex decision making </a:t>
            </a:r>
            <a:r>
              <a:rPr lang="en-US" dirty="0" smtClean="0"/>
              <a:t>and dynamic and uncertain environments.</a:t>
            </a:r>
          </a:p>
          <a:p>
            <a:pPr>
              <a:spcBef>
                <a:spcPts val="1200"/>
              </a:spcBef>
            </a:pPr>
            <a:r>
              <a:rPr lang="en-US" dirty="0" smtClean="0"/>
              <a:t>IT </a:t>
            </a:r>
            <a:r>
              <a:rPr lang="en-US" sz="3000" b="1" i="1" dirty="0" smtClean="0">
                <a:solidFill>
                  <a:srgbClr val="002060"/>
                </a:solidFill>
              </a:rPr>
              <a:t>reduces </a:t>
            </a:r>
            <a:r>
              <a:rPr lang="en-US" sz="3000" b="1" i="1" dirty="0" smtClean="0">
                <a:solidFill>
                  <a:srgbClr val="002060"/>
                </a:solidFill>
              </a:rPr>
              <a:t>operating complexities and expenses </a:t>
            </a:r>
            <a:r>
              <a:rPr lang="en-US" dirty="0" smtClean="0"/>
              <a:t>by allowing information to be easily shared among different managerial functions.</a:t>
            </a:r>
            <a:endParaRPr lang="en-US" dirty="0"/>
          </a:p>
        </p:txBody>
      </p:sp>
    </p:spTree>
  </p:cSld>
  <p:clrMapOvr>
    <a:masterClrMapping/>
  </p:clrMapOvr>
  <p:transition spd="med">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cdn.roojoom.com/user_media/amirwiner/image_4a10f08eddda11e485b60a85cd29cb07.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t="15000" b="16905"/>
          <a:stretch>
            <a:fillRect/>
          </a:stretch>
        </p:blipFill>
        <p:spPr bwMode="auto">
          <a:xfrm>
            <a:off x="-1" y="1208313"/>
            <a:ext cx="7913077" cy="5388429"/>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itle 1"/>
          <p:cNvSpPr txBox="1">
            <a:spLocks/>
          </p:cNvSpPr>
          <p:nvPr/>
        </p:nvSpPr>
        <p:spPr>
          <a:xfrm>
            <a:off x="228601" y="195943"/>
            <a:ext cx="7641770" cy="1143000"/>
          </a:xfrm>
          <a:prstGeom prst="rect">
            <a:avLst/>
          </a:prstGeom>
        </p:spPr>
        <p:txBody>
          <a:bodyPr lIns="0" tIns="0" rIns="0" bIns="0" anchor="ctr" anchorCtr="0">
            <a:normAutofit fontScale="975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3800" cap="all" dirty="0" smtClean="0">
                <a:ln w="500">
                  <a:solidFill>
                    <a:schemeClr val="tx2">
                      <a:shade val="20000"/>
                      <a:satMod val="120000"/>
                    </a:schemeClr>
                  </a:solidFill>
                </a:ln>
                <a:solidFill>
                  <a:srgbClr val="0036A2"/>
                </a:solidFill>
                <a:effectLst/>
                <a:latin typeface="+mj-lt"/>
                <a:ea typeface="+mj-ea"/>
                <a:cs typeface="+mj-cs"/>
              </a:rPr>
              <a:t>Removing external boundaries</a:t>
            </a:r>
            <a:endParaRPr kumimoji="0" lang="en-US" sz="3800" b="1" i="0" u="none" strike="noStrike" kern="1200" cap="all" spc="0" normalizeH="0" baseline="0" noProof="0"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uLnTx/>
              <a:uFillTx/>
              <a:latin typeface="+mj-lt"/>
              <a:ea typeface="+mj-ea"/>
              <a:cs typeface="+mj-cs"/>
            </a:endParaRPr>
          </a:p>
        </p:txBody>
      </p:sp>
    </p:spTree>
    <p:extLst>
      <p:ext uri="{BB962C8B-B14F-4D97-AF65-F5344CB8AC3E}">
        <p14:creationId xmlns:p14="http://schemas.microsoft.com/office/powerpoint/2010/main" xmlns="" val="629402145"/>
      </p:ext>
    </p:extLst>
  </p:cSld>
  <p:clrMapOvr>
    <a:masterClrMapping/>
  </p:clrMapOvr>
  <p:transition spd="med">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17715" y="1393371"/>
            <a:ext cx="7736114" cy="4558167"/>
          </a:xfrm>
          <a:prstGeom prst="rect">
            <a:avLst/>
          </a:prstGeom>
        </p:spPr>
        <p:txBody>
          <a:bodyPr/>
          <a:lstStyle/>
          <a:p>
            <a:pPr marL="274320" marR="0" lvl="0" indent="-274320" algn="l" defTabSz="914400" rtl="0" eaLnBrk="1" fontAlgn="auto" latinLnBrk="0" hangingPunct="1">
              <a:lnSpc>
                <a:spcPct val="90000"/>
              </a:lnSpc>
              <a:spcBef>
                <a:spcPts val="600"/>
              </a:spcBef>
              <a:spcAft>
                <a:spcPts val="0"/>
              </a:spcAft>
              <a:buClr>
                <a:schemeClr val="tx2"/>
              </a:buClr>
              <a:buSzPct val="73000"/>
              <a:buFontTx/>
              <a:buNone/>
              <a:tabLst/>
              <a:defRPr/>
            </a:pPr>
            <a:endParaRPr kumimoji="0" lang="en-US" sz="18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defTabSz="914400" eaLnBrk="1" fontAlgn="auto" hangingPunct="1">
              <a:lnSpc>
                <a:spcPct val="90000"/>
              </a:lnSpc>
              <a:spcBef>
                <a:spcPts val="600"/>
              </a:spcBef>
              <a:spcAft>
                <a:spcPts val="0"/>
              </a:spcAft>
              <a:buClr>
                <a:schemeClr val="tx2"/>
              </a:buClr>
              <a:buSzPct val="73000"/>
              <a:buFont typeface="Wingdings 2"/>
              <a:buChar char=""/>
              <a:tabLst/>
              <a:defRPr/>
            </a:pPr>
            <a:r>
              <a:rPr lang="en-US" sz="3200" b="0" dirty="0" smtClean="0">
                <a:solidFill>
                  <a:schemeClr val="tx1"/>
                </a:solidFill>
                <a:effectLst/>
                <a:latin typeface="+mn-lt"/>
              </a:rPr>
              <a:t>Uses networks to link people, assets, and ideas to create and distribute products and services without being limited to traditional organizational boundaries or physical locations</a:t>
            </a:r>
          </a:p>
          <a:p>
            <a:pPr marL="274320" marR="0" lvl="0" indent="-274320" defTabSz="914400" eaLnBrk="1" fontAlgn="auto" hangingPunct="1">
              <a:lnSpc>
                <a:spcPct val="90000"/>
              </a:lnSpc>
              <a:spcBef>
                <a:spcPts val="600"/>
              </a:spcBef>
              <a:spcAft>
                <a:spcPts val="0"/>
              </a:spcAft>
              <a:buClr>
                <a:schemeClr val="tx2"/>
              </a:buClr>
              <a:buSzPct val="73000"/>
              <a:buFont typeface="Wingdings 2"/>
              <a:buChar char=""/>
              <a:tabLst/>
              <a:defRPr/>
            </a:pPr>
            <a:endParaRPr lang="en-US" sz="3200" b="0" dirty="0" smtClean="0">
              <a:solidFill>
                <a:schemeClr val="tx1"/>
              </a:solidFill>
              <a:effectLst/>
              <a:latin typeface="+mn-lt"/>
            </a:endParaRPr>
          </a:p>
          <a:p>
            <a:pPr marL="274320" marR="0" lvl="0" indent="-274320" defTabSz="914400" eaLnBrk="1" fontAlgn="auto" hangingPunct="1">
              <a:lnSpc>
                <a:spcPct val="90000"/>
              </a:lnSpc>
              <a:spcBef>
                <a:spcPts val="600"/>
              </a:spcBef>
              <a:spcAft>
                <a:spcPts val="0"/>
              </a:spcAft>
              <a:buClr>
                <a:schemeClr val="tx2"/>
              </a:buClr>
              <a:buSzPct val="73000"/>
              <a:buFont typeface="Wingdings 2"/>
              <a:buChar char=""/>
              <a:tabLst/>
              <a:defRPr/>
            </a:pPr>
            <a:r>
              <a:rPr lang="en-US" sz="3200" b="0" dirty="0" smtClean="0">
                <a:solidFill>
                  <a:schemeClr val="tx1"/>
                </a:solidFill>
                <a:effectLst/>
                <a:latin typeface="+mn-lt"/>
              </a:rPr>
              <a:t>e.g</a:t>
            </a:r>
            <a:r>
              <a:rPr lang="en-US" sz="3200" b="0" dirty="0" smtClean="0">
                <a:solidFill>
                  <a:schemeClr val="tx1"/>
                </a:solidFill>
                <a:effectLst/>
                <a:latin typeface="+mn-lt"/>
              </a:rPr>
              <a:t>. </a:t>
            </a:r>
            <a:r>
              <a:rPr lang="en-US" sz="3200" b="0" dirty="0" smtClean="0">
                <a:solidFill>
                  <a:schemeClr val="tx1"/>
                </a:solidFill>
                <a:effectLst/>
                <a:latin typeface="+mn-lt"/>
              </a:rPr>
              <a:t>Calyx.</a:t>
            </a:r>
          </a:p>
          <a:p>
            <a:pPr marL="274320" marR="0" lvl="0" indent="-274320" defTabSz="914400" eaLnBrk="1" fontAlgn="auto" hangingPunct="1">
              <a:lnSpc>
                <a:spcPct val="90000"/>
              </a:lnSpc>
              <a:spcBef>
                <a:spcPts val="600"/>
              </a:spcBef>
              <a:spcAft>
                <a:spcPts val="0"/>
              </a:spcAft>
              <a:buClr>
                <a:schemeClr val="tx2"/>
              </a:buClr>
              <a:buSzPct val="73000"/>
              <a:buFont typeface="Wingdings 2"/>
              <a:buChar char=""/>
              <a:tabLst/>
              <a:defRPr/>
            </a:pPr>
            <a:endParaRPr lang="en-US" sz="3200" b="0" dirty="0" smtClean="0">
              <a:solidFill>
                <a:schemeClr val="tx1"/>
              </a:solidFill>
              <a:effectLst/>
              <a:latin typeface="+mn-lt"/>
            </a:endParaRPr>
          </a:p>
          <a:p>
            <a:pPr marL="274320" marR="0" lvl="0" indent="-274320" defTabSz="914400" eaLnBrk="1" fontAlgn="auto" hangingPunct="1">
              <a:lnSpc>
                <a:spcPct val="90000"/>
              </a:lnSpc>
              <a:spcBef>
                <a:spcPts val="600"/>
              </a:spcBef>
              <a:spcAft>
                <a:spcPts val="0"/>
              </a:spcAft>
              <a:buClr>
                <a:schemeClr val="tx2"/>
              </a:buClr>
              <a:buSzPct val="73000"/>
              <a:buFont typeface="Wingdings 2"/>
              <a:buChar char=""/>
              <a:tabLst/>
              <a:defRPr/>
            </a:pPr>
            <a:r>
              <a:rPr lang="en-US" sz="3200" b="0" dirty="0" smtClean="0">
                <a:solidFill>
                  <a:schemeClr val="tx1"/>
                </a:solidFill>
                <a:effectLst/>
                <a:latin typeface="+mn-lt"/>
              </a:rPr>
              <a:t>Other examples ? </a:t>
            </a:r>
            <a:endParaRPr lang="en-US" sz="3200" b="0" dirty="0">
              <a:solidFill>
                <a:schemeClr val="tx1"/>
              </a:solidFill>
              <a:effectLst/>
              <a:latin typeface="+mn-lt"/>
            </a:endParaRPr>
          </a:p>
        </p:txBody>
      </p:sp>
      <p:sp>
        <p:nvSpPr>
          <p:cNvPr id="3" name="Title 1"/>
          <p:cNvSpPr txBox="1">
            <a:spLocks/>
          </p:cNvSpPr>
          <p:nvPr/>
        </p:nvSpPr>
        <p:spPr>
          <a:xfrm>
            <a:off x="228599" y="320040"/>
            <a:ext cx="7854043" cy="1143000"/>
          </a:xfrm>
          <a:prstGeom prst="rect">
            <a:avLst/>
          </a:prstGeom>
        </p:spPr>
        <p:txBody>
          <a:bodyPr lIns="0" rIns="0" anchor="ctr" anchorCtr="0">
            <a:normAutofit fontScale="97500"/>
          </a:bodyPr>
          <a:lstStyle/>
          <a:p>
            <a:pPr lvl="0" eaLnBrk="1" fontAlgn="auto" hangingPunct="1">
              <a:lnSpc>
                <a:spcPct val="100000"/>
              </a:lnSpc>
              <a:spcBef>
                <a:spcPct val="0"/>
              </a:spcBef>
              <a:spcAft>
                <a:spcPts val="0"/>
              </a:spcAft>
              <a:buSzTx/>
              <a:buNone/>
            </a:pPr>
            <a:r>
              <a:rPr lang="en-US" sz="3600" cap="all" dirty="0" smtClean="0">
                <a:ln w="500">
                  <a:solidFill>
                    <a:schemeClr val="tx2">
                      <a:shade val="20000"/>
                      <a:satMod val="120000"/>
                    </a:schemeClr>
                  </a:solidFill>
                </a:ln>
                <a:solidFill>
                  <a:srgbClr val="0036A2"/>
                </a:solidFill>
                <a:effectLst/>
                <a:latin typeface="+mj-lt"/>
                <a:ea typeface="+mj-ea"/>
                <a:cs typeface="+mj-cs"/>
              </a:rPr>
              <a:t>Virtual Organization </a:t>
            </a:r>
            <a:r>
              <a:rPr kumimoji="0" lang="en-US" sz="3600" b="1" i="0" u="none" strike="noStrike" kern="1200" cap="all" spc="0" normalizeH="0" baseline="0" noProof="0" dirty="0" smtClean="0">
                <a:ln w="500">
                  <a:solidFill>
                    <a:schemeClr val="tx2">
                      <a:shade val="20000"/>
                      <a:satMod val="120000"/>
                    </a:schemeClr>
                  </a:solidFill>
                </a:ln>
                <a:solidFill>
                  <a:srgbClr val="0036A2"/>
                </a:solidFill>
                <a:effectLst/>
                <a:uLnTx/>
                <a:uFillTx/>
                <a:latin typeface="+mj-lt"/>
                <a:ea typeface="+mj-ea"/>
                <a:cs typeface="+mj-cs"/>
              </a:rPr>
              <a:t>Structure</a:t>
            </a:r>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 calcmode="lin" valueType="num">
                                      <p:cBhvr additive="base">
                                        <p:cTn id="1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3" end="3"/>
                                            </p:txEl>
                                          </p:spTgt>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 calcmode="lin" valueType="num">
                                      <p:cBhvr additive="base">
                                        <p:cTn id="19"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5" end="5"/>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320040"/>
            <a:ext cx="7854043" cy="1143000"/>
          </a:xfrm>
        </p:spPr>
        <p:txBody>
          <a:bodyPr lIns="0" rIns="0" anchor="ctr" anchorCtr="0">
            <a:normAutofit fontScale="90000"/>
          </a:bodyPr>
          <a:lstStyle/>
          <a:p>
            <a:r>
              <a:rPr lang="en-US" b="1" dirty="0" smtClean="0">
                <a:solidFill>
                  <a:srgbClr val="0036A2"/>
                </a:solidFill>
              </a:rPr>
              <a:t>Network </a:t>
            </a:r>
            <a:r>
              <a:rPr lang="en-US" b="1" dirty="0" smtClean="0">
                <a:solidFill>
                  <a:srgbClr val="0036A2"/>
                </a:solidFill>
              </a:rPr>
              <a:t>Organization Structure</a:t>
            </a:r>
          </a:p>
        </p:txBody>
      </p:sp>
      <p:sp>
        <p:nvSpPr>
          <p:cNvPr id="3" name="Content Placeholder 2"/>
          <p:cNvSpPr>
            <a:spLocks noGrp="1"/>
          </p:cNvSpPr>
          <p:nvPr>
            <p:ph idx="1"/>
          </p:nvPr>
        </p:nvSpPr>
        <p:spPr>
          <a:xfrm>
            <a:off x="228600" y="1436914"/>
            <a:ext cx="7870371" cy="4800600"/>
          </a:xfrm>
        </p:spPr>
        <p:txBody>
          <a:bodyPr>
            <a:normAutofit lnSpcReduction="10000"/>
          </a:bodyPr>
          <a:lstStyle/>
          <a:p>
            <a:r>
              <a:rPr lang="en-US" dirty="0" smtClean="0"/>
              <a:t>Feel </a:t>
            </a:r>
            <a:r>
              <a:rPr lang="en-US" sz="2800" b="1" i="1" dirty="0" smtClean="0">
                <a:solidFill>
                  <a:srgbClr val="002060"/>
                </a:solidFill>
              </a:rPr>
              <a:t>flat</a:t>
            </a:r>
            <a:r>
              <a:rPr lang="en-US" sz="3600" dirty="0" smtClean="0"/>
              <a:t> </a:t>
            </a:r>
            <a:r>
              <a:rPr lang="en-US" dirty="0" smtClean="0"/>
              <a:t>and </a:t>
            </a:r>
            <a:r>
              <a:rPr lang="en-US" sz="2800" b="1" i="1" dirty="0" smtClean="0">
                <a:solidFill>
                  <a:srgbClr val="002060"/>
                </a:solidFill>
              </a:rPr>
              <a:t>hierarchical</a:t>
            </a:r>
            <a:r>
              <a:rPr lang="en-US" sz="2800" b="1" dirty="0" smtClean="0">
                <a:solidFill>
                  <a:srgbClr val="002060"/>
                </a:solidFill>
              </a:rPr>
              <a:t> </a:t>
            </a:r>
            <a:r>
              <a:rPr lang="en-US" dirty="0" smtClean="0"/>
              <a:t>at the same time.</a:t>
            </a:r>
          </a:p>
          <a:p>
            <a:r>
              <a:rPr lang="en-US" dirty="0" smtClean="0"/>
              <a:t>Appropriate for dynamic, unstable environments. </a:t>
            </a:r>
          </a:p>
          <a:p>
            <a:r>
              <a:rPr lang="en-US" dirty="0" smtClean="0"/>
              <a:t>Highly </a:t>
            </a:r>
            <a:r>
              <a:rPr lang="en-US" sz="2800" b="1" i="1" dirty="0" smtClean="0">
                <a:solidFill>
                  <a:srgbClr val="002060"/>
                </a:solidFill>
              </a:rPr>
              <a:t>decentralized</a:t>
            </a:r>
            <a:r>
              <a:rPr lang="en-US" dirty="0" smtClean="0"/>
              <a:t> decision rights.</a:t>
            </a:r>
          </a:p>
          <a:p>
            <a:r>
              <a:rPr lang="en-US" dirty="0" smtClean="0"/>
              <a:t>Utilize </a:t>
            </a:r>
            <a:r>
              <a:rPr lang="en-US" sz="2800" b="1" i="1" dirty="0" smtClean="0">
                <a:solidFill>
                  <a:srgbClr val="002060"/>
                </a:solidFill>
              </a:rPr>
              <a:t>distributed</a:t>
            </a:r>
            <a:r>
              <a:rPr lang="en-US" sz="2800" b="1" dirty="0" smtClean="0">
                <a:solidFill>
                  <a:srgbClr val="002060"/>
                </a:solidFill>
              </a:rPr>
              <a:t> </a:t>
            </a:r>
            <a:r>
              <a:rPr lang="en-US" sz="2800" b="1" i="1" dirty="0" smtClean="0">
                <a:solidFill>
                  <a:srgbClr val="002060"/>
                </a:solidFill>
              </a:rPr>
              <a:t>information</a:t>
            </a:r>
            <a:r>
              <a:rPr lang="en-US" sz="2800" b="1" dirty="0" smtClean="0">
                <a:solidFill>
                  <a:srgbClr val="002060"/>
                </a:solidFill>
              </a:rPr>
              <a:t> and </a:t>
            </a:r>
            <a:r>
              <a:rPr lang="en-US" sz="2800" b="1" i="1" dirty="0" smtClean="0">
                <a:solidFill>
                  <a:srgbClr val="002060"/>
                </a:solidFill>
              </a:rPr>
              <a:t>communication</a:t>
            </a:r>
            <a:r>
              <a:rPr lang="en-US" sz="2800" b="1" dirty="0" smtClean="0">
                <a:solidFill>
                  <a:srgbClr val="002060"/>
                </a:solidFill>
              </a:rPr>
              <a:t> </a:t>
            </a:r>
            <a:r>
              <a:rPr lang="en-US" dirty="0" smtClean="0"/>
              <a:t>systems to replace inflexible hierarchical controls with controls based in IS.</a:t>
            </a:r>
          </a:p>
          <a:p>
            <a:r>
              <a:rPr lang="en-US" dirty="0" smtClean="0"/>
              <a:t>Employees share their </a:t>
            </a:r>
            <a:r>
              <a:rPr lang="en-US" sz="2800" b="1" i="1" dirty="0" smtClean="0">
                <a:solidFill>
                  <a:srgbClr val="002060"/>
                </a:solidFill>
              </a:rPr>
              <a:t>knowledge</a:t>
            </a:r>
            <a:r>
              <a:rPr lang="en-US" dirty="0" smtClean="0"/>
              <a:t> and </a:t>
            </a:r>
            <a:r>
              <a:rPr lang="en-US" sz="2800" b="1" i="1" dirty="0" smtClean="0">
                <a:solidFill>
                  <a:srgbClr val="002060"/>
                </a:solidFill>
              </a:rPr>
              <a:t>experience</a:t>
            </a:r>
            <a:r>
              <a:rPr lang="en-US" dirty="0" smtClean="0"/>
              <a:t>, and participate in making key organizational decisions</a:t>
            </a:r>
            <a:r>
              <a:rPr lang="en-US" dirty="0" smtClean="0"/>
              <a:t>.</a:t>
            </a:r>
          </a:p>
          <a:p>
            <a:r>
              <a:rPr lang="en-US" dirty="0" smtClean="0"/>
              <a:t>IT is fundamental to </a:t>
            </a:r>
            <a:r>
              <a:rPr lang="en-US" sz="2800" b="1" i="1" dirty="0" smtClean="0">
                <a:solidFill>
                  <a:srgbClr val="002060"/>
                </a:solidFill>
              </a:rPr>
              <a:t>process</a:t>
            </a:r>
            <a:r>
              <a:rPr lang="en-US" sz="1900" b="1" dirty="0" smtClean="0">
                <a:solidFill>
                  <a:srgbClr val="002060"/>
                </a:solidFill>
              </a:rPr>
              <a:t> </a:t>
            </a:r>
            <a:r>
              <a:rPr lang="en-US" sz="2800" b="1" i="1" dirty="0" smtClean="0">
                <a:solidFill>
                  <a:srgbClr val="002060"/>
                </a:solidFill>
              </a:rPr>
              <a:t>design</a:t>
            </a:r>
            <a:r>
              <a:rPr lang="en-US" dirty="0" smtClean="0"/>
              <a:t>, improve process efficiency, effectiveness, and flexibility.</a:t>
            </a:r>
            <a:endParaRPr lang="en-US" dirty="0"/>
          </a:p>
        </p:txBody>
      </p:sp>
    </p:spTree>
  </p:cSld>
  <p:clrMapOvr>
    <a:masterClrMapping/>
  </p:clrMapOvr>
  <p:transition spd="med">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Title 1"/>
          <p:cNvSpPr>
            <a:spLocks noGrp="1"/>
          </p:cNvSpPr>
          <p:nvPr>
            <p:ph type="title"/>
          </p:nvPr>
        </p:nvSpPr>
        <p:spPr/>
        <p:txBody>
          <a:bodyPr anchor="ctr" anchorCtr="0">
            <a:normAutofit/>
          </a:bodyPr>
          <a:lstStyle/>
          <a:p>
            <a:r>
              <a:rPr lang="en-US" b="1" dirty="0" smtClean="0">
                <a:solidFill>
                  <a:srgbClr val="0036A2"/>
                </a:solidFill>
              </a:rPr>
              <a:t>Real World Example</a:t>
            </a:r>
            <a:endParaRPr lang="en-US" b="1" dirty="0"/>
          </a:p>
        </p:txBody>
      </p:sp>
      <p:sp>
        <p:nvSpPr>
          <p:cNvPr id="3" name="Content Placeholder 2"/>
          <p:cNvSpPr>
            <a:spLocks noGrp="1"/>
          </p:cNvSpPr>
          <p:nvPr>
            <p:ph idx="1"/>
          </p:nvPr>
        </p:nvSpPr>
        <p:spPr>
          <a:xfrm>
            <a:off x="189186" y="1347951"/>
            <a:ext cx="7472855" cy="5273566"/>
          </a:xfrm>
        </p:spPr>
        <p:txBody>
          <a:bodyPr>
            <a:noAutofit/>
          </a:bodyPr>
          <a:lstStyle/>
          <a:p>
            <a:pPr>
              <a:spcAft>
                <a:spcPts val="600"/>
              </a:spcAft>
            </a:pPr>
            <a:r>
              <a:rPr lang="en-US" sz="2400" dirty="0" smtClean="0"/>
              <a:t>Cognizant Technology Solutions grew fast to become a $1.4 billion revenue company providing IT outsourcing services.</a:t>
            </a:r>
          </a:p>
          <a:p>
            <a:pPr>
              <a:spcAft>
                <a:spcPts val="600"/>
              </a:spcAft>
            </a:pPr>
            <a:r>
              <a:rPr lang="en-US" sz="2400" dirty="0" smtClean="0"/>
              <a:t>A quick growth required that they reinvent their organization – move from a cost based to a </a:t>
            </a:r>
            <a:r>
              <a:rPr lang="en-US" sz="2400" b="1" dirty="0" smtClean="0">
                <a:solidFill>
                  <a:srgbClr val="002060"/>
                </a:solidFill>
              </a:rPr>
              <a:t>relationship</a:t>
            </a:r>
            <a:r>
              <a:rPr lang="en-US" sz="2400" dirty="0" smtClean="0"/>
              <a:t> based structure.</a:t>
            </a:r>
          </a:p>
          <a:p>
            <a:pPr>
              <a:spcAft>
                <a:spcPts val="600"/>
              </a:spcAft>
            </a:pPr>
            <a:r>
              <a:rPr lang="en-US" sz="2400" dirty="0" smtClean="0"/>
              <a:t>Managers had to interact with customers and developers in different locations.</a:t>
            </a:r>
          </a:p>
          <a:p>
            <a:pPr>
              <a:spcAft>
                <a:spcPts val="600"/>
              </a:spcAft>
            </a:pPr>
            <a:r>
              <a:rPr lang="en-US" sz="2400" dirty="0" smtClean="0"/>
              <a:t>A tremendous strain was put on managers because they had to work day and night.</a:t>
            </a:r>
          </a:p>
          <a:p>
            <a:pPr>
              <a:spcAft>
                <a:spcPts val="600"/>
              </a:spcAft>
            </a:pPr>
            <a:r>
              <a:rPr lang="en-US" sz="2400" dirty="0" smtClean="0"/>
              <a:t>Some of the units adopted a matrix structure sharing managerial responsibilities.</a:t>
            </a:r>
          </a:p>
        </p:txBody>
      </p: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4929" y="1306287"/>
            <a:ext cx="7658100" cy="5306784"/>
          </a:xfrm>
        </p:spPr>
        <p:txBody>
          <a:bodyPr>
            <a:normAutofit fontScale="92500" lnSpcReduction="10000"/>
          </a:bodyPr>
          <a:lstStyle/>
          <a:p>
            <a:pPr>
              <a:spcBef>
                <a:spcPts val="1200"/>
              </a:spcBef>
            </a:pPr>
            <a:r>
              <a:rPr lang="en-US" dirty="0" smtClean="0"/>
              <a:t>Extensive use of </a:t>
            </a:r>
            <a:r>
              <a:rPr lang="en-US" sz="3000" b="1" i="1" dirty="0" smtClean="0">
                <a:solidFill>
                  <a:srgbClr val="002060"/>
                </a:solidFill>
              </a:rPr>
              <a:t>communication</a:t>
            </a:r>
            <a:r>
              <a:rPr lang="en-US" sz="1900" b="1" dirty="0" smtClean="0">
                <a:solidFill>
                  <a:srgbClr val="002060"/>
                </a:solidFill>
              </a:rPr>
              <a:t> </a:t>
            </a:r>
            <a:r>
              <a:rPr lang="en-US" sz="3000" b="1" i="1" dirty="0" smtClean="0">
                <a:solidFill>
                  <a:srgbClr val="002060"/>
                </a:solidFill>
              </a:rPr>
              <a:t>technologies</a:t>
            </a:r>
            <a:r>
              <a:rPr lang="en-US" sz="1900" b="1" dirty="0" smtClean="0">
                <a:solidFill>
                  <a:srgbClr val="002060"/>
                </a:solidFill>
              </a:rPr>
              <a:t> </a:t>
            </a:r>
            <a:r>
              <a:rPr lang="en-US" dirty="0" smtClean="0"/>
              <a:t>and networks.</a:t>
            </a:r>
          </a:p>
          <a:p>
            <a:pPr>
              <a:spcBef>
                <a:spcPts val="1200"/>
              </a:spcBef>
            </a:pPr>
            <a:r>
              <a:rPr lang="en-US" dirty="0" smtClean="0"/>
              <a:t>IT is used primarily as a communication vehicle.</a:t>
            </a:r>
          </a:p>
          <a:p>
            <a:pPr>
              <a:spcBef>
                <a:spcPts val="1200"/>
              </a:spcBef>
            </a:pPr>
            <a:r>
              <a:rPr lang="en-US" dirty="0" smtClean="0"/>
              <a:t>IT ties together people, processes, and units.</a:t>
            </a:r>
          </a:p>
          <a:p>
            <a:pPr>
              <a:spcBef>
                <a:spcPts val="1200"/>
              </a:spcBef>
            </a:pPr>
            <a:r>
              <a:rPr lang="en-US" dirty="0" smtClean="0"/>
              <a:t>Data </a:t>
            </a:r>
            <a:r>
              <a:rPr lang="en-US" dirty="0" smtClean="0"/>
              <a:t>are gathered and stored in </a:t>
            </a:r>
            <a:r>
              <a:rPr lang="en-US" sz="3000" b="1" i="1" dirty="0" smtClean="0">
                <a:solidFill>
                  <a:srgbClr val="002060"/>
                </a:solidFill>
              </a:rPr>
              <a:t>centralized</a:t>
            </a:r>
            <a:r>
              <a:rPr lang="en-US" sz="3000" b="1" dirty="0" smtClean="0">
                <a:solidFill>
                  <a:srgbClr val="002060"/>
                </a:solidFill>
              </a:rPr>
              <a:t> </a:t>
            </a:r>
            <a:r>
              <a:rPr lang="en-US" sz="3000" b="1" i="1" dirty="0" smtClean="0">
                <a:solidFill>
                  <a:srgbClr val="002060"/>
                </a:solidFill>
              </a:rPr>
              <a:t>data</a:t>
            </a:r>
            <a:r>
              <a:rPr lang="en-US" sz="1900" b="1" dirty="0" smtClean="0">
                <a:solidFill>
                  <a:srgbClr val="002060"/>
                </a:solidFill>
              </a:rPr>
              <a:t> </a:t>
            </a:r>
            <a:r>
              <a:rPr lang="en-US" sz="3000" b="1" i="1" dirty="0" smtClean="0">
                <a:solidFill>
                  <a:srgbClr val="002060"/>
                </a:solidFill>
              </a:rPr>
              <a:t>warehouses</a:t>
            </a:r>
            <a:r>
              <a:rPr lang="en-US" sz="1900" b="1" dirty="0" smtClean="0">
                <a:solidFill>
                  <a:srgbClr val="002060"/>
                </a:solidFill>
              </a:rPr>
              <a:t> </a:t>
            </a:r>
            <a:r>
              <a:rPr lang="en-US" dirty="0" smtClean="0"/>
              <a:t>for use in </a:t>
            </a:r>
            <a:r>
              <a:rPr lang="en-US" sz="3000" b="1" i="1" dirty="0" smtClean="0">
                <a:solidFill>
                  <a:srgbClr val="002060"/>
                </a:solidFill>
              </a:rPr>
              <a:t>analysis</a:t>
            </a:r>
            <a:r>
              <a:rPr lang="en-US" dirty="0" smtClean="0"/>
              <a:t> and decision making. </a:t>
            </a:r>
          </a:p>
          <a:p>
            <a:pPr>
              <a:spcBef>
                <a:spcPts val="1200"/>
              </a:spcBef>
            </a:pPr>
            <a:r>
              <a:rPr lang="en-US" dirty="0" smtClean="0"/>
              <a:t>Decision making is more timely and accurate because data are collected and stored instantly. </a:t>
            </a:r>
          </a:p>
          <a:p>
            <a:pPr>
              <a:spcBef>
                <a:spcPts val="1200"/>
              </a:spcBef>
            </a:pPr>
            <a:r>
              <a:rPr lang="en-US" dirty="0" smtClean="0"/>
              <a:t>Technological </a:t>
            </a:r>
            <a:r>
              <a:rPr lang="en-US" dirty="0" smtClean="0"/>
              <a:t>leveling - technology enables individuals from all parts of the organization to reach all other parts of the organization.</a:t>
            </a:r>
            <a:endParaRPr lang="en-US" dirty="0"/>
          </a:p>
        </p:txBody>
      </p:sp>
      <p:sp>
        <p:nvSpPr>
          <p:cNvPr id="5" name="Title 1"/>
          <p:cNvSpPr>
            <a:spLocks noGrp="1"/>
          </p:cNvSpPr>
          <p:nvPr>
            <p:ph type="title"/>
          </p:nvPr>
        </p:nvSpPr>
        <p:spPr>
          <a:xfrm>
            <a:off x="228599" y="320040"/>
            <a:ext cx="7854043" cy="1143000"/>
          </a:xfrm>
        </p:spPr>
        <p:txBody>
          <a:bodyPr lIns="0" rIns="0" anchor="ctr" anchorCtr="0">
            <a:normAutofit/>
          </a:bodyPr>
          <a:lstStyle/>
          <a:p>
            <a:pPr algn="ctr"/>
            <a:r>
              <a:rPr lang="en-US" b="1" dirty="0" smtClean="0">
                <a:solidFill>
                  <a:srgbClr val="0036A2"/>
                </a:solidFill>
              </a:rPr>
              <a:t>IT &amp; Network Organization</a:t>
            </a:r>
            <a:endParaRPr lang="en-US" b="1" dirty="0" smtClean="0">
              <a:solidFill>
                <a:srgbClr val="0036A2"/>
              </a:solidFill>
            </a:endParaRPr>
          </a:p>
        </p:txBody>
      </p:sp>
    </p:spTree>
  </p:cSld>
  <p:clrMapOvr>
    <a:masterClrMapping/>
  </p:clrMapOvr>
  <p:transition spd="med">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normAutofit/>
          </a:bodyPr>
          <a:lstStyle/>
          <a:p>
            <a:pPr algn="ctr"/>
            <a:r>
              <a:rPr lang="en-US" b="1" dirty="0" smtClean="0">
                <a:solidFill>
                  <a:srgbClr val="0036A2"/>
                </a:solidFill>
              </a:rPr>
              <a:t>Social Network</a:t>
            </a:r>
          </a:p>
        </p:txBody>
      </p:sp>
      <p:sp>
        <p:nvSpPr>
          <p:cNvPr id="3" name="Content Placeholder 2"/>
          <p:cNvSpPr>
            <a:spLocks noGrp="1"/>
          </p:cNvSpPr>
          <p:nvPr>
            <p:ph idx="1"/>
          </p:nvPr>
        </p:nvSpPr>
        <p:spPr/>
        <p:txBody>
          <a:bodyPr>
            <a:normAutofit fontScale="92500"/>
          </a:bodyPr>
          <a:lstStyle/>
          <a:p>
            <a:r>
              <a:rPr lang="en-US" dirty="0" smtClean="0"/>
              <a:t>Computer and information technologies facilitate </a:t>
            </a:r>
            <a:r>
              <a:rPr lang="en-US" sz="1900" b="1" dirty="0" smtClean="0">
                <a:solidFill>
                  <a:srgbClr val="002060"/>
                </a:solidFill>
              </a:rPr>
              <a:t>collaboration</a:t>
            </a:r>
            <a:r>
              <a:rPr lang="en-US" dirty="0" smtClean="0"/>
              <a:t> across distances, social networks and virtual communities are formed.</a:t>
            </a:r>
          </a:p>
          <a:p>
            <a:r>
              <a:rPr lang="en-US" dirty="0" smtClean="0"/>
              <a:t>Useful in getting a job done, even if not all of the members of the network belong to the same organization. (i.e. LinkedIn)</a:t>
            </a:r>
          </a:p>
          <a:p>
            <a:r>
              <a:rPr lang="en-US" dirty="0" smtClean="0"/>
              <a:t>Social network is an </a:t>
            </a:r>
            <a:r>
              <a:rPr lang="en-US" sz="1900" b="1" dirty="0" smtClean="0">
                <a:solidFill>
                  <a:srgbClr val="002060"/>
                </a:solidFill>
              </a:rPr>
              <a:t>IT-enabled network </a:t>
            </a:r>
            <a:r>
              <a:rPr lang="en-US" dirty="0" smtClean="0"/>
              <a:t>that links individuals together in ways that enables them to find experts, get to know colleagues, and see who has relevant experience for projects across traditional organization lines.</a:t>
            </a:r>
            <a:endParaRPr lang="en-US" dirty="0"/>
          </a:p>
        </p:txBody>
      </p:sp>
    </p:spTree>
  </p:cSld>
  <p:clrMapOvr>
    <a:masterClrMapping/>
  </p:clrMapOvr>
  <p:transition spd="med">
    <p:fade thruBlk="1"/>
  </p:transition>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29410" name="Picture 2"/>
          <p:cNvPicPr>
            <a:picLocks noChangeAspect="1" noChangeArrowheads="1"/>
          </p:cNvPicPr>
          <p:nvPr/>
        </p:nvPicPr>
        <p:blipFill>
          <a:blip r:embed="rId3" cstate="print"/>
          <a:srcRect b="17433"/>
          <a:stretch>
            <a:fillRect/>
          </a:stretch>
        </p:blipFill>
        <p:spPr bwMode="auto">
          <a:xfrm>
            <a:off x="0" y="1238250"/>
            <a:ext cx="8076523" cy="4999264"/>
          </a:xfrm>
          <a:prstGeom prst="rect">
            <a:avLst/>
          </a:prstGeom>
          <a:noFill/>
          <a:ln w="12700" cap="flat" cmpd="sng" algn="ctr">
            <a:noFill/>
            <a:prstDash val="solid"/>
            <a:miter lim="800000"/>
            <a:headEnd/>
            <a:tailEnd/>
          </a:ln>
        </p:spPr>
      </p:pic>
      <p:sp>
        <p:nvSpPr>
          <p:cNvPr id="7" name="Title 1"/>
          <p:cNvSpPr>
            <a:spLocks noGrp="1"/>
          </p:cNvSpPr>
          <p:nvPr>
            <p:ph type="title"/>
          </p:nvPr>
        </p:nvSpPr>
        <p:spPr>
          <a:xfrm>
            <a:off x="-1" y="205737"/>
            <a:ext cx="8213271" cy="1143000"/>
          </a:xfrm>
        </p:spPr>
        <p:txBody>
          <a:bodyPr lIns="0" rIns="0" anchor="ctr" anchorCtr="0">
            <a:normAutofit/>
          </a:bodyPr>
          <a:lstStyle/>
          <a:p>
            <a:pPr algn="ctr"/>
            <a:r>
              <a:rPr lang="en-US" sz="3100" dirty="0" smtClean="0">
                <a:solidFill>
                  <a:srgbClr val="0036A2"/>
                </a:solidFill>
              </a:rPr>
              <a:t>organizational </a:t>
            </a:r>
            <a:r>
              <a:rPr lang="en-US" sz="3100" dirty="0" smtClean="0">
                <a:solidFill>
                  <a:srgbClr val="0036A2"/>
                </a:solidFill>
              </a:rPr>
              <a:t>structures Comparison </a:t>
            </a:r>
            <a:endParaRPr lang="en-US" sz="3100" b="1" dirty="0" smtClean="0">
              <a:solidFill>
                <a:srgbClr val="0036A2"/>
              </a:solidFill>
            </a:endParaRPr>
          </a:p>
        </p:txBody>
      </p:sp>
    </p:spTree>
  </p:cSld>
  <p:clrMapOvr>
    <a:masterClrMapping/>
  </p:clrMapOvr>
  <p:transition spd="med">
    <p:fade thruBlk="1"/>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4" name="Rectangle 4"/>
          <p:cNvSpPr>
            <a:spLocks noGrp="1" noChangeArrowheads="1"/>
          </p:cNvSpPr>
          <p:nvPr>
            <p:ph idx="1"/>
          </p:nvPr>
        </p:nvSpPr>
        <p:spPr>
          <a:xfrm>
            <a:off x="455448" y="1433560"/>
            <a:ext cx="7411545" cy="4935702"/>
          </a:xfrm>
          <a:noFill/>
          <a:ln/>
        </p:spPr>
        <p:txBody>
          <a:bodyPr>
            <a:noAutofit/>
          </a:bodyPr>
          <a:lstStyle/>
          <a:p>
            <a:pPr>
              <a:lnSpc>
                <a:spcPct val="80000"/>
              </a:lnSpc>
              <a:spcAft>
                <a:spcPts val="600"/>
              </a:spcAft>
            </a:pPr>
            <a:r>
              <a:rPr lang="en-US" sz="2400" dirty="0"/>
              <a:t>What do we need to know about organizations in order to build and use information systems successfully?</a:t>
            </a:r>
            <a:r>
              <a:rPr lang="en-US" sz="2400" b="1" i="1" dirty="0">
                <a:solidFill>
                  <a:srgbClr val="FF0000"/>
                </a:solidFill>
              </a:rPr>
              <a:t/>
            </a:r>
            <a:br>
              <a:rPr lang="en-US" sz="2400" b="1" i="1" dirty="0">
                <a:solidFill>
                  <a:srgbClr val="FF0000"/>
                </a:solidFill>
              </a:rPr>
            </a:br>
            <a:endParaRPr lang="en-US" sz="2400" b="1" i="1" dirty="0">
              <a:solidFill>
                <a:srgbClr val="FF0000"/>
              </a:solidFill>
            </a:endParaRPr>
          </a:p>
          <a:p>
            <a:pPr>
              <a:lnSpc>
                <a:spcPct val="80000"/>
              </a:lnSpc>
              <a:spcAft>
                <a:spcPts val="600"/>
              </a:spcAft>
            </a:pPr>
            <a:r>
              <a:rPr lang="en-US" sz="2400" b="1" i="1" dirty="0">
                <a:solidFill>
                  <a:srgbClr val="FF0000"/>
                </a:solidFill>
              </a:rPr>
              <a:t>What impact do </a:t>
            </a:r>
            <a:r>
              <a:rPr lang="en-US" sz="2400" b="1" i="1" dirty="0" smtClean="0">
                <a:solidFill>
                  <a:srgbClr val="FF0000"/>
                </a:solidFill>
              </a:rPr>
              <a:t>information technologies have </a:t>
            </a:r>
            <a:r>
              <a:rPr lang="en-US" sz="2400" b="1" i="1" dirty="0">
                <a:solidFill>
                  <a:srgbClr val="FF0000"/>
                </a:solidFill>
              </a:rPr>
              <a:t>on organizations?</a:t>
            </a:r>
            <a:r>
              <a:rPr lang="en-US" sz="2400" dirty="0"/>
              <a:t/>
            </a:r>
            <a:br>
              <a:rPr lang="en-US" sz="2400" dirty="0"/>
            </a:br>
            <a:endParaRPr lang="en-US" sz="2400" dirty="0"/>
          </a:p>
          <a:p>
            <a:pPr>
              <a:lnSpc>
                <a:spcPct val="80000"/>
              </a:lnSpc>
              <a:spcAft>
                <a:spcPts val="600"/>
              </a:spcAft>
            </a:pPr>
            <a:r>
              <a:rPr lang="en-US" sz="2400" dirty="0"/>
              <a:t>How do information systems support the activities of managers?</a:t>
            </a:r>
          </a:p>
          <a:p>
            <a:pPr>
              <a:lnSpc>
                <a:spcPct val="80000"/>
              </a:lnSpc>
              <a:spcAft>
                <a:spcPts val="600"/>
              </a:spcAft>
            </a:pPr>
            <a:endParaRPr lang="en-US" sz="2400" dirty="0"/>
          </a:p>
          <a:p>
            <a:pPr>
              <a:lnSpc>
                <a:spcPct val="80000"/>
              </a:lnSpc>
              <a:spcAft>
                <a:spcPts val="600"/>
              </a:spcAft>
            </a:pPr>
            <a:r>
              <a:rPr lang="en-US" sz="2400" dirty="0"/>
              <a:t>How can businesses use information systems for competitive advantage?</a:t>
            </a:r>
            <a:br>
              <a:rPr lang="en-US" sz="2400" dirty="0"/>
            </a:br>
            <a:endParaRPr lang="en-US" sz="2400" dirty="0"/>
          </a:p>
          <a:p>
            <a:pPr>
              <a:lnSpc>
                <a:spcPct val="80000"/>
              </a:lnSpc>
              <a:spcAft>
                <a:spcPts val="600"/>
              </a:spcAft>
            </a:pPr>
            <a:r>
              <a:rPr lang="en-US" sz="2400" dirty="0"/>
              <a:t>Why is it so difficult to build successful information systems</a:t>
            </a:r>
            <a:r>
              <a:rPr lang="en-US" sz="2400" dirty="0" smtClean="0"/>
              <a:t>?`</a:t>
            </a:r>
            <a:endParaRPr lang="en-US" sz="2400" dirty="0"/>
          </a:p>
        </p:txBody>
      </p:sp>
      <p:sp>
        <p:nvSpPr>
          <p:cNvPr id="4" name="Title 1"/>
          <p:cNvSpPr>
            <a:spLocks noGrp="1"/>
          </p:cNvSpPr>
          <p:nvPr>
            <p:ph type="title"/>
          </p:nvPr>
        </p:nvSpPr>
        <p:spPr>
          <a:xfrm>
            <a:off x="457200" y="320040"/>
            <a:ext cx="7239000" cy="1143000"/>
          </a:xfrm>
        </p:spPr>
        <p:txBody>
          <a:bodyPr anchor="ctr" anchorCtr="0">
            <a:normAutofit/>
          </a:bodyPr>
          <a:lstStyle/>
          <a:p>
            <a:r>
              <a:rPr lang="en-US" b="1" dirty="0" smtClean="0">
                <a:solidFill>
                  <a:srgbClr val="0036A2"/>
                </a:solidFill>
              </a:rPr>
              <a:t>Objectives</a:t>
            </a:r>
            <a:endParaRPr lang="en-US" b="1" dirty="0"/>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5124">
                                            <p:txEl>
                                              <p:pRg st="0" end="0"/>
                                            </p:txEl>
                                          </p:spTgt>
                                        </p:tgtEl>
                                        <p:attrNameLst>
                                          <p:attrName>style.visibility</p:attrName>
                                        </p:attrNameLst>
                                      </p:cBhvr>
                                      <p:to>
                                        <p:strVal val="visible"/>
                                      </p:to>
                                    </p:set>
                                    <p:anim calcmode="lin" valueType="num">
                                      <p:cBhvr additive="base">
                                        <p:cTn id="7" dur="500" fill="hold"/>
                                        <p:tgtEl>
                                          <p:spTgt spid="512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124">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5124">
                                            <p:txEl>
                                              <p:pRg st="1" end="1"/>
                                            </p:txEl>
                                          </p:spTgt>
                                        </p:tgtEl>
                                        <p:attrNameLst>
                                          <p:attrName>style.visibility</p:attrName>
                                        </p:attrNameLst>
                                      </p:cBhvr>
                                      <p:to>
                                        <p:strVal val="visible"/>
                                      </p:to>
                                    </p:set>
                                    <p:anim calcmode="lin" valueType="num">
                                      <p:cBhvr additive="base">
                                        <p:cTn id="13" dur="500" fill="hold"/>
                                        <p:tgtEl>
                                          <p:spTgt spid="512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124">
                                            <p:txEl>
                                              <p:pRg st="1" end="1"/>
                                            </p:txEl>
                                          </p:spTgt>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5124">
                                            <p:txEl>
                                              <p:pRg st="2" end="2"/>
                                            </p:txEl>
                                          </p:spTgt>
                                        </p:tgtEl>
                                        <p:attrNameLst>
                                          <p:attrName>style.visibility</p:attrName>
                                        </p:attrNameLst>
                                      </p:cBhvr>
                                      <p:to>
                                        <p:strVal val="visible"/>
                                      </p:to>
                                    </p:set>
                                    <p:anim calcmode="lin" valueType="num">
                                      <p:cBhvr additive="base">
                                        <p:cTn id="19" dur="500" fill="hold"/>
                                        <p:tgtEl>
                                          <p:spTgt spid="512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124">
                                            <p:txEl>
                                              <p:pRg st="2" end="2"/>
                                            </p:txEl>
                                          </p:spTgt>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5124">
                                            <p:txEl>
                                              <p:pRg st="4" end="4"/>
                                            </p:txEl>
                                          </p:spTgt>
                                        </p:tgtEl>
                                        <p:attrNameLst>
                                          <p:attrName>style.visibility</p:attrName>
                                        </p:attrNameLst>
                                      </p:cBhvr>
                                      <p:to>
                                        <p:strVal val="visible"/>
                                      </p:to>
                                    </p:set>
                                    <p:anim calcmode="lin" valueType="num">
                                      <p:cBhvr additive="base">
                                        <p:cTn id="25" dur="500" fill="hold"/>
                                        <p:tgtEl>
                                          <p:spTgt spid="512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124">
                                            <p:txEl>
                                              <p:pRg st="4" end="4"/>
                                            </p:txEl>
                                          </p:spTgt>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grpId="0" nodeType="clickEffect">
                                  <p:stCondLst>
                                    <p:cond delay="0"/>
                                  </p:stCondLst>
                                  <p:childTnLst>
                                    <p:set>
                                      <p:cBhvr>
                                        <p:cTn id="30" dur="1" fill="hold">
                                          <p:stCondLst>
                                            <p:cond delay="0"/>
                                          </p:stCondLst>
                                        </p:cTn>
                                        <p:tgtEl>
                                          <p:spTgt spid="5124">
                                            <p:txEl>
                                              <p:pRg st="5" end="5"/>
                                            </p:txEl>
                                          </p:spTgt>
                                        </p:tgtEl>
                                        <p:attrNameLst>
                                          <p:attrName>style.visibility</p:attrName>
                                        </p:attrNameLst>
                                      </p:cBhvr>
                                      <p:to>
                                        <p:strVal val="visible"/>
                                      </p:to>
                                    </p:set>
                                    <p:anim calcmode="lin" valueType="num">
                                      <p:cBhvr additive="base">
                                        <p:cTn id="31" dur="500" fill="hold"/>
                                        <p:tgtEl>
                                          <p:spTgt spid="5124">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124">
                                            <p:txEl>
                                              <p:pRg st="5" end="5"/>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4"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434" name="Picture 18" descr="FIG03_04"/>
          <p:cNvPicPr>
            <a:picLocks noChangeAspect="1" noChangeArrowheads="1"/>
          </p:cNvPicPr>
          <p:nvPr/>
        </p:nvPicPr>
        <p:blipFill>
          <a:blip r:embed="rId3" cstate="print"/>
          <a:srcRect l="988" t="10289"/>
          <a:stretch>
            <a:fillRect/>
          </a:stretch>
        </p:blipFill>
        <p:spPr bwMode="auto">
          <a:xfrm>
            <a:off x="293914" y="1600200"/>
            <a:ext cx="7544708" cy="4357914"/>
          </a:xfrm>
          <a:prstGeom prst="rect">
            <a:avLst/>
          </a:prstGeom>
          <a:noFill/>
        </p:spPr>
      </p:pic>
      <p:sp>
        <p:nvSpPr>
          <p:cNvPr id="188436" name="Text Box 20"/>
          <p:cNvSpPr txBox="1">
            <a:spLocks noChangeArrowheads="1"/>
          </p:cNvSpPr>
          <p:nvPr/>
        </p:nvSpPr>
        <p:spPr bwMode="auto">
          <a:xfrm>
            <a:off x="1347788" y="1323975"/>
            <a:ext cx="7207250" cy="417513"/>
          </a:xfrm>
          <a:prstGeom prst="rect">
            <a:avLst/>
          </a:prstGeom>
          <a:noFill/>
          <a:ln w="12700" algn="ctr">
            <a:noFill/>
            <a:miter lim="800000"/>
            <a:headEnd/>
            <a:tailEnd/>
          </a:ln>
          <a:effectLst/>
        </p:spPr>
        <p:txBody>
          <a:bodyPr lIns="90488" tIns="44450" rIns="90488" bIns="44450">
            <a:spAutoFit/>
          </a:bodyPr>
          <a:lstStyle/>
          <a:p>
            <a:pPr marL="342900" indent="-342900">
              <a:spcBef>
                <a:spcPct val="50000"/>
              </a:spcBef>
            </a:pPr>
            <a:endParaRPr lang="en-CA">
              <a:effectLst>
                <a:outerShdw blurRad="38100" dist="38100" dir="2700000" algn="tl">
                  <a:srgbClr val="000000"/>
                </a:outerShdw>
              </a:effectLst>
            </a:endParaRPr>
          </a:p>
        </p:txBody>
      </p:sp>
      <p:sp>
        <p:nvSpPr>
          <p:cNvPr id="188437" name="Text Box 21"/>
          <p:cNvSpPr txBox="1">
            <a:spLocks noChangeArrowheads="1"/>
          </p:cNvSpPr>
          <p:nvPr/>
        </p:nvSpPr>
        <p:spPr bwMode="auto">
          <a:xfrm>
            <a:off x="488724" y="486003"/>
            <a:ext cx="7627937" cy="519116"/>
          </a:xfrm>
          <a:prstGeom prst="rect">
            <a:avLst/>
          </a:prstGeom>
          <a:noFill/>
          <a:ln w="12700" algn="ctr">
            <a:noFill/>
            <a:miter lim="800000"/>
            <a:headEnd/>
            <a:tailEnd/>
          </a:ln>
          <a:effectLst/>
        </p:spPr>
        <p:txBody>
          <a:bodyPr lIns="90488" tIns="44450" rIns="90488" bIns="44450">
            <a:spAutoFit/>
          </a:bodyPr>
          <a:lstStyle/>
          <a:p>
            <a:pPr marL="342900" indent="-342900" algn="ctr">
              <a:spcBef>
                <a:spcPct val="50000"/>
              </a:spcBef>
              <a:buFontTx/>
              <a:buNone/>
            </a:pPr>
            <a:r>
              <a:rPr lang="en-US" sz="3100" cap="all" dirty="0" smtClean="0">
                <a:ln w="500">
                  <a:solidFill>
                    <a:schemeClr val="tx2">
                      <a:shade val="20000"/>
                      <a:satMod val="120000"/>
                    </a:schemeClr>
                  </a:solidFill>
                </a:ln>
                <a:solidFill>
                  <a:srgbClr val="0036A2"/>
                </a:solidFill>
                <a:effectLst/>
                <a:latin typeface="+mj-lt"/>
                <a:ea typeface="+mj-ea"/>
                <a:cs typeface="+mj-cs"/>
              </a:rPr>
              <a:t>Identifying  </a:t>
            </a:r>
            <a:r>
              <a:rPr lang="en-US" sz="3100" cap="all" dirty="0">
                <a:ln w="500">
                  <a:solidFill>
                    <a:schemeClr val="tx2">
                      <a:shade val="20000"/>
                      <a:satMod val="120000"/>
                    </a:schemeClr>
                  </a:solidFill>
                </a:ln>
                <a:solidFill>
                  <a:srgbClr val="0036A2"/>
                </a:solidFill>
                <a:effectLst/>
                <a:latin typeface="+mj-lt"/>
                <a:ea typeface="+mj-ea"/>
                <a:cs typeface="+mj-cs"/>
              </a:rPr>
              <a:t>external </a:t>
            </a:r>
            <a:r>
              <a:rPr lang="en-US" sz="3100" cap="all" dirty="0" smtClean="0">
                <a:ln w="500">
                  <a:solidFill>
                    <a:schemeClr val="tx2">
                      <a:shade val="20000"/>
                      <a:satMod val="120000"/>
                    </a:schemeClr>
                  </a:solidFill>
                </a:ln>
                <a:solidFill>
                  <a:srgbClr val="0036A2"/>
                </a:solidFill>
                <a:effectLst/>
                <a:latin typeface="+mj-lt"/>
                <a:ea typeface="+mj-ea"/>
                <a:cs typeface="+mj-cs"/>
              </a:rPr>
              <a:t>changes</a:t>
            </a:r>
            <a:endParaRPr lang="en-CA" sz="3100" cap="all" dirty="0">
              <a:ln w="500">
                <a:solidFill>
                  <a:schemeClr val="tx2">
                    <a:shade val="20000"/>
                    <a:satMod val="120000"/>
                  </a:schemeClr>
                </a:solidFill>
              </a:ln>
              <a:solidFill>
                <a:srgbClr val="0036A2"/>
              </a:solidFill>
              <a:effectLst/>
              <a:latin typeface="+mj-lt"/>
              <a:ea typeface="+mj-ea"/>
              <a:cs typeface="+mj-cs"/>
            </a:endParaRPr>
          </a:p>
        </p:txBody>
      </p:sp>
    </p:spTree>
  </p:cSld>
  <p:clrMapOvr>
    <a:masterClrMapping/>
  </p:clrMapOvr>
  <p:transition spd="med">
    <p:fade thruBlk="1"/>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0"/>
          <p:cNvSpPr>
            <a:spLocks noChangeArrowheads="1"/>
          </p:cNvSpPr>
          <p:nvPr/>
        </p:nvSpPr>
        <p:spPr bwMode="auto">
          <a:xfrm>
            <a:off x="0" y="1250043"/>
            <a:ext cx="8128000" cy="5223328"/>
          </a:xfrm>
          <a:prstGeom prst="rect">
            <a:avLst/>
          </a:prstGeom>
          <a:noFill/>
          <a:ln w="12700">
            <a:noFill/>
            <a:miter lim="800000"/>
            <a:headEnd/>
            <a:tailEnd/>
          </a:ln>
        </p:spPr>
        <p:txBody>
          <a:bodyPr lIns="90488" tIns="44450" rIns="90488" bIns="44450"/>
          <a:lstStyle/>
          <a:p>
            <a:pPr marL="274320" lvl="1" indent="-274320" eaLnBrk="1" hangingPunct="1">
              <a:lnSpc>
                <a:spcPct val="100000"/>
              </a:lnSpc>
              <a:spcBef>
                <a:spcPts val="0"/>
              </a:spcBef>
              <a:spcAft>
                <a:spcPts val="2400"/>
              </a:spcAft>
              <a:buClr>
                <a:schemeClr val="tx2"/>
              </a:buClr>
              <a:buSzPct val="73000"/>
              <a:buFont typeface="Wingdings 2"/>
              <a:buChar char=""/>
            </a:pPr>
            <a:r>
              <a:rPr lang="en-US" sz="2800" dirty="0" smtClean="0">
                <a:solidFill>
                  <a:schemeClr val="tx1"/>
                </a:solidFill>
                <a:effectLst/>
                <a:latin typeface="+mn-lt"/>
              </a:rPr>
              <a:t>Information systems technology is a factor of production, like capital and labor.</a:t>
            </a:r>
          </a:p>
          <a:p>
            <a:pPr marL="274320" lvl="1" indent="-274320" eaLnBrk="1" hangingPunct="1">
              <a:lnSpc>
                <a:spcPct val="100000"/>
              </a:lnSpc>
              <a:spcBef>
                <a:spcPts val="0"/>
              </a:spcBef>
              <a:spcAft>
                <a:spcPts val="2400"/>
              </a:spcAft>
              <a:buClr>
                <a:schemeClr val="tx2"/>
              </a:buClr>
              <a:buSzPct val="73000"/>
              <a:buFont typeface="Wingdings 2"/>
              <a:buChar char=""/>
            </a:pPr>
            <a:endParaRPr lang="en-US" sz="2800" dirty="0" smtClean="0">
              <a:solidFill>
                <a:schemeClr val="tx1"/>
              </a:solidFill>
              <a:effectLst/>
              <a:latin typeface="+mn-lt"/>
            </a:endParaRPr>
          </a:p>
          <a:p>
            <a:pPr marL="274320" lvl="1" indent="-274320" eaLnBrk="1" hangingPunct="1">
              <a:lnSpc>
                <a:spcPct val="100000"/>
              </a:lnSpc>
              <a:spcBef>
                <a:spcPts val="0"/>
              </a:spcBef>
              <a:spcAft>
                <a:spcPts val="2400"/>
              </a:spcAft>
              <a:buClr>
                <a:schemeClr val="tx2"/>
              </a:buClr>
              <a:buSzPct val="73000"/>
              <a:buFont typeface="Wingdings 2"/>
              <a:buChar char=""/>
            </a:pPr>
            <a:r>
              <a:rPr lang="en-US" sz="2800" dirty="0" smtClean="0">
                <a:solidFill>
                  <a:schemeClr val="tx1"/>
                </a:solidFill>
                <a:effectLst/>
                <a:latin typeface="+mn-lt"/>
              </a:rPr>
              <a:t>IT </a:t>
            </a:r>
            <a:r>
              <a:rPr lang="en-US" sz="2800" dirty="0">
                <a:solidFill>
                  <a:schemeClr val="tx1"/>
                </a:solidFill>
                <a:effectLst/>
                <a:latin typeface="+mn-lt"/>
              </a:rPr>
              <a:t>changes relative costs of capital and </a:t>
            </a:r>
            <a:r>
              <a:rPr lang="en-US" sz="2800" dirty="0" smtClean="0">
                <a:solidFill>
                  <a:schemeClr val="tx1"/>
                </a:solidFill>
                <a:effectLst/>
                <a:latin typeface="+mn-lt"/>
              </a:rPr>
              <a:t>information  and its’ quality</a:t>
            </a:r>
            <a:endParaRPr lang="en-US" sz="2800" dirty="0">
              <a:solidFill>
                <a:schemeClr val="tx1"/>
              </a:solidFill>
              <a:effectLst/>
              <a:latin typeface="+mn-lt"/>
            </a:endParaRPr>
          </a:p>
          <a:p>
            <a:pPr marL="274320" lvl="2" indent="-274320" eaLnBrk="1" hangingPunct="1">
              <a:lnSpc>
                <a:spcPct val="100000"/>
              </a:lnSpc>
              <a:spcBef>
                <a:spcPts val="0"/>
              </a:spcBef>
              <a:spcAft>
                <a:spcPts val="2400"/>
              </a:spcAft>
              <a:buClr>
                <a:schemeClr val="tx2"/>
              </a:buClr>
              <a:buSzPct val="73000"/>
              <a:buFont typeface="Wingdings 2"/>
              <a:buChar char=""/>
            </a:pPr>
            <a:endParaRPr lang="en-US" sz="2800" dirty="0" smtClean="0">
              <a:solidFill>
                <a:schemeClr val="tx1"/>
              </a:solidFill>
              <a:effectLst/>
              <a:latin typeface="+mn-lt"/>
            </a:endParaRPr>
          </a:p>
          <a:p>
            <a:pPr marL="274320" lvl="2" indent="-274320" eaLnBrk="1" hangingPunct="1">
              <a:lnSpc>
                <a:spcPct val="100000"/>
              </a:lnSpc>
              <a:spcBef>
                <a:spcPts val="0"/>
              </a:spcBef>
              <a:spcAft>
                <a:spcPts val="2400"/>
              </a:spcAft>
              <a:buClr>
                <a:schemeClr val="tx2"/>
              </a:buClr>
              <a:buSzPct val="73000"/>
              <a:buFont typeface="Wingdings 2"/>
              <a:buChar char=""/>
            </a:pPr>
            <a:r>
              <a:rPr lang="en-US" sz="2800" dirty="0" smtClean="0">
                <a:solidFill>
                  <a:schemeClr val="tx1"/>
                </a:solidFill>
                <a:effectLst/>
                <a:latin typeface="+mn-lt"/>
              </a:rPr>
              <a:t>Information </a:t>
            </a:r>
            <a:r>
              <a:rPr lang="en-US" sz="2800" dirty="0">
                <a:solidFill>
                  <a:schemeClr val="tx1"/>
                </a:solidFill>
                <a:effectLst/>
                <a:latin typeface="+mn-lt"/>
              </a:rPr>
              <a:t>technology helps firms contract in size because it can reduce transaction costs (</a:t>
            </a:r>
            <a:r>
              <a:rPr lang="en-US" sz="2800" dirty="0" smtClean="0">
                <a:solidFill>
                  <a:schemeClr val="tx1"/>
                </a:solidFill>
                <a:effectLst/>
                <a:latin typeface="+mn-lt"/>
              </a:rPr>
              <a:t>the </a:t>
            </a:r>
            <a:r>
              <a:rPr lang="en-US" sz="2800" dirty="0">
                <a:solidFill>
                  <a:schemeClr val="tx1"/>
                </a:solidFill>
                <a:effectLst/>
                <a:latin typeface="+mn-lt"/>
              </a:rPr>
              <a:t>cost of participating in markets</a:t>
            </a:r>
            <a:r>
              <a:rPr lang="en-US" sz="2800" dirty="0" smtClean="0">
                <a:solidFill>
                  <a:schemeClr val="tx1"/>
                </a:solidFill>
                <a:effectLst/>
                <a:latin typeface="+mn-lt"/>
              </a:rPr>
              <a:t>)</a:t>
            </a:r>
            <a:endParaRPr lang="en-US" sz="2800" dirty="0">
              <a:solidFill>
                <a:schemeClr val="tx1"/>
              </a:solidFill>
              <a:effectLst/>
              <a:latin typeface="+mn-lt"/>
            </a:endParaRPr>
          </a:p>
        </p:txBody>
      </p:sp>
      <p:sp>
        <p:nvSpPr>
          <p:cNvPr id="5" name="Title 1"/>
          <p:cNvSpPr>
            <a:spLocks noGrp="1"/>
          </p:cNvSpPr>
          <p:nvPr>
            <p:ph type="title"/>
          </p:nvPr>
        </p:nvSpPr>
        <p:spPr>
          <a:xfrm>
            <a:off x="604157" y="0"/>
            <a:ext cx="7239000" cy="1143000"/>
          </a:xfrm>
        </p:spPr>
        <p:txBody>
          <a:bodyPr anchor="ctr" anchorCtr="0">
            <a:normAutofit/>
          </a:bodyPr>
          <a:lstStyle/>
          <a:p>
            <a:pPr algn="ctr"/>
            <a:r>
              <a:rPr lang="en-US" dirty="0" smtClean="0">
                <a:solidFill>
                  <a:srgbClr val="0036A2"/>
                </a:solidFill>
              </a:rPr>
              <a:t>Economic </a:t>
            </a:r>
            <a:r>
              <a:rPr lang="en-US" dirty="0" smtClean="0">
                <a:solidFill>
                  <a:srgbClr val="0036A2"/>
                </a:solidFill>
              </a:rPr>
              <a:t>impacts</a:t>
            </a:r>
            <a:endParaRPr lang="en-US" b="1" dirty="0"/>
          </a:p>
        </p:txBody>
      </p:sp>
    </p:spTree>
  </p:cSld>
  <p:clrMapOvr>
    <a:masterClrMapping/>
  </p:clrMapOvr>
  <p:transition spd="med">
    <p:fade thruBlk="1"/>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392" name="Picture 16"/>
          <p:cNvPicPr>
            <a:picLocks noChangeAspect="1" noChangeArrowheads="1"/>
          </p:cNvPicPr>
          <p:nvPr/>
        </p:nvPicPr>
        <p:blipFill>
          <a:blip r:embed="rId3" cstate="print"/>
          <a:srcRect/>
          <a:stretch>
            <a:fillRect/>
          </a:stretch>
        </p:blipFill>
        <p:spPr bwMode="auto">
          <a:xfrm>
            <a:off x="912812" y="1214436"/>
            <a:ext cx="6533016" cy="4913259"/>
          </a:xfrm>
          <a:prstGeom prst="rect">
            <a:avLst/>
          </a:prstGeom>
          <a:noFill/>
          <a:ln w="12700" cap="flat" cmpd="sng" algn="ctr">
            <a:noFill/>
            <a:prstDash val="solid"/>
            <a:miter lim="800000"/>
            <a:headEnd/>
            <a:tailEnd/>
          </a:ln>
        </p:spPr>
      </p:pic>
      <p:sp>
        <p:nvSpPr>
          <p:cNvPr id="5" name="Title 1"/>
          <p:cNvSpPr>
            <a:spLocks noGrp="1"/>
          </p:cNvSpPr>
          <p:nvPr>
            <p:ph type="title"/>
          </p:nvPr>
        </p:nvSpPr>
        <p:spPr>
          <a:xfrm>
            <a:off x="604157" y="0"/>
            <a:ext cx="7239000" cy="1143000"/>
          </a:xfrm>
        </p:spPr>
        <p:txBody>
          <a:bodyPr anchor="ctr" anchorCtr="0">
            <a:normAutofit/>
          </a:bodyPr>
          <a:lstStyle/>
          <a:p>
            <a:pPr algn="ctr"/>
            <a:r>
              <a:rPr lang="en-US" dirty="0" smtClean="0">
                <a:solidFill>
                  <a:srgbClr val="0036A2"/>
                </a:solidFill>
              </a:rPr>
              <a:t>Transaction cost theory  </a:t>
            </a:r>
          </a:p>
        </p:txBody>
      </p:sp>
    </p:spTree>
  </p:cSld>
  <p:clrMapOvr>
    <a:masterClrMapping/>
  </p:clrMapOvr>
  <p:transition spd="med">
    <p:fade thruBlk="1"/>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04157" y="0"/>
            <a:ext cx="7239000" cy="1143000"/>
          </a:xfrm>
        </p:spPr>
        <p:txBody>
          <a:bodyPr anchor="ctr" anchorCtr="0">
            <a:normAutofit/>
          </a:bodyPr>
          <a:lstStyle/>
          <a:p>
            <a:pPr algn="ctr"/>
            <a:r>
              <a:rPr lang="en-US" dirty="0" smtClean="0">
                <a:solidFill>
                  <a:srgbClr val="0036A2"/>
                </a:solidFill>
              </a:rPr>
              <a:t>Transaction cost theory  </a:t>
            </a:r>
          </a:p>
        </p:txBody>
      </p:sp>
      <p:sp>
        <p:nvSpPr>
          <p:cNvPr id="4" name="מלבן 3"/>
          <p:cNvSpPr/>
          <p:nvPr/>
        </p:nvSpPr>
        <p:spPr>
          <a:xfrm>
            <a:off x="0" y="1030514"/>
            <a:ext cx="8098973" cy="5570756"/>
          </a:xfrm>
          <a:prstGeom prst="rect">
            <a:avLst/>
          </a:prstGeom>
        </p:spPr>
        <p:txBody>
          <a:bodyPr wrap="square">
            <a:spAutoFit/>
          </a:bodyPr>
          <a:lstStyle/>
          <a:p>
            <a:pPr marL="363538" indent="-274320" eaLnBrk="1" hangingPunct="1">
              <a:lnSpc>
                <a:spcPct val="100000"/>
              </a:lnSpc>
              <a:spcBef>
                <a:spcPts val="0"/>
              </a:spcBef>
              <a:spcAft>
                <a:spcPts val="600"/>
              </a:spcAft>
              <a:buClr>
                <a:schemeClr val="tx2"/>
              </a:buClr>
              <a:buSzPct val="73000"/>
              <a:buFont typeface="Wingdings 2"/>
              <a:buChar char=""/>
            </a:pPr>
            <a:r>
              <a:rPr lang="en-US" b="0" dirty="0" smtClean="0">
                <a:solidFill>
                  <a:schemeClr val="tx1"/>
                </a:solidFill>
                <a:effectLst/>
                <a:latin typeface="+mn-lt"/>
              </a:rPr>
              <a:t>information </a:t>
            </a:r>
            <a:r>
              <a:rPr lang="en-US" b="0" dirty="0">
                <a:solidFill>
                  <a:schemeClr val="tx1"/>
                </a:solidFill>
                <a:effectLst/>
                <a:latin typeface="+mn-lt"/>
              </a:rPr>
              <a:t>systems technology can be seen as a factor of production that can be freely substituted for capital and labor</a:t>
            </a:r>
            <a:r>
              <a:rPr lang="en-US" b="0" dirty="0" smtClean="0">
                <a:solidFill>
                  <a:schemeClr val="tx1"/>
                </a:solidFill>
                <a:effectLst/>
                <a:latin typeface="+mn-lt"/>
              </a:rPr>
              <a:t>.</a:t>
            </a:r>
          </a:p>
          <a:p>
            <a:pPr marL="363538" indent="-274320" eaLnBrk="1" hangingPunct="1">
              <a:lnSpc>
                <a:spcPct val="100000"/>
              </a:lnSpc>
              <a:spcBef>
                <a:spcPts val="0"/>
              </a:spcBef>
              <a:spcAft>
                <a:spcPts val="600"/>
              </a:spcAft>
              <a:buClr>
                <a:schemeClr val="tx2"/>
              </a:buClr>
              <a:buSzPct val="73000"/>
              <a:buFont typeface="Wingdings 2"/>
              <a:buChar char=""/>
            </a:pPr>
            <a:r>
              <a:rPr lang="en-US" b="0" dirty="0" smtClean="0">
                <a:solidFill>
                  <a:schemeClr val="tx1"/>
                </a:solidFill>
                <a:effectLst/>
                <a:latin typeface="+mn-lt"/>
              </a:rPr>
              <a:t> </a:t>
            </a:r>
            <a:r>
              <a:rPr lang="en-US" b="0" dirty="0">
                <a:solidFill>
                  <a:schemeClr val="tx1"/>
                </a:solidFill>
                <a:effectLst/>
                <a:latin typeface="+mn-lt"/>
              </a:rPr>
              <a:t>As information systems technology automates the production process, less capital and labor are required to produce a specified </a:t>
            </a:r>
            <a:r>
              <a:rPr lang="en-US" b="0" dirty="0" smtClean="0">
                <a:solidFill>
                  <a:schemeClr val="tx1"/>
                </a:solidFill>
                <a:effectLst/>
                <a:latin typeface="+mn-lt"/>
              </a:rPr>
              <a:t>output.</a:t>
            </a:r>
            <a:endParaRPr lang="en-US" b="0" dirty="0">
              <a:solidFill>
                <a:schemeClr val="tx1"/>
              </a:solidFill>
              <a:effectLst/>
              <a:latin typeface="+mn-lt"/>
            </a:endParaRPr>
          </a:p>
          <a:p>
            <a:pPr marL="363538" indent="-274320" eaLnBrk="1" hangingPunct="1">
              <a:lnSpc>
                <a:spcPct val="100000"/>
              </a:lnSpc>
              <a:spcBef>
                <a:spcPts val="0"/>
              </a:spcBef>
              <a:spcAft>
                <a:spcPts val="600"/>
              </a:spcAft>
              <a:buClr>
                <a:schemeClr val="tx2"/>
              </a:buClr>
              <a:buSzPct val="73000"/>
              <a:buFont typeface="Wingdings 2"/>
              <a:buChar char=""/>
            </a:pPr>
            <a:endParaRPr lang="en-US" dirty="0" smtClean="0">
              <a:solidFill>
                <a:schemeClr val="tx1"/>
              </a:solidFill>
              <a:effectLst/>
              <a:latin typeface="+mn-lt"/>
            </a:endParaRPr>
          </a:p>
          <a:p>
            <a:pPr marL="363538" indent="-274320" eaLnBrk="1" hangingPunct="1">
              <a:lnSpc>
                <a:spcPct val="100000"/>
              </a:lnSpc>
              <a:spcBef>
                <a:spcPts val="0"/>
              </a:spcBef>
              <a:spcAft>
                <a:spcPts val="600"/>
              </a:spcAft>
              <a:buClr>
                <a:schemeClr val="tx2"/>
              </a:buClr>
              <a:buSzPct val="73000"/>
              <a:buFont typeface="Wingdings 2"/>
              <a:buChar char=""/>
            </a:pPr>
            <a:r>
              <a:rPr lang="en-US" dirty="0" smtClean="0">
                <a:solidFill>
                  <a:schemeClr val="tx1"/>
                </a:solidFill>
                <a:effectLst/>
                <a:latin typeface="+mn-lt"/>
              </a:rPr>
              <a:t>Shrinking </a:t>
            </a:r>
            <a:r>
              <a:rPr lang="en-US" dirty="0" smtClean="0">
                <a:solidFill>
                  <a:schemeClr val="tx1"/>
                </a:solidFill>
                <a:effectLst/>
                <a:latin typeface="+mn-lt"/>
              </a:rPr>
              <a:t>in size </a:t>
            </a:r>
            <a:r>
              <a:rPr lang="en-US" b="0" dirty="0" smtClean="0">
                <a:solidFill>
                  <a:schemeClr val="tx1"/>
                </a:solidFill>
                <a:effectLst/>
                <a:latin typeface="+mn-lt"/>
              </a:rPr>
              <a:t>- Information systems can help firms increase revenue while shrinking in size by obtaining  goods and services more cheaply from outside sources</a:t>
            </a:r>
          </a:p>
          <a:p>
            <a:pPr marL="363538" indent="-274320" eaLnBrk="1" hangingPunct="1">
              <a:lnSpc>
                <a:spcPct val="100000"/>
              </a:lnSpc>
              <a:spcBef>
                <a:spcPts val="0"/>
              </a:spcBef>
              <a:spcAft>
                <a:spcPts val="600"/>
              </a:spcAft>
              <a:buClr>
                <a:schemeClr val="tx2"/>
              </a:buClr>
              <a:buSzPct val="73000"/>
              <a:buFont typeface="Wingdings 2"/>
              <a:buChar char=""/>
            </a:pPr>
            <a:r>
              <a:rPr lang="en-US" dirty="0" smtClean="0">
                <a:solidFill>
                  <a:schemeClr val="tx1"/>
                </a:solidFill>
                <a:effectLst/>
                <a:latin typeface="+mn-lt"/>
              </a:rPr>
              <a:t>Lowering cost </a:t>
            </a:r>
            <a:r>
              <a:rPr lang="en-US" b="0" dirty="0" smtClean="0">
                <a:solidFill>
                  <a:schemeClr val="tx1"/>
                </a:solidFill>
                <a:effectLst/>
                <a:latin typeface="+mn-lt"/>
              </a:rPr>
              <a:t>- organizations </a:t>
            </a:r>
            <a:r>
              <a:rPr lang="en-US" b="0" dirty="0">
                <a:solidFill>
                  <a:schemeClr val="tx1"/>
                </a:solidFill>
                <a:effectLst/>
                <a:latin typeface="+mn-lt"/>
              </a:rPr>
              <a:t>grow in size because they can obtain certain products or services internally at lower cost than by using external firms in the marketplace. </a:t>
            </a:r>
            <a:endParaRPr lang="en-US" b="0" dirty="0" smtClean="0">
              <a:solidFill>
                <a:schemeClr val="tx1"/>
              </a:solidFill>
              <a:effectLst/>
              <a:latin typeface="+mn-lt"/>
            </a:endParaRPr>
          </a:p>
        </p:txBody>
      </p:sp>
    </p:spTree>
  </p:cSld>
  <p:clrMapOvr>
    <a:masterClrMapping/>
  </p:clrMapOvr>
  <p:transition spd="med">
    <p:fade thruBlk="1"/>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4"/>
          <p:cNvSpPr>
            <a:spLocks noChangeArrowheads="1"/>
          </p:cNvSpPr>
          <p:nvPr/>
        </p:nvSpPr>
        <p:spPr bwMode="auto">
          <a:xfrm>
            <a:off x="0" y="1299028"/>
            <a:ext cx="8200571" cy="5558972"/>
          </a:xfrm>
          <a:prstGeom prst="rect">
            <a:avLst/>
          </a:prstGeom>
          <a:noFill/>
          <a:ln w="12700">
            <a:noFill/>
            <a:miter lim="800000"/>
            <a:headEnd/>
            <a:tailEnd/>
          </a:ln>
        </p:spPr>
        <p:txBody>
          <a:bodyPr lIns="90488" tIns="44450" rIns="90488" bIns="44450"/>
          <a:lstStyle/>
          <a:p>
            <a:pPr marL="274320" lvl="1" indent="-274320" eaLnBrk="1" hangingPunct="1">
              <a:lnSpc>
                <a:spcPct val="100000"/>
              </a:lnSpc>
              <a:spcBef>
                <a:spcPts val="0"/>
              </a:spcBef>
              <a:spcAft>
                <a:spcPts val="2400"/>
              </a:spcAft>
              <a:buClr>
                <a:schemeClr val="tx2"/>
              </a:buClr>
              <a:buSzPct val="73000"/>
              <a:buFont typeface="Wingdings 2"/>
              <a:buChar char=""/>
            </a:pPr>
            <a:r>
              <a:rPr lang="en-US" sz="2800" dirty="0" smtClean="0">
                <a:solidFill>
                  <a:schemeClr val="tx1"/>
                </a:solidFill>
                <a:effectLst/>
                <a:latin typeface="+mn-lt"/>
              </a:rPr>
              <a:t>Postindustrial organizations</a:t>
            </a:r>
          </a:p>
          <a:p>
            <a:pPr marL="731520" lvl="2" indent="-274320" eaLnBrk="1" hangingPunct="1">
              <a:lnSpc>
                <a:spcPct val="100000"/>
              </a:lnSpc>
              <a:spcBef>
                <a:spcPts val="0"/>
              </a:spcBef>
              <a:spcAft>
                <a:spcPts val="2400"/>
              </a:spcAft>
              <a:buClr>
                <a:schemeClr val="tx2"/>
              </a:buClr>
              <a:buSzPct val="73000"/>
              <a:buFont typeface="Wingdings 2"/>
              <a:buChar char=""/>
            </a:pPr>
            <a:r>
              <a:rPr lang="en-US" dirty="0" smtClean="0">
                <a:solidFill>
                  <a:schemeClr val="tx1"/>
                </a:solidFill>
                <a:effectLst/>
                <a:latin typeface="+mn-lt"/>
              </a:rPr>
              <a:t>Organizations flatten because in postindustrial societies, authority increasingly relies on knowledge and competence rather than formal positions</a:t>
            </a:r>
          </a:p>
          <a:p>
            <a:pPr marL="274320" lvl="1" indent="-274320" eaLnBrk="1" hangingPunct="1">
              <a:lnSpc>
                <a:spcPct val="100000"/>
              </a:lnSpc>
              <a:spcBef>
                <a:spcPts val="0"/>
              </a:spcBef>
              <a:spcAft>
                <a:spcPts val="2400"/>
              </a:spcAft>
              <a:buClr>
                <a:schemeClr val="tx2"/>
              </a:buClr>
              <a:buSzPct val="73000"/>
              <a:buFont typeface="Wingdings 2"/>
              <a:buChar char=""/>
            </a:pPr>
            <a:r>
              <a:rPr lang="en-US" sz="2800" dirty="0" smtClean="0">
                <a:solidFill>
                  <a:schemeClr val="tx1"/>
                </a:solidFill>
                <a:effectLst/>
                <a:latin typeface="+mn-lt"/>
              </a:rPr>
              <a:t>IT helps flattening </a:t>
            </a:r>
            <a:r>
              <a:rPr lang="en-US" sz="2800" dirty="0">
                <a:solidFill>
                  <a:schemeClr val="tx1"/>
                </a:solidFill>
                <a:effectLst/>
                <a:latin typeface="+mn-lt"/>
              </a:rPr>
              <a:t>organizations</a:t>
            </a:r>
          </a:p>
          <a:p>
            <a:pPr marL="731520" lvl="2" indent="-274320" eaLnBrk="1" hangingPunct="1">
              <a:lnSpc>
                <a:spcPct val="100000"/>
              </a:lnSpc>
              <a:spcBef>
                <a:spcPts val="0"/>
              </a:spcBef>
              <a:spcAft>
                <a:spcPts val="2400"/>
              </a:spcAft>
              <a:buClr>
                <a:schemeClr val="tx2"/>
              </a:buClr>
              <a:buSzPct val="73000"/>
              <a:buFont typeface="Wingdings 2"/>
              <a:buChar char=""/>
            </a:pPr>
            <a:r>
              <a:rPr lang="en-US" dirty="0">
                <a:solidFill>
                  <a:schemeClr val="tx1"/>
                </a:solidFill>
                <a:effectLst/>
                <a:latin typeface="+mn-lt"/>
              </a:rPr>
              <a:t>Decision making pushed to lower levels</a:t>
            </a:r>
          </a:p>
          <a:p>
            <a:pPr marL="731520" lvl="2" indent="-274320" eaLnBrk="1" hangingPunct="1">
              <a:lnSpc>
                <a:spcPct val="100000"/>
              </a:lnSpc>
              <a:spcBef>
                <a:spcPts val="0"/>
              </a:spcBef>
              <a:spcAft>
                <a:spcPts val="2400"/>
              </a:spcAft>
              <a:buClr>
                <a:schemeClr val="tx2"/>
              </a:buClr>
              <a:buSzPct val="73000"/>
              <a:buFont typeface="Wingdings 2"/>
              <a:buChar char=""/>
            </a:pPr>
            <a:r>
              <a:rPr lang="en-US" dirty="0">
                <a:solidFill>
                  <a:schemeClr val="tx1"/>
                </a:solidFill>
                <a:effectLst/>
                <a:latin typeface="+mn-lt"/>
              </a:rPr>
              <a:t>Fewer managers needed (IT enables faster decision making and increases span of control)</a:t>
            </a:r>
          </a:p>
          <a:p>
            <a:pPr marL="1085850" lvl="2" indent="-228600" eaLnBrk="1" hangingPunct="1">
              <a:lnSpc>
                <a:spcPct val="110000"/>
              </a:lnSpc>
              <a:spcBef>
                <a:spcPct val="25000"/>
              </a:spcBef>
              <a:buSzTx/>
            </a:pPr>
            <a:endParaRPr lang="en-US" b="0" dirty="0">
              <a:solidFill>
                <a:srgbClr val="000000"/>
              </a:solidFill>
              <a:effectLst/>
            </a:endParaRPr>
          </a:p>
        </p:txBody>
      </p:sp>
      <p:sp>
        <p:nvSpPr>
          <p:cNvPr id="5" name="Title 1"/>
          <p:cNvSpPr>
            <a:spLocks noGrp="1"/>
          </p:cNvSpPr>
          <p:nvPr>
            <p:ph type="title"/>
          </p:nvPr>
        </p:nvSpPr>
        <p:spPr>
          <a:xfrm>
            <a:off x="0" y="304800"/>
            <a:ext cx="8157029" cy="1143000"/>
          </a:xfrm>
        </p:spPr>
        <p:txBody>
          <a:bodyPr anchor="ctr" anchorCtr="0">
            <a:normAutofit fontScale="90000"/>
          </a:bodyPr>
          <a:lstStyle/>
          <a:p>
            <a:pPr algn="ctr"/>
            <a:r>
              <a:rPr lang="en-US" dirty="0" smtClean="0">
                <a:solidFill>
                  <a:srgbClr val="0036A2"/>
                </a:solidFill>
              </a:rPr>
              <a:t>Organizational  &amp; behavioral impacts</a:t>
            </a:r>
            <a:endParaRPr lang="en-US" b="1" dirty="0"/>
          </a:p>
        </p:txBody>
      </p:sp>
    </p:spTree>
  </p:cSld>
  <p:clrMapOvr>
    <a:masterClrMapping/>
  </p:clrMapOvr>
  <p:transition spd="med">
    <p:fade thruBlk="1"/>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p:cNvSpPr>
            <a:spLocks noChangeArrowheads="1"/>
          </p:cNvSpPr>
          <p:nvPr/>
        </p:nvSpPr>
        <p:spPr bwMode="auto">
          <a:xfrm>
            <a:off x="0" y="1349829"/>
            <a:ext cx="8171543" cy="5123542"/>
          </a:xfrm>
          <a:prstGeom prst="rect">
            <a:avLst/>
          </a:prstGeom>
          <a:noFill/>
          <a:ln w="12700">
            <a:noFill/>
            <a:miter lim="800000"/>
            <a:headEnd/>
            <a:tailEnd/>
          </a:ln>
        </p:spPr>
        <p:txBody>
          <a:bodyPr lIns="90488" tIns="44450" rIns="90488" bIns="44450"/>
          <a:lstStyle/>
          <a:p>
            <a:pPr marL="342900" indent="-274320" eaLnBrk="1" hangingPunct="1">
              <a:lnSpc>
                <a:spcPct val="100000"/>
              </a:lnSpc>
              <a:spcBef>
                <a:spcPts val="0"/>
              </a:spcBef>
              <a:spcAft>
                <a:spcPts val="2400"/>
              </a:spcAft>
              <a:buClr>
                <a:schemeClr val="tx2"/>
              </a:buClr>
              <a:buSzPct val="73000"/>
              <a:buFont typeface="Wingdings 2"/>
              <a:buChar char=""/>
            </a:pPr>
            <a:r>
              <a:rPr lang="en-US" sz="2800" dirty="0">
                <a:solidFill>
                  <a:schemeClr val="tx1"/>
                </a:solidFill>
                <a:effectLst/>
                <a:latin typeface="+mn-lt"/>
              </a:rPr>
              <a:t>Organizational resistance to change</a:t>
            </a:r>
          </a:p>
          <a:p>
            <a:pPr marL="742950" lvl="1" indent="-274320" eaLnBrk="1" hangingPunct="1">
              <a:lnSpc>
                <a:spcPct val="100000"/>
              </a:lnSpc>
              <a:spcBef>
                <a:spcPts val="0"/>
              </a:spcBef>
              <a:spcAft>
                <a:spcPts val="2400"/>
              </a:spcAft>
              <a:buClr>
                <a:schemeClr val="tx2"/>
              </a:buClr>
              <a:buSzPct val="73000"/>
              <a:buFont typeface="Wingdings 2"/>
              <a:buChar char=""/>
            </a:pPr>
            <a:r>
              <a:rPr lang="en-US" dirty="0">
                <a:solidFill>
                  <a:schemeClr val="tx1"/>
                </a:solidFill>
                <a:effectLst/>
                <a:latin typeface="+mn-lt"/>
              </a:rPr>
              <a:t>Information systems become bound up in organizational politics because they influence access to a key resource –  information</a:t>
            </a:r>
          </a:p>
          <a:p>
            <a:pPr marL="742950" lvl="1" indent="-274320" eaLnBrk="1" hangingPunct="1">
              <a:lnSpc>
                <a:spcPct val="100000"/>
              </a:lnSpc>
              <a:spcBef>
                <a:spcPts val="0"/>
              </a:spcBef>
              <a:spcAft>
                <a:spcPts val="2400"/>
              </a:spcAft>
              <a:buClr>
                <a:schemeClr val="tx2"/>
              </a:buClr>
              <a:buSzPct val="73000"/>
              <a:buFont typeface="Wingdings 2"/>
              <a:buChar char=""/>
            </a:pPr>
            <a:r>
              <a:rPr lang="en-US" dirty="0">
                <a:solidFill>
                  <a:schemeClr val="tx1"/>
                </a:solidFill>
                <a:effectLst/>
                <a:latin typeface="+mn-lt"/>
              </a:rPr>
              <a:t>Information systems potentially change an organization’s structure, culture, politics, and work</a:t>
            </a:r>
          </a:p>
          <a:p>
            <a:pPr marL="742950" lvl="1" indent="-274320" eaLnBrk="1" hangingPunct="1">
              <a:lnSpc>
                <a:spcPct val="100000"/>
              </a:lnSpc>
              <a:spcBef>
                <a:spcPts val="0"/>
              </a:spcBef>
              <a:spcAft>
                <a:spcPts val="2400"/>
              </a:spcAft>
              <a:buClr>
                <a:schemeClr val="tx2"/>
              </a:buClr>
              <a:buSzPct val="73000"/>
              <a:buFont typeface="Wingdings 2"/>
              <a:buChar char=""/>
            </a:pPr>
            <a:r>
              <a:rPr lang="en-US" dirty="0">
                <a:solidFill>
                  <a:schemeClr val="tx1"/>
                </a:solidFill>
                <a:effectLst/>
                <a:latin typeface="+mn-lt"/>
              </a:rPr>
              <a:t>Most common reason for failure of large projects is due to organizational and political resistance to change</a:t>
            </a:r>
          </a:p>
        </p:txBody>
      </p:sp>
      <p:sp>
        <p:nvSpPr>
          <p:cNvPr id="7" name="Title 1"/>
          <p:cNvSpPr>
            <a:spLocks noGrp="1"/>
          </p:cNvSpPr>
          <p:nvPr>
            <p:ph type="title"/>
          </p:nvPr>
        </p:nvSpPr>
        <p:spPr>
          <a:xfrm>
            <a:off x="0" y="261257"/>
            <a:ext cx="8157029" cy="1143000"/>
          </a:xfrm>
        </p:spPr>
        <p:txBody>
          <a:bodyPr anchor="ctr" anchorCtr="0">
            <a:normAutofit fontScale="90000"/>
          </a:bodyPr>
          <a:lstStyle/>
          <a:p>
            <a:pPr algn="ctr"/>
            <a:r>
              <a:rPr lang="en-US" dirty="0" smtClean="0">
                <a:solidFill>
                  <a:srgbClr val="0036A2"/>
                </a:solidFill>
              </a:rPr>
              <a:t>Organizational  &amp; behavioral impacts</a:t>
            </a:r>
            <a:endParaRPr lang="en-US" b="1" dirty="0"/>
          </a:p>
        </p:txBody>
      </p:sp>
    </p:spTree>
  </p:cSld>
  <p:clrMapOvr>
    <a:masterClrMapping/>
  </p:clrMapOvr>
  <p:transition spd="med">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en-US" b="1" dirty="0" smtClean="0">
                <a:solidFill>
                  <a:srgbClr val="0036A2"/>
                </a:solidFill>
              </a:rPr>
              <a:t>Organizational Strategy </a:t>
            </a:r>
            <a:endParaRPr lang="en-US" b="1" dirty="0"/>
          </a:p>
        </p:txBody>
      </p:sp>
      <p:sp>
        <p:nvSpPr>
          <p:cNvPr id="3" name="Content Placeholder 2"/>
          <p:cNvSpPr>
            <a:spLocks noGrp="1"/>
          </p:cNvSpPr>
          <p:nvPr>
            <p:ph idx="1"/>
          </p:nvPr>
        </p:nvSpPr>
        <p:spPr>
          <a:xfrm>
            <a:off x="425669" y="1388699"/>
            <a:ext cx="7239000" cy="4846320"/>
          </a:xfrm>
        </p:spPr>
        <p:txBody>
          <a:bodyPr>
            <a:normAutofit/>
          </a:bodyPr>
          <a:lstStyle/>
          <a:p>
            <a:pPr>
              <a:spcAft>
                <a:spcPts val="600"/>
              </a:spcAft>
            </a:pPr>
            <a:r>
              <a:rPr lang="en-US" sz="2400" dirty="0" smtClean="0"/>
              <a:t>Includes the organization’s </a:t>
            </a:r>
            <a:r>
              <a:rPr lang="en-US" sz="2400" b="1" dirty="0" smtClean="0">
                <a:solidFill>
                  <a:srgbClr val="002060"/>
                </a:solidFill>
              </a:rPr>
              <a:t>design</a:t>
            </a:r>
            <a:r>
              <a:rPr lang="en-US" sz="2400" dirty="0" smtClean="0"/>
              <a:t>, as well as the managerial choices that define, set up, coordinate, and control its </a:t>
            </a:r>
            <a:r>
              <a:rPr lang="en-US" sz="2400" b="1" dirty="0" smtClean="0">
                <a:solidFill>
                  <a:srgbClr val="002060"/>
                </a:solidFill>
              </a:rPr>
              <a:t>work processes</a:t>
            </a:r>
            <a:r>
              <a:rPr lang="en-US" sz="2400" dirty="0" smtClean="0"/>
              <a:t>. </a:t>
            </a:r>
          </a:p>
          <a:p>
            <a:pPr>
              <a:spcAft>
                <a:spcPts val="600"/>
              </a:spcAft>
            </a:pPr>
            <a:r>
              <a:rPr lang="en-US" sz="2400" dirty="0" smtClean="0"/>
              <a:t>Optimized organizational design and </a:t>
            </a:r>
            <a:r>
              <a:rPr lang="en-US" sz="2400" b="1" dirty="0" smtClean="0">
                <a:solidFill>
                  <a:srgbClr val="002060"/>
                </a:solidFill>
              </a:rPr>
              <a:t>management control systems </a:t>
            </a:r>
            <a:r>
              <a:rPr lang="en-US" sz="2400" dirty="0" smtClean="0"/>
              <a:t>support optimal business processes which reflect the firm’s values and culture. </a:t>
            </a:r>
          </a:p>
          <a:p>
            <a:pPr>
              <a:spcAft>
                <a:spcPts val="600"/>
              </a:spcAft>
            </a:pPr>
            <a:r>
              <a:rPr lang="en-US" sz="2400" dirty="0" smtClean="0"/>
              <a:t>Figure 3.3 summarizes complementary design variables from the managerial levers framework.</a:t>
            </a:r>
          </a:p>
          <a:p>
            <a:pPr>
              <a:spcAft>
                <a:spcPts val="600"/>
              </a:spcAft>
            </a:pPr>
            <a:r>
              <a:rPr lang="en-US" sz="2400" dirty="0" smtClean="0"/>
              <a:t>Three types of managerial levers:: </a:t>
            </a:r>
            <a:r>
              <a:rPr lang="en-US" sz="2400" b="1" dirty="0" smtClean="0">
                <a:solidFill>
                  <a:srgbClr val="002060"/>
                </a:solidFill>
              </a:rPr>
              <a:t>organizational, control, cultural</a:t>
            </a:r>
            <a:r>
              <a:rPr lang="en-US" sz="2400" dirty="0" smtClean="0"/>
              <a:t>. </a:t>
            </a:r>
          </a:p>
        </p:txBody>
      </p: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9" name="Picture 19" descr="FIG03_05"/>
          <p:cNvPicPr>
            <a:picLocks noChangeAspect="1" noChangeArrowheads="1"/>
          </p:cNvPicPr>
          <p:nvPr/>
        </p:nvPicPr>
        <p:blipFill>
          <a:blip r:embed="rId3" cstate="print"/>
          <a:srcRect t="9567"/>
          <a:stretch>
            <a:fillRect/>
          </a:stretch>
        </p:blipFill>
        <p:spPr bwMode="auto">
          <a:xfrm>
            <a:off x="319315" y="1683657"/>
            <a:ext cx="7504112" cy="4624161"/>
          </a:xfrm>
          <a:prstGeom prst="rect">
            <a:avLst/>
          </a:prstGeom>
          <a:noFill/>
        </p:spPr>
      </p:pic>
      <p:sp>
        <p:nvSpPr>
          <p:cNvPr id="4" name="Title 1"/>
          <p:cNvSpPr>
            <a:spLocks noGrp="1"/>
          </p:cNvSpPr>
          <p:nvPr>
            <p:ph type="title"/>
          </p:nvPr>
        </p:nvSpPr>
        <p:spPr>
          <a:xfrm>
            <a:off x="0" y="275770"/>
            <a:ext cx="8157029" cy="1143000"/>
          </a:xfrm>
        </p:spPr>
        <p:txBody>
          <a:bodyPr anchor="ctr" anchorCtr="0">
            <a:normAutofit fontScale="90000"/>
          </a:bodyPr>
          <a:lstStyle/>
          <a:p>
            <a:pPr algn="ctr"/>
            <a:r>
              <a:rPr lang="en-US" dirty="0" smtClean="0">
                <a:solidFill>
                  <a:srgbClr val="0036A2"/>
                </a:solidFill>
              </a:rPr>
              <a:t>Organizational  &amp; behavioral impacts</a:t>
            </a:r>
            <a:endParaRPr lang="en-US" b="1" dirty="0"/>
          </a:p>
        </p:txBody>
      </p:sp>
    </p:spTree>
  </p:cSld>
  <p:clrMapOvr>
    <a:masterClrMapping/>
  </p:clrMapOvr>
  <p:transition spd="med">
    <p:fade thruBlk="1"/>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416" name="Picture 16" descr="https://paginas.fe.up.pt/~als/mis10e/images/img03_07.jpg"/>
          <p:cNvPicPr>
            <a:picLocks noChangeAspect="1" noChangeArrowheads="1"/>
          </p:cNvPicPr>
          <p:nvPr/>
        </p:nvPicPr>
        <p:blipFill>
          <a:blip r:embed="rId3" cstate="print"/>
          <a:srcRect/>
          <a:stretch>
            <a:fillRect/>
          </a:stretch>
        </p:blipFill>
        <p:spPr bwMode="auto">
          <a:xfrm>
            <a:off x="1037546" y="1443716"/>
            <a:ext cx="6190569" cy="4642927"/>
          </a:xfrm>
          <a:prstGeom prst="rect">
            <a:avLst/>
          </a:prstGeom>
          <a:noFill/>
        </p:spPr>
      </p:pic>
      <p:sp>
        <p:nvSpPr>
          <p:cNvPr id="6" name="Title 1"/>
          <p:cNvSpPr>
            <a:spLocks noGrp="1"/>
          </p:cNvSpPr>
          <p:nvPr>
            <p:ph type="title"/>
          </p:nvPr>
        </p:nvSpPr>
        <p:spPr>
          <a:xfrm>
            <a:off x="604157" y="0"/>
            <a:ext cx="7239000" cy="1143000"/>
          </a:xfrm>
        </p:spPr>
        <p:txBody>
          <a:bodyPr anchor="ctr" anchorCtr="0">
            <a:normAutofit/>
          </a:bodyPr>
          <a:lstStyle/>
          <a:p>
            <a:pPr algn="ctr"/>
            <a:r>
              <a:rPr lang="en-US" dirty="0" smtClean="0">
                <a:solidFill>
                  <a:srgbClr val="0036A2"/>
                </a:solidFill>
              </a:rPr>
              <a:t>agency </a:t>
            </a:r>
            <a:r>
              <a:rPr lang="en-US" dirty="0" smtClean="0">
                <a:solidFill>
                  <a:srgbClr val="0036A2"/>
                </a:solidFill>
              </a:rPr>
              <a:t>cost theory  </a:t>
            </a:r>
          </a:p>
        </p:txBody>
      </p:sp>
    </p:spTree>
  </p:cSld>
  <p:clrMapOvr>
    <a:masterClrMapping/>
  </p:clrMapOvr>
  <p:transition spd="med">
    <p:fade thruBlk="1"/>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p:cNvSpPr/>
          <p:nvPr/>
        </p:nvSpPr>
        <p:spPr>
          <a:xfrm>
            <a:off x="0" y="1294813"/>
            <a:ext cx="8098971" cy="5878532"/>
          </a:xfrm>
          <a:prstGeom prst="rect">
            <a:avLst/>
          </a:prstGeom>
        </p:spPr>
        <p:txBody>
          <a:bodyPr wrap="square">
            <a:spAutoFit/>
          </a:bodyPr>
          <a:lstStyle/>
          <a:p>
            <a:pPr marL="536575" lvl="1" indent="-361950" eaLnBrk="1" hangingPunct="1">
              <a:lnSpc>
                <a:spcPct val="100000"/>
              </a:lnSpc>
              <a:spcBef>
                <a:spcPts val="0"/>
              </a:spcBef>
              <a:spcAft>
                <a:spcPts val="2400"/>
              </a:spcAft>
              <a:buClr>
                <a:schemeClr val="tx2"/>
              </a:buClr>
              <a:buSzPct val="73000"/>
              <a:buFont typeface="Wingdings 2"/>
              <a:buChar char=""/>
            </a:pPr>
            <a:r>
              <a:rPr lang="en-US" b="0" dirty="0">
                <a:solidFill>
                  <a:schemeClr val="tx1"/>
                </a:solidFill>
                <a:effectLst/>
                <a:latin typeface="+mn-lt"/>
              </a:rPr>
              <a:t>Agency theory views the firm as a nexus of contracts among self- interested individuals, who must be carefully supervised to ensure they pursue the interests of the organization. </a:t>
            </a:r>
            <a:endParaRPr lang="en-US" b="0" dirty="0" smtClean="0">
              <a:solidFill>
                <a:schemeClr val="tx1"/>
              </a:solidFill>
              <a:effectLst/>
              <a:latin typeface="+mn-lt"/>
            </a:endParaRPr>
          </a:p>
          <a:p>
            <a:pPr marL="536575" lvl="1" indent="-361950" eaLnBrk="1" hangingPunct="1">
              <a:lnSpc>
                <a:spcPct val="100000"/>
              </a:lnSpc>
              <a:spcBef>
                <a:spcPts val="0"/>
              </a:spcBef>
              <a:spcAft>
                <a:spcPts val="2400"/>
              </a:spcAft>
              <a:buClr>
                <a:schemeClr val="tx2"/>
              </a:buClr>
              <a:buSzPct val="73000"/>
              <a:buFont typeface="Wingdings 2"/>
              <a:buChar char=""/>
            </a:pPr>
            <a:r>
              <a:rPr lang="en-US" dirty="0" smtClean="0">
                <a:solidFill>
                  <a:schemeClr val="tx1"/>
                </a:solidFill>
                <a:effectLst/>
                <a:latin typeface="+mn-lt"/>
              </a:rPr>
              <a:t>Reducing coordinating costs </a:t>
            </a:r>
            <a:r>
              <a:rPr lang="en-US" b="0" dirty="0" smtClean="0">
                <a:solidFill>
                  <a:schemeClr val="tx1"/>
                </a:solidFill>
                <a:effectLst/>
                <a:latin typeface="+mn-lt"/>
              </a:rPr>
              <a:t>- Information </a:t>
            </a:r>
            <a:r>
              <a:rPr lang="en-US" b="0" dirty="0">
                <a:solidFill>
                  <a:schemeClr val="tx1"/>
                </a:solidFill>
                <a:effectLst/>
                <a:latin typeface="+mn-lt"/>
              </a:rPr>
              <a:t>technology can help reduce </a:t>
            </a:r>
            <a:r>
              <a:rPr lang="en-US" b="0" dirty="0" smtClean="0">
                <a:solidFill>
                  <a:schemeClr val="tx1"/>
                </a:solidFill>
                <a:effectLst/>
                <a:latin typeface="+mn-lt"/>
              </a:rPr>
              <a:t>the </a:t>
            </a:r>
            <a:r>
              <a:rPr lang="en-US" b="0" dirty="0">
                <a:solidFill>
                  <a:schemeClr val="tx1"/>
                </a:solidFill>
                <a:effectLst/>
                <a:latin typeface="+mn-lt"/>
              </a:rPr>
              <a:t>costs of coordinating many different people and activities, so that each manager can oversee a larger number of employees</a:t>
            </a:r>
            <a:r>
              <a:rPr lang="en-US" b="0" dirty="0" smtClean="0">
                <a:solidFill>
                  <a:schemeClr val="tx1"/>
                </a:solidFill>
                <a:effectLst/>
                <a:latin typeface="+mn-lt"/>
              </a:rPr>
              <a:t>.</a:t>
            </a:r>
          </a:p>
          <a:p>
            <a:pPr marL="536575" lvl="1" indent="-361950" eaLnBrk="1" hangingPunct="1">
              <a:lnSpc>
                <a:spcPct val="100000"/>
              </a:lnSpc>
              <a:spcBef>
                <a:spcPts val="0"/>
              </a:spcBef>
              <a:spcAft>
                <a:spcPts val="2400"/>
              </a:spcAft>
              <a:buClr>
                <a:schemeClr val="tx2"/>
              </a:buClr>
              <a:buSzPct val="73000"/>
              <a:buFont typeface="Wingdings 2"/>
              <a:buChar char=""/>
            </a:pPr>
            <a:r>
              <a:rPr lang="en-US" dirty="0" smtClean="0">
                <a:solidFill>
                  <a:schemeClr val="tx1"/>
                </a:solidFill>
                <a:effectLst/>
                <a:latin typeface="+mn-lt"/>
              </a:rPr>
              <a:t>Flattening the org </a:t>
            </a:r>
            <a:r>
              <a:rPr lang="en-US" b="0" dirty="0" smtClean="0">
                <a:solidFill>
                  <a:schemeClr val="tx1"/>
                </a:solidFill>
                <a:effectLst/>
                <a:latin typeface="+mn-lt"/>
              </a:rPr>
              <a:t>- Behavioral </a:t>
            </a:r>
            <a:r>
              <a:rPr lang="en-US" b="0" dirty="0">
                <a:solidFill>
                  <a:schemeClr val="tx1"/>
                </a:solidFill>
                <a:effectLst/>
                <a:latin typeface="+mn-lt"/>
              </a:rPr>
              <a:t>researchers have theorized that information technology facilitates flattening of hierarchies by broadening the distribution of information to empower lower-level employees and increase management efficiency </a:t>
            </a:r>
            <a:r>
              <a:rPr lang="en-US" b="0" dirty="0">
                <a:effectLst/>
              </a:rPr>
              <a:t/>
            </a:r>
            <a:br>
              <a:rPr lang="en-US" b="0" dirty="0">
                <a:effectLst/>
              </a:rPr>
            </a:br>
            <a:endParaRPr lang="en-US" b="0" dirty="0">
              <a:effectLst/>
            </a:endParaRPr>
          </a:p>
        </p:txBody>
      </p:sp>
      <p:sp>
        <p:nvSpPr>
          <p:cNvPr id="5" name="Title 1"/>
          <p:cNvSpPr>
            <a:spLocks noGrp="1"/>
          </p:cNvSpPr>
          <p:nvPr>
            <p:ph type="title"/>
          </p:nvPr>
        </p:nvSpPr>
        <p:spPr>
          <a:xfrm>
            <a:off x="604157" y="0"/>
            <a:ext cx="7239000" cy="1143000"/>
          </a:xfrm>
        </p:spPr>
        <p:txBody>
          <a:bodyPr anchor="ctr" anchorCtr="0">
            <a:normAutofit/>
          </a:bodyPr>
          <a:lstStyle/>
          <a:p>
            <a:pPr algn="ctr"/>
            <a:r>
              <a:rPr lang="en-US" dirty="0" smtClean="0">
                <a:solidFill>
                  <a:srgbClr val="0036A2"/>
                </a:solidFill>
              </a:rPr>
              <a:t>agency </a:t>
            </a:r>
            <a:r>
              <a:rPr lang="en-US" dirty="0" smtClean="0">
                <a:solidFill>
                  <a:srgbClr val="0036A2"/>
                </a:solidFill>
              </a:rPr>
              <a:t>cost theory  </a:t>
            </a:r>
          </a:p>
        </p:txBody>
      </p:sp>
    </p:spTree>
  </p:cSld>
  <p:clrMapOvr>
    <a:masterClrMapping/>
  </p:clrMapOvr>
  <p:transition spd="med">
    <p:fade thruBlk="1"/>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4" name="Rectangle 4"/>
          <p:cNvSpPr>
            <a:spLocks noGrp="1" noChangeArrowheads="1"/>
          </p:cNvSpPr>
          <p:nvPr>
            <p:ph idx="1"/>
          </p:nvPr>
        </p:nvSpPr>
        <p:spPr>
          <a:xfrm>
            <a:off x="455448" y="1433560"/>
            <a:ext cx="7411545" cy="4935702"/>
          </a:xfrm>
          <a:noFill/>
          <a:ln/>
        </p:spPr>
        <p:txBody>
          <a:bodyPr>
            <a:noAutofit/>
          </a:bodyPr>
          <a:lstStyle/>
          <a:p>
            <a:pPr>
              <a:lnSpc>
                <a:spcPct val="80000"/>
              </a:lnSpc>
              <a:spcAft>
                <a:spcPts val="600"/>
              </a:spcAft>
            </a:pPr>
            <a:r>
              <a:rPr lang="en-US" sz="2400" dirty="0"/>
              <a:t>What do we need to know about organizations in order to build and use information systems successfully?</a:t>
            </a:r>
            <a:br>
              <a:rPr lang="en-US" sz="2400" dirty="0"/>
            </a:br>
            <a:endParaRPr lang="en-US" sz="2400" dirty="0"/>
          </a:p>
          <a:p>
            <a:pPr>
              <a:lnSpc>
                <a:spcPct val="80000"/>
              </a:lnSpc>
              <a:spcAft>
                <a:spcPts val="600"/>
              </a:spcAft>
            </a:pPr>
            <a:r>
              <a:rPr lang="en-US" sz="2400" dirty="0"/>
              <a:t>What impact do </a:t>
            </a:r>
            <a:r>
              <a:rPr lang="en-US" sz="2400" dirty="0" smtClean="0"/>
              <a:t>information technologies have </a:t>
            </a:r>
            <a:r>
              <a:rPr lang="en-US" sz="2400" dirty="0"/>
              <a:t>on organizations?</a:t>
            </a:r>
            <a:r>
              <a:rPr lang="en-US" sz="2400" dirty="0"/>
              <a:t/>
            </a:r>
            <a:br>
              <a:rPr lang="en-US" sz="2400" dirty="0"/>
            </a:br>
            <a:endParaRPr lang="en-US" sz="2400" dirty="0"/>
          </a:p>
          <a:p>
            <a:pPr>
              <a:lnSpc>
                <a:spcPct val="80000"/>
              </a:lnSpc>
              <a:spcAft>
                <a:spcPts val="600"/>
              </a:spcAft>
            </a:pPr>
            <a:r>
              <a:rPr lang="en-US" sz="2400" b="1" i="1" dirty="0">
                <a:solidFill>
                  <a:srgbClr val="FF0000"/>
                </a:solidFill>
              </a:rPr>
              <a:t>How do information systems support the activities of managers?</a:t>
            </a:r>
          </a:p>
          <a:p>
            <a:pPr>
              <a:lnSpc>
                <a:spcPct val="80000"/>
              </a:lnSpc>
              <a:spcAft>
                <a:spcPts val="600"/>
              </a:spcAft>
            </a:pPr>
            <a:endParaRPr lang="en-US" sz="2400" dirty="0"/>
          </a:p>
          <a:p>
            <a:pPr>
              <a:lnSpc>
                <a:spcPct val="80000"/>
              </a:lnSpc>
              <a:spcAft>
                <a:spcPts val="600"/>
              </a:spcAft>
            </a:pPr>
            <a:r>
              <a:rPr lang="en-US" sz="2400" dirty="0"/>
              <a:t>How can businesses use information systems for competitive advantage?</a:t>
            </a:r>
            <a:br>
              <a:rPr lang="en-US" sz="2400" dirty="0"/>
            </a:br>
            <a:endParaRPr lang="en-US" sz="2400" dirty="0"/>
          </a:p>
          <a:p>
            <a:pPr>
              <a:lnSpc>
                <a:spcPct val="80000"/>
              </a:lnSpc>
              <a:spcAft>
                <a:spcPts val="600"/>
              </a:spcAft>
            </a:pPr>
            <a:r>
              <a:rPr lang="en-US" sz="2400" dirty="0"/>
              <a:t>Why is it so difficult to build successful information systems</a:t>
            </a:r>
            <a:r>
              <a:rPr lang="en-US" sz="2400" dirty="0" smtClean="0"/>
              <a:t>?`</a:t>
            </a:r>
            <a:endParaRPr lang="en-US" sz="2400" dirty="0"/>
          </a:p>
        </p:txBody>
      </p:sp>
      <p:sp>
        <p:nvSpPr>
          <p:cNvPr id="4" name="Title 1"/>
          <p:cNvSpPr>
            <a:spLocks noGrp="1"/>
          </p:cNvSpPr>
          <p:nvPr>
            <p:ph type="title"/>
          </p:nvPr>
        </p:nvSpPr>
        <p:spPr>
          <a:xfrm>
            <a:off x="457200" y="320040"/>
            <a:ext cx="7239000" cy="1143000"/>
          </a:xfrm>
        </p:spPr>
        <p:txBody>
          <a:bodyPr anchor="ctr" anchorCtr="0">
            <a:normAutofit/>
          </a:bodyPr>
          <a:lstStyle/>
          <a:p>
            <a:r>
              <a:rPr lang="en-US" b="1" dirty="0" smtClean="0">
                <a:solidFill>
                  <a:srgbClr val="0036A2"/>
                </a:solidFill>
              </a:rPr>
              <a:t>Objectives</a:t>
            </a:r>
            <a:endParaRPr lang="en-US" b="1" dirty="0"/>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5124">
                                            <p:txEl>
                                              <p:pRg st="0" end="0"/>
                                            </p:txEl>
                                          </p:spTgt>
                                        </p:tgtEl>
                                        <p:attrNameLst>
                                          <p:attrName>style.visibility</p:attrName>
                                        </p:attrNameLst>
                                      </p:cBhvr>
                                      <p:to>
                                        <p:strVal val="visible"/>
                                      </p:to>
                                    </p:set>
                                    <p:anim calcmode="lin" valueType="num">
                                      <p:cBhvr additive="base">
                                        <p:cTn id="7" dur="500" fill="hold"/>
                                        <p:tgtEl>
                                          <p:spTgt spid="512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124">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5124">
                                            <p:txEl>
                                              <p:pRg st="1" end="1"/>
                                            </p:txEl>
                                          </p:spTgt>
                                        </p:tgtEl>
                                        <p:attrNameLst>
                                          <p:attrName>style.visibility</p:attrName>
                                        </p:attrNameLst>
                                      </p:cBhvr>
                                      <p:to>
                                        <p:strVal val="visible"/>
                                      </p:to>
                                    </p:set>
                                    <p:anim calcmode="lin" valueType="num">
                                      <p:cBhvr additive="base">
                                        <p:cTn id="13" dur="500" fill="hold"/>
                                        <p:tgtEl>
                                          <p:spTgt spid="512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124">
                                            <p:txEl>
                                              <p:pRg st="1" end="1"/>
                                            </p:txEl>
                                          </p:spTgt>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5124">
                                            <p:txEl>
                                              <p:pRg st="2" end="2"/>
                                            </p:txEl>
                                          </p:spTgt>
                                        </p:tgtEl>
                                        <p:attrNameLst>
                                          <p:attrName>style.visibility</p:attrName>
                                        </p:attrNameLst>
                                      </p:cBhvr>
                                      <p:to>
                                        <p:strVal val="visible"/>
                                      </p:to>
                                    </p:set>
                                    <p:anim calcmode="lin" valueType="num">
                                      <p:cBhvr additive="base">
                                        <p:cTn id="19" dur="500" fill="hold"/>
                                        <p:tgtEl>
                                          <p:spTgt spid="512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124">
                                            <p:txEl>
                                              <p:pRg st="2" end="2"/>
                                            </p:txEl>
                                          </p:spTgt>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5124">
                                            <p:txEl>
                                              <p:pRg st="4" end="4"/>
                                            </p:txEl>
                                          </p:spTgt>
                                        </p:tgtEl>
                                        <p:attrNameLst>
                                          <p:attrName>style.visibility</p:attrName>
                                        </p:attrNameLst>
                                      </p:cBhvr>
                                      <p:to>
                                        <p:strVal val="visible"/>
                                      </p:to>
                                    </p:set>
                                    <p:anim calcmode="lin" valueType="num">
                                      <p:cBhvr additive="base">
                                        <p:cTn id="25" dur="500" fill="hold"/>
                                        <p:tgtEl>
                                          <p:spTgt spid="512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124">
                                            <p:txEl>
                                              <p:pRg st="4" end="4"/>
                                            </p:txEl>
                                          </p:spTgt>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grpId="0" nodeType="clickEffect">
                                  <p:stCondLst>
                                    <p:cond delay="0"/>
                                  </p:stCondLst>
                                  <p:childTnLst>
                                    <p:set>
                                      <p:cBhvr>
                                        <p:cTn id="30" dur="1" fill="hold">
                                          <p:stCondLst>
                                            <p:cond delay="0"/>
                                          </p:stCondLst>
                                        </p:cTn>
                                        <p:tgtEl>
                                          <p:spTgt spid="5124">
                                            <p:txEl>
                                              <p:pRg st="5" end="5"/>
                                            </p:txEl>
                                          </p:spTgt>
                                        </p:tgtEl>
                                        <p:attrNameLst>
                                          <p:attrName>style.visibility</p:attrName>
                                        </p:attrNameLst>
                                      </p:cBhvr>
                                      <p:to>
                                        <p:strVal val="visible"/>
                                      </p:to>
                                    </p:set>
                                    <p:anim calcmode="lin" valueType="num">
                                      <p:cBhvr additive="base">
                                        <p:cTn id="31" dur="500" fill="hold"/>
                                        <p:tgtEl>
                                          <p:spTgt spid="5124">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124">
                                            <p:txEl>
                                              <p:pRg st="5" end="5"/>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4" grpId="0" build="p"/>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93555" name="Picture 19"/>
          <p:cNvPicPr>
            <a:picLocks noChangeAspect="1" noChangeArrowheads="1"/>
          </p:cNvPicPr>
          <p:nvPr/>
        </p:nvPicPr>
        <p:blipFill>
          <a:blip r:embed="rId3" cstate="print"/>
          <a:srcRect l="4111" t="18257" r="2175" b="13043"/>
          <a:stretch>
            <a:fillRect/>
          </a:stretch>
        </p:blipFill>
        <p:spPr bwMode="auto">
          <a:xfrm>
            <a:off x="0" y="1567543"/>
            <a:ext cx="7975654" cy="4383314"/>
          </a:xfrm>
          <a:prstGeom prst="rect">
            <a:avLst/>
          </a:prstGeom>
          <a:noFill/>
          <a:ln w="12700" cap="flat" cmpd="sng" algn="ctr">
            <a:noFill/>
            <a:prstDash val="solid"/>
            <a:miter lim="800000"/>
            <a:headEnd/>
            <a:tailEnd/>
          </a:ln>
        </p:spPr>
      </p:pic>
      <p:sp>
        <p:nvSpPr>
          <p:cNvPr id="7" name="Title 1"/>
          <p:cNvSpPr>
            <a:spLocks noGrp="1"/>
          </p:cNvSpPr>
          <p:nvPr>
            <p:ph type="title"/>
          </p:nvPr>
        </p:nvSpPr>
        <p:spPr>
          <a:xfrm>
            <a:off x="486228" y="232954"/>
            <a:ext cx="7239000" cy="1143000"/>
          </a:xfrm>
        </p:spPr>
        <p:txBody>
          <a:bodyPr anchor="ctr" anchorCtr="0">
            <a:normAutofit/>
          </a:bodyPr>
          <a:lstStyle/>
          <a:p>
            <a:pPr algn="ctr"/>
            <a:r>
              <a:rPr lang="en-US" b="1" dirty="0" smtClean="0">
                <a:solidFill>
                  <a:srgbClr val="0036A2"/>
                </a:solidFill>
              </a:rPr>
              <a:t>Real world examples</a:t>
            </a:r>
            <a:endParaRPr lang="en-US" b="1" dirty="0"/>
          </a:p>
        </p:txBody>
      </p:sp>
    </p:spTree>
  </p:cSld>
  <p:clrMapOvr>
    <a:masterClrMapping/>
  </p:clrMapOvr>
  <p:transition spd="med" advClick="0" advTm="1000">
    <p:fade thruBlk="1"/>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7411" name="Text Box 19"/>
          <p:cNvSpPr txBox="1">
            <a:spLocks noChangeArrowheads="1"/>
          </p:cNvSpPr>
          <p:nvPr/>
        </p:nvSpPr>
        <p:spPr bwMode="auto">
          <a:xfrm>
            <a:off x="2789238" y="1103313"/>
            <a:ext cx="4098925" cy="366712"/>
          </a:xfrm>
          <a:prstGeom prst="rect">
            <a:avLst/>
          </a:prstGeom>
          <a:noFill/>
          <a:ln w="12700">
            <a:noFill/>
            <a:miter lim="800000"/>
            <a:headEnd/>
            <a:tailEnd/>
          </a:ln>
          <a:effectLst/>
        </p:spPr>
        <p:txBody>
          <a:bodyPr>
            <a:spAutoFit/>
          </a:bodyPr>
          <a:lstStyle/>
          <a:p>
            <a:pPr>
              <a:lnSpc>
                <a:spcPct val="100000"/>
              </a:lnSpc>
              <a:spcBef>
                <a:spcPct val="50000"/>
              </a:spcBef>
              <a:buSzTx/>
              <a:buFontTx/>
              <a:buNone/>
            </a:pPr>
            <a:endParaRPr lang="en-CA" sz="1800">
              <a:solidFill>
                <a:srgbClr val="008000"/>
              </a:solidFill>
              <a:effectLst/>
            </a:endParaRPr>
          </a:p>
        </p:txBody>
      </p:sp>
      <p:sp>
        <p:nvSpPr>
          <p:cNvPr id="489474" name="AutoShape 2" descr="data:image/png;base64,iVBORw0KGgoAAAANSUhEUgAAA+4AAAVTCAIAAADcAuV4AAAACXBIWXMAABYlAAAWJQFJUiTwAAAgAElEQVR42uzdeZhUxbk/8Leqztan19lngIEZBhgREARxARTFBXHDRL0uMYkxGmN+mvjEuCEaJRrjhlsSzY0YEZUY16vRaJQYMSKiICIgsggqDsze69mr6vdHQQfXC7mZXC55P49PPz3dp885XRyf51vVb9UhUkpACCGEEEI7oVgsJhIJIUSxWEylUvl8PpVKua4bi8UAwPd9Sqmu693d3VVVVWpj9bqmaYyx8k5isZiUUtM0AAiCwDAMABBCqGDGGFMvFgqFZDLpeZ5lWWEYMsYIIeqJ2lsYho7jpNPpKIrUHtSuenp6KisroygKgsC27fKZFwoFTdMMw1Af933fNE0A4JxHUWSaZqlUIoQYhqFpWqFQUN9LSqnrOuecMVYqlWKxGKUUABzHsW1bnV4QBLquq9PTNI0QAgBRFKnvmM/nbdtWz9X5U0rDMOScW5YlpfR9X31HXdfVYxRFlFJCSLFYTCaT5a/g+776prFYrFQq+b6vvmkYhrFYTH1W/buoEyi3iZSSEFI+pT0DwSiPEEIIIbTzurq6KioqVKi1bbtYLAohurq6wjCsq6tLpVKMMcdxCCFCCMuyVLpViVkF9FKpZFkWY6xYLGqaZlmW4zhRFBmGYVmWCrtCCM75jkG5nEdV6i2VSqZpUkpVqlbBuru7O51Ox2KxcvJWJ1xdXe26bmdn58CBA9XGvu+ryO77fhAEsVjM8zzV8QAA13UJISpkl+Mv5zwMQ8uyurq6MpmM4zjJZFJt0NnZWVtb293drWlaGIa9vb01NTWUUvXVYrFYucNQ7s8EQaBpGqXU9/0oiuLxuOq3+L4vpTRNU3UGFNU96O3tVf0o9fVVj6JYLFqWpdK52r/rupzzRCJR7kqFYaja3LIsIYTv+6qLsgeg+D8kQgghhNDOUykcAGKx2Msvv3zVVVcdeOCB48aNmzZt2t13310qlQDAtu1YLBaPxxljYRiWP0sIcV03Ho9LKaWUiURCBVbbtlOplEqovu/rum6aphpNV+PuatC9t7e3UCio0WuVbtva2sIw9H2fc97W1jZixIjFixfrul4oFDo6Onp7ex3HqaioKJVKp59++oUXXqhOQ0rJGFPxV9M00zQZY7FYzPf9np4elew558VikXOuThsAGGOmaQZB8J3vfGf16tWpVIoQks1mCSG1tbW5XK6qqiqdTv/qV78aMWLEE088kUqlDMPIZDIqxytRFEVRxDk3DCMIAgAwTTMej6v2VH+qwO26bm9v79q1a8tdi8rKStXbUdFfjUer+B6GYXt7u2pqwzBUgjdNUwjheZ6u65lMBgCy2eyOnR+M8gghhBBC/0aCIFAhslgsrl279oILLpg7d65hGA0NDYSQzZs3h2GYzWZzuZzjOJxzzrlpmqZpqsFvXddVjlRvqRoSAPA8z/M8lelV3FfHyuVyyWRSxXo1NJ5KpTzPo5Sm0+mTTz75lFNOUftUOXvatGnpdNr3/f/6r//6xje+sWzZMtu2GWOWZR199NF1dXUAoEbB1Si7Cui6rgdBQAjRNK2yslJKKYTQdT2RSHymfIMQ8vvf//6Pf/zjk08+6fu+ECKTyQghACCdTnd2dhYKhVQqpWlafX29iuBBEPi+73meytyq0Kirq0tlbtWvEEKoQfpisQgAjuOoc54/f/7YsWNXrFihtgzDULWSGlkvFAqc83Q6TQhhjNXV1VmWlcvlhBCFQkEleNW8uVxO/ZSRyWQ453tSlNfw/0mEEEIIoZ2kxpLVgPqTTz753nvvXXvttVdffTUAtLW1dXR0VFVVAUAURWvWrFHxtLKycsCAAaZprl271rIs13ULhUJ9fT0hZNOmTf379/c8r6WlJYqirq6ubDbLOd+6dWtzc/PAgQNVNY5pmmEYvvrqqypnNzc3W5b1yiuvvPnmm729ve+8805VVVVtba3neRdeeOEBBxywatWqefPmvfbaa6tXr9Y0be+9966urh47duzYsWM3b95cKBRaWloAoFAopNPppUuXMsbGjh2rhsANw9i6devw4cObm5sBQI3cq1F513Vd173hhht0Xb/jjjtOO+201tbWcsLesGGDEGLr1q1vv/22EKJUKq1cubKpqUkV6riu+9prrzU0NLS0tKxdu7ZUKm3evDkej++1116u627dutWyLErp+vXrGWOJRGLUqFGbN29+5plnDMNwXXfNmjXNzc2JRGLjxo1RFHV0dDQ1NTU1NalZBx0dHRs3btQ0bcCAAatXr66qqho+fLhlWUuWLOnt7c1kMs3Nzel0GgCy2WwymdyTojxIhBBCCCG000qlknpy3HHHHXPMMeo551xK2d3d7TiOlPKJJ55Qw9IDBgw4/fTTN27cKKW88MILBwwYcNBBB6moOn78eFUZv9deey1ZssR13SeeeKKxsXHYsGGq4OT66693HEfVjv/iF78YOHDgwIEDhwwZ8thjj3V2dh555JGjRo1ijFVVVY0YMeLNN98899xzBw8e/NZbb/3mN78BgEQiUVdXt9deez388MNPP/00IeR73/ve3LlzLcu64oorstmslPKjjz469NBDDzvssA8++OBnP/tZQ0ODZVm2bR977LEvvPBCEATqe6n5uKo7AQBjx44FgMcff1xKqX6CuPXWWwGgsrJS07Tq6uoRI0b8/Oc/nz59+u9+97tSqRRF0axZs2pra6+55pp33nnnggsuAADTNA8//PAPPvhACHHLLbeMHj164sSJI0eOBIChQ4c+8sgjixYtUoPxgwYNSqVSTzzxRD6fv/DCCxsbG1Op1JQpU15++WUp5dtvv3366afX1dXpuq52++STT3788cc//vGP+/fvr2p7DjvssOeffz4MQ1XbUywW95irEQtsEEIIIYR2lpqNCgD5fH7z5s1HHHEEAARBkM1mVZaNxWKrVq264447DjrooMsuu2yfffZ54okn5s+fXywWC4VCW1tbY2PjnDlzKKVSynnz5s2YMeP999+/4447isUiY+zjjz+ePn36JZdcMnTo0CuvvHLu3Lm6rs+bN2/WrFkNDQ3nn3/+hAkTvve9773wwgsHHXTQunXrbNv+7ne/e8IJJ7S0tAwaNMg0Tc/zhgwZMnHixGKxOGjQoFNPPXXw4MF1dXXDhw/v7Ow8/PDDGxsbX3jhBdW7+N3vfvfXv/513Lhx69at++1vfztu3Ljbb799xowZr7/++g9/+MOenh7YPkFWjdD/6U9/GjRo0FVXXTVq1Kj777/f8zzTNJcsWXLxxRcPGTLkpz/96b333nvQQQd1dXXV1NTstddev//9723b3rRp04MPPhhF0QEHHDB06ND999//9ttvv/LKK3t6ep5//nlCiOd577zzzubNmy+55JLbb7+9o6Pjm9/8ZhiG1dXVDQ0Nhx566NSpU1tbW5PJ5JQpU66++upZs2YtXrz46quvllI+8sgj8+fPP/jggx977LGJEyem0+nBgwfffvvts2fPPv744x9//PEbbrjh/fffnzlz5vLlyxljuVxO9ZRwVB4hhBBC6N+LivJqAH7MmDH33ntvFEXqLVUNL4S4+eabGWOvv/66lHLZsmU1NTXHHXfc2rVrL7744kmTJq1Zs0ZKOXXq1KefflpKuXXr1pEjR5588sk9PT3PPvtsKpVasmRJqVSaP3++aZpHHXVUsVjcZ599AOCpp5564YUX7rvvPgA477zzfN9vaGgYMWKEGrbP5/NSyv3333/Dhg1SyiuvvLKxsXH16tWe56mfEWbMmHHeeedFUfTrX/8aAO67777u7u7DDz+8vr5elQkNHTr0qaeeWrly5auvvnrwwQcDwIsvviilVL8zFAoF13VHjRp12GGHcc5nzpwJAL29vVLKH//4x9XV1Zs3b+acB0Fw3XXXJRKJN998s6enZ+jQoblcbu7cuYlE4mc/+5mUslgsuq776KOPzps3b8KECeedd157e/vMmTMzmczrr7+uGvPYY49VxTDf/va3q6qqCoWClNJ1Xc/zfN9///33b7nllrFjxw4fPrxUKk2aNGnQoEEffPCBlPLJJ58EgPnz5w8ZMmTvvfd+9NFHFy1a9MILL7S2tqr5uGppIM/z9pgLEmvlEUIIIYR2FiFEjSKnUqnm5uZ8Pk8IkVKWX+zs7FywYEFFRUU2m+3p6UmlUgMGDFi2bFl7e/uHH35YKBTUsuiMsSiKstlsR0dHGIZbtmxRA8aFQkEtwX7UUUdVVVWp8vr333+/oqLi61//OqU0lUrV1dXV19d3dXW1tLRs2LBBjcwmk8kNGzYEQaAWtNmyZUs+n29ra6utra2qqlI9kGw267quGhp//vnn29vbFyxY8IMf/GCvvfb64IMPNm7ceOKJJ/br16+rq8uyrP79+69cufKII47wPM8wDF3Xn3322e7u7paWloULF2az2VQq9Z//+Z+XXnop57y6urqqqkotDZnP54vFYltb2z777NPY2HjzzTevW7eupaVl6tSpALBly5YLL7zwxRdfVK3X3Nwci8WGDh2azWY3bdp04IEHAkBra+uf/vQnx3E6Ozuz2az6vSIWi/X09Fx00UXPPPOMWrlSrXHZ3Ny8ePHiefPmjRs3bu7cuQBQU1PT29sbhuGZZ56pKmqam5sbGhpc19U0TfUW9pgLEqM8QgghhNDOKq8UGUXRyJEjr732WkLI8ccf73leR0fHunXrjjjiiG984xsvv/zyJ598IoR47bXX2trahg0b1tTUlEgk1PIpKlirWzv19PQIISoqKgAgiqLKysrOzs729va5c+du2bLljDPO8Dxv//33X7du3a233nrCCSd0dHRomjZ06FC1TgsAdHV1qYXk6+rqTNNMJpNqpiljrL29PYoidbuoqqqqNWvW2La97777nnfeeddff/2LL7545JFH/uQnPxFCNDY2xmKxO++8c8KECYVCQS1yP2rUqDAMM5mMmth65ZVXqp8dbrnlFillY2PjnXfeefzxx1dXV/f09CxYsGCfffZRk3rr6urUupAnnHDCVVddlUgkrrrqqnHjxnmed+ONN7744oszZsy48MILL7zwQkppMpns6OgwDMO2bTXrQN3HSghRXV2tadq6detGjRqVy+WeeOKJJ5988pBDDrn77ruPOOIIdVuok08++bnnnrvtttuGDRsWRdGcOXOGDx+eTCYdx5k/f359fX0mk1m3bt1ee+2VyWTUvbpUVf0eAn8pQwghhBDaeYVCQQjR29v74Ycffu1rX8tkMuXbHn3ta19bunTpli1brr/++jFjxowdO9ayrG984xtLliyRUp566qmtra0rVqxwXffYY4+96667pJQrV66sq6s76qijstnsq6++qut6PB4fPny4ruvnnXfe3/72NynlwoUL99133/r6+lGjRjU2Nqq6F9d1Z82alUwmm5qaxowZs3Llyo8++mjEiBFvvPGGlPKxxx4bNmxYTU1NY2PjNddc4zjOzJkzTzvtNPUVtm7devbZZycSiccff9zzPCHE6tWr/+M//sM0zf33318dpbu7uzzBNwzDyy+/XNf1+++/X92itVgsvvXWWwAwefLkN954Y8yYMQCw3377jRs3DgAsy/rDH/4QBMGqVats2/7Wt75Vbr077rijsrKypaVl9OjRlZWVJ554Yltb25VXXgkATz31lOu6UsozzjjDMIwPPvjgqaeeGjFiRHV1dVNT0+zZs59//vkRI0Ywxvr37z9+/HgAmD9//t133x2LxSoqKr72ta+pk1+0aNFf/vKXSZMmNTc3jx49evTo0QceeOCrr76qKpHUnXr3mKuRXXPNNdjDRgghhBDaGVEUqfXXdV2vqKjYb7/9CCHDhg3bf//9jz322PPPP7+1tTUWiw0fPrytrU1tMHPmzBEjRqhbOA0dOvSQQw5JpVK9vb0jR45sampStezDhg0bMmTIJ5988tJLLx155JFDhgw5//zzzz333CFDhgghmpubJ0yYkEgkGGOjRo0666yz1L1ma2pq4vG4Wntx3LhxqVQKAEaPHl1dXd3a2lpdXW0YhmEYhx9++L777us4Tn19/d57761Wdk+lUg0NDSeffLJal72iomLQoEGGYRBCUqnUsccee8QRR1iWpdZxV92JgQMHnnLKKfX19b7v27bdr1+/np4eQsg555wzZMiQ2tpa27YbGxsnTpw4adKk8ePHV1ZWqlvPHnrooUOHDt26dWs8Hh83btzAgQMLhcKoUaNOOOGEysrKcePG6bqeTqePPvroTCaj63oul6usrDz22GOHDRtWV1cnhOjXr9+JJ544ZcqU2traurq6kSNH3nDDDZTSqVOnDh06NAzDo446qrm5uaWl5fe///3AgQPPOuus8ePHF4tFXdcHDBgwfvz4cePG1dXVqWoo2L7I5h6A7EnVQgghhBBCfcr3fbVKjGEYYRiapuk4jrotqyKE2HHZ8lwul06nu7u7KyoqPM/TNE1KaZpmqVRSmzHGKKUqWf7mN7/5/ve/v3jx4qamprq6OlWCX95VT09PPB6nlOq6rm63pM7HMAzOudpDT09PMpn0PC+ZTHZ3d1uWpSptynecVTdsqqys/Mz3CoJArfyogjshhHOubhS14yuMsUKhkEwmVcW/WupRShlFka7r7e3tlZWVuq53d3er9fVd11VfU/Uf1FFUcZHqZhSLxWQy2dPTk8lkVMGMWl6mvIdisahpmmEYaq4q51zdIjeXy4VhWFNTs3LlykceeeTss89mjL300ktXXXXV+eefP3PmTFWoo27yWu6GaZpWKpX2pBVscDFKhBBCCKGdpcKr67rqnqlSStu21a1b1fIsquwhm806jgMAqVSKc65uS2Tbtkr/qj8Qi8VisZga41dRO5lM6rrueZ66LavneeoQjuN4nldRUaGmn0opVT5W67GombgA4DhORUWFrusqf1dVVcXjccZYb29voVBQtz6Nx+Mqx7uuG0VRqVRS3Q/1EbWkJiGkVCqpu6W6rlssFnO5nNpMnaS6a5Wu6yrQu66rtkylUmo/iURixxZTnR8AKJVKruuqm0CZppnNZtXK+plMhlJqGIb6tYFzXlVVFQSB2pVqUtu24/F4IpFQDZvJZGpqarZs2bJ8+fKbb7551KhRp59++gUXXFBVVXXAAQf4vk8pVfd2LZVKQojyKqKapqnT3jPgqDxCCCGE0M5SKVzFaEopYyyfzycSCUppeaRcjf6WH6MosixLLaVimmZ5/NvzPMuy1LB6GIaGYaxZs+bBBx8855xzBgwYIKXUdb23t1fNiHVdNxaLBUFACFEZWggRi8V2fEsdTg17R1Gkxv7j8Xj5U67rqlFt9V3UzlXqVa/oul4sFm3bppQ6jqN6GtlsVo1tq1P1fd+yrDAMVeJXd1FVBwrDsPyLge/7nuel02nXdVVGVw0CAEEQqB8i1CtBEDDGCCGu68bjcSllEASmaaqukW3bqlWFELlcrqKiIgxD9SnXddWU3Mcff/yDDz7o7u4eNWrUoEGD1HKZjLHyDybq9NQ3VdOO95iZrxjlEUIIIYQQ+j8JC2wQQgghhBDCKI8QQgghhBDCKI8QQgghhBDCKI8QQgghhBBGeYQQQgghhBBGeYQQQgghhBBGeYQQQgghhDDKI4QQQgghhDDKI4QQQgghhDDKI4QQQgghhDDKI4QQQgghhFEeIYQQQgghhFEeIYQQQgghhFEeIYQQQugfEkWREAIAPM/r62MJIaSU5SdCCPUkiqIwDMV2X/Zxzrn67I5/9nXjlB/DMFRHLDfUju+qR8654zgAEASB+qbqI+rLqpMPw1BKWW4H9UEpZRiGURSp19Vb6iOcc7UT3/fLOwzDcMemUDtR++Gcq/2X20edEue83MjlBoyiaMdW5ZyrJ0EQYJRHCCGEENrdaZoWBEEURZqmRVFUKBT66EB8OwCglBJCKKXqiaZpuq5TSqMo8jyvHEw/gzEWhiGlFABc1y2n3r6wefNmlYxLpZJqIl3XOeee5xmG4bpuLpfTNK1YLKqT0TQtn88XCgXbtnO5nGEYKkAzxgCAECKlDIKAUqr2o2K0an/P8wghuq5rmsY5d103iiJKqQr3nuepnahHFeJVI1BKXdf1PE/Fd3UgtVkQBIwxdSDbtoMgUO2s2ly9zhjTNE1tTymVUqq3AMAwjN3nEiV9+i+NEEIIIfR/VLFYtG1b5UKV/1Ta64tjua4bi8XUczUMbxgGYyybzYZhGIvFTNPUdV0FaELI5/dQKBQIIYlEolQqxeNxAPB93zTNvmufnp6eysrKzxxIheDyl1IRvLOzs6amRr1YKpUMw1DRuVgsWpalaVq5wROJhGrn8oC9YRhhGIZhqGmaytBqtJ5SWt6MMeb7vurwqAbs7e2tqKhQnQG1H9d11Z/lf8RCocAYU1Fe7S2KIsaYEEJ1pVTfIAgC0zRd100mk5xz9daO/14Y5RFCCCGEdkeu6/q+H4/HdV3/sgz9T6QG3ROJBOfc930VeVUyVmPelmWVg/IX2vEkC4VCMpnsu7NVGbK9vb2qqiqbzRJCqqurVaxXg+6WZakfEzRN831fnVg+n6+urt4x8as6FtM01ZY7fpEgCFR8L1fdqIRdHmX//LfmnKtfM2B7JYxhGOXED9vreVT6N00zCIIwDF3X/cxZqeqm8q7UnssRXwjRR506jPIIIYQQQv8E5bimKknUgHEfFVfk8/lUKlWOtqrSQ9WIlzOlGvn+shCpqmuCIIjFYr7v+75f3mEftYzjOKZpdnZ2UkprampU5P1MhyeXy6mamU8++YQxNnToUAD45JNP8vl8TU1NKpUyDENK6Xme+oKqhV3XVcP2mqbtOEmgHKyllL7vM8bUR1QxDOc8m82qf6ZkMum6bnkUX52ViulRFBFChBCf+ckin8/HYjHGGCFENbuu6zt2nNR3UTVC6XR6N7lKsVYeIYQQQugL9PT0qISnarVhh5mU/3SpVKo8yVIFd9V/MAzDsiwAKOd4VQ7+eaVSiTGm67oa21Y1Nn1ETU61bfvVV19taWmpr68fMmTIrbfeqop8ent7b7755smTJ+fz+XQ6ffvttzc1NV1wwQWrV6/OZrNLly797ne/O3ny5Dlz5pRnqaoKovI811gspr61iu+qtMYwDFW8roJ7PB63LEvV2au5tlEUVVVVCSFisVhPT89JJ5108cUXM8YopYZhlMuTVM0PIaSjo2PdunVCiGKx2NHRcd555z344IO+76uqnvIPIK7rquKcRCJh27Y6pS+bsYBRHiGEEEJot1BdXb1w4cKbb75ZDT/3aZRXPQc15PyXv/xl+vTppmmecMIJzzzzjOd5KoYGQfAV5e+ZTKZYLDLGpJQq72az2T46VdM0VY/iww8/1HV9w4YNp5566nXXXffLX/6Sc15RUTF69OiBAwcmk8klS5a8/vrrDz/88EMPPTRt2rSurq6bbrpp/Pjxq1evvuiii1SPxTCMcjfGtu3y3OJSqQTb18ZRfRiVqtWW+Xxe9bUsy4rH467rvvHGGyeddJKK9WvXrh01atSIESPy+bz6V1MD+apIxnXd55577tZbb12/fr3v+4lEIplM1tTU1NfXx2IxNac2n887jsM5tyzLNM1sNssYcxynt7c3mUyWC4H+12n4PypCCCGE0OcVi8W33347DEPbth3HKRaLtbW1fXe4TCZDKV2+fPmMGTOOPvroyy677M0335w0aZJlWWo+qGEYKt1+oQ0bNtx2222nnHLK5MmTVZV83xWBqHDsOI6qhOnXr98ll1zS1dX1xBNPXHrppYsXL66oqLjhhhscx1m/fr3nefX19bW1tdlsdsGCBQsXLhw8eHA+n5dSVlVVLV++fNGiRalU6tBDD62uro7FYkuWLBkwYEB3dzfn/MADD9R1/ZlnnnnllVfq6uqmT58+bNiwdevWffDBBx999NHWrVsPO+ywgw46iDG2bNmyW2+9dfny5UEQdHd3V1dXf/3rX7dtW1UZ9fb2vvXWWytXrrQs66ijjmpubn722WeffPLJgw8+eO3atS0tLcuWLZs0adKhhx6qNn777bc3bNiQyWTGjh3b0tIShuFbb72VyWRWrVoFAN/+9rf7ekrxzmPXXHMN/r+KEEIIIfQZlNKnn3560KBB48eP13W9XLKyZcuWH/7wh4SQysrKeDz+2muvZbPZurq6XC6nykLUuPLmzZszmQwALF269Omnn37jjTeCIBg4cKDqFXz88cePPPJIJpNRCV5KqRZe/Na3vnXAAQfcdNNN8Xh8v/32S6fTQRB4npfNZs8///wwDPv16+e6rm3bN99884YNG9avX7/XXntJKR999NEHHnjg5JNPbmxsdBwnFouFYfjVc2T/YWr/Qoh77rlnzZo1M2bM0HW9UCj87ne/O+ecc2bPnn3ttdf2799/7NixF198cVdX11//+tcBAwbEYrFvfvObuq5v3LixWCxOnz795z//+S233FJTU/PII48sWrRo+vTpf/nLX+6999477rijpqbGdd2mpqazzjrr0UcfnThx4osvvnjvvfeefvrp9fX1xx13nG3bH3/88Y033njiiSemUqk333zzxhtv7N+//1tvvTVixIirr7569uzZZ5xxRiKR2Lx587HHHvvhhx+mUqklS5a4rtvZ2XndddcNHjx49erV/fr1q6ysvO222375y19OnTo1lUpNmTJl2bJl3d3df/7zn1esWDFhwgRd188555xnnnmmWCz++te/njp1ak1NTR+17S6TCCGEEELoc1zXHTRo0G9/+1v1Z3d3t5Ty1ltv7dev30UXXTRs2LCLLrpo+fLlpmkuWbKkq6vrb3/72+TJk99//30p5Zw5c6677rqPPvromGOOaW1tnTFjxqRJk/bee++XX375448/Pvroo0866aSf/OQnf/vb31TduVq75q677gKAt99+23EcNedVlW7/+Mc/Zozdf//9Y8aM+cEPfiClPP3006dMmXLiiSdOnjx58eLFq1an0ZYAACAASURBVFatGjhwIACcdtppH3/8sZTScRx1T6W+oCaSlkqlQYMGHXDAAWpa6pw5c1pbW7du3bp06dL+/fs/8MADhULhoYce+tGPfqQ+FYbhtddeu/fee7/11lu+73d0dEybNk011wMPPNDQ0LBw4cJFixbV1ta+8cYbHR0dURQdeeSR/fv3z+VyXV1dbW1tmUwmiqJ33nln+vTpvb29YRgOHz78iiuuKBaL69ats237z3/+c29vr5TyF7/4RTwef+edd6SUU6dOPe6441Sz3HTTTXffffcLL7xQX1//m9/8Ri05H0XRPffc09zcvGrVqmnTpl1++eXqhOfPn2+a5sqVK1VRjdrbyJEjr7/++t3nKsUCG4QQQgihL1Aqlbq7u0eMGKFuIRSPxy+77LJFixZt2rRJCDFr1qxLLrmkpaXl6KOPfvHFF6dOnXr55ZcLIdauXdve3v7ss8/+5Cc/ueKKKz766KN58+Yxxj788MNEIjF48OA1a9asX7/+8ccfHzFihFoVsVQqqWVeFi9efMwxxwwYMMAwDLUwC2PspJNOam1t7e3ttSzrzDPPPPfcc3O53IYNG6ZNm3bGGWcMGjRI3Qhp7Nixp5566jXXXKPK5dXqmX3UMoSQQqGQz+fz+fzll18eBMHmzZtvv/32Aw88sKKiYuHChYZhHHXUUYlEYsmSJaeddlpPT08ymSwUCgsXLjzkkEPUF3/hhRc45wsWLPjVr37led6tt946YcKEb33rW+PHj6+qqqqurl63bt3GjRtPPfXU2bNn9/b2tre333bbbUEQrFix4uCDD04mk++9996mTZuOOeYYTdPWrl07YMCAI488MggC13ULhcKECRNGjRp155135vP5P/zhD9XV1Zs2bdq8efORRx65YcOG0aNHDx8+XNXJcM6XLVvWr1+/QqHQ3t5+xhlnqPuCjRs3rl+/fgCwadMmAKitrVWLhDY2Nu4+VylGeYQQQgihL7BgwYJisdivXz/DMLLZbCwWu/3229vb29WCj1u3bqWUJhKJMWPG/PGPf1ywYMFhhx127rnnjh079rvf/e7QoUMrKyu3bNnS3Nw8d+7cpUuXzpw5c9KkSaZp3nnnnfvss09ra6vKxGo2p6reefPNN4cNG6YSfLFYTKVSb7/99rPPPvvII4+oO6p2d3e7rptOpxcvXnzWWWfts88+P/rRj2688cZ333133bp1l112ma7ruq6rWva+m5qZy+WSyeT8+fN7e3unTp3q+/4999wTRdHVV19tGMayZcsIIXV1db7vh2E4dOjQdDrNOe/u7k6n062trZZlZbPZjo6Offfd98wzz0wmk6VSKRaLcc7Xr1//9a9/vaWlZcuWLYSQZDL5//7f/xs8eHD55q9SylWrVjU2NgZBsGXLFs/zJk2a5Lru1VdfPXHiRHVE1U849NBDc7mcWqdf3epr8eLFf/rTny666KKHHnqot7f34IMPBoAtW7Y0NDRs2LBh4sSJ7e3tkydPtm1blTDNmTNn7NixAwYMuOuuuyZMmFBTU9PW1tbW1vbNb36zo6OjTydO7DxcwQYhhBBC6AssXbq0urq6urpaCJFOpymlFRUVb731VjwedxznjTfeUJvV1NQsXbpU1/WZM2du2LBBrbc4a9YswzA++uijE0444Ze//OXrr7+uCt8ty9q6dWtzc7OqnFHLLFZXV6ux5Kampueffz6Xy6l7l7755pupVCqRSKxfv9627VKpdM8997S2tubzed/3586de9lllz388MMA8MorrziO09TUpJZWzOVyUsryUjD/dKo11qxZo2lab2/vFVdc8cgjj9x///0DBw5csWLF+vXrTzzxRJWSe3p6qqqq1DI177zzzrJlyxoaGorFYiaTOeWUU1asWBFF0fLlyzdt2kQpXbFixapVq8aOHRsEQUNDQ11dXUdHx/XXX5/P559//vnVq1ertWseeOCBQw45JAzDuXPnTps2zXGczs7OVCr13nvvBUGwdetW13Wz2eyJJ56YyWS6urrefffdtWvXdnZ2PvDAA+peVGpC7eOPP57NZhsaGjo7O9VS8ePGjbvvvvteeuml999//9JLL503b96MGTMsy1q0aFF9fb3ruvPnzx82bJjrurtJjscojxBCCCH0xV555ZVMJvP6668/99xzf/7zn8MwPOSQQ2666aaOjo5XXnnl4YcfPuSQQ7LZ7EknnVRTU3PppZcahtGvX79p06aNHDmSMZZIJAYNGvT4449v3Lhx2bJlnuf5vt/V1bVx48Z0Op1KpdQ812KxGASBWg39F7/4RTqdvuuuu1auXHnIIYcAQBiGI0eOvOaaazZu3LhmzZq//vWvU6ZMeeihh1599dW1a9e+9957Y8aM8X2/X79+Kg2XSqV4PF5RUaHret/d6jWKomKxuGTJksrKyilTpmzYsOHdd98dMWKEpmm1tbVRFLW2tnqe19TURAjp6enRNC2Kok2bNrW0tIwdOzaRSPT29tbX1w8bNmy//fY788wz29vbpZT5fP7AAw+srq5W9eumaf70pz/t7Oysq6ubNWtWNptV95RVw/CpVKq6unrIkCG2bVdVVV177bUbNmw4/vjjP/zwQ9/3991331KpVCwWf/7zn5900knHH3/85MmTi8Xi+PHjs9nsJZdc8tJLL5133nmPPvooAKxfv37w4MHjxo3r37//r371qyuuuOKKK6547rnnFi1aNGjQINM0N23aNG3aNE3T3nnnnZNPPlnV8e8ulylOakEIIYQQ+rz999+/srKyurq6oqKitrbW9/1NmzZNnDjRsqyWlpbZs2erzZYvX37bbbdls1kpZVtb2+zZs999913XdYMgWLhw4bhx4yoqKhoaGubMmSOlXLt27cSJE++44w4ppVonXs0HVYPoUspFixY1NTXV1dWdccYZL7/8spRywYIF06dPr6mpOfDAA+fNmyel/M53vmPbdkNDw8knn+z7vuM4n3zyyZgxY+rq6u67775isVgsFsuTU/to2qtaTVJlbjV5VGVxKaU6upRy8eLFZ5xxhpqD6/v+NddcM3Xq1FKp5LqulDKXy6nV4tUMWnW26s8gCMqPav6x+kj5iKrdpJTqidpSnUahUPB9v3wOagJxEATqlwq1WRRF6iPlhlLvep6n/iy/XiqVPjPZV2254/n87yJ9NyUCIYQQQgj9+5BSEkLULwPFYvGWW26pra09++yzdV3/wx/+cNttt5199tnf//731WbYXP8UWGCDEEIIIYT+p9TEVillPB6XUq5Zs6a6uvqoo45Sk1wbGxt/8IMfHHfccQCQz+exuf5ZcFQeIYQQQgj906hsqWajDhw4UFXw+75v27ZlWZxzIYSu69hQGOURQgghhNBugXOuboDa0dGRyWQMwwAAtXD7jps5jmPbNjYXRnmEEEIIIbQbRfkoinRdJ4QQQoIgCMMwHo+7rmsYhqqPl1IyxtSq7dhiGOURQgghhNBuQS2oolaGoZSqwXjP8yilhmEIIcprZWJb/RPhtFeEEEIIIfQ/JYQghJimGYvF1F1sAUAFet/3c7kcAOi6vhutyL5HwFF5hBBCCCGE/k/CUXmEEEIIIYQwyiOEEEIIIYQwyiOEEEIIIYQwyiOEEEIIIYRRHiGEEEIIIYRRHiGEEEIIIfSP0bAJEEIIIbTnCTxhGJQL2db2yZr3V1IqCAghOAAAEAACkgBQAAIgAcS/eXNJEABACAEgABSkumcrNU1TCB6EQRC4th0Lw0BKIES13r8xIgEkAIAkAIQAVVcRY9TzfV3XDcNyvbC+vv8++4zmQjDWV6PnGOURQgghtAcmU8OgAOA5wYPzHnhz6auGJijjyYS9fQtKBQOgIJkkQhL+b99kHIgAyQCoahZCGKX0t7998PTTT7QsjTJpmCyfz1uWJQX821d2CCASQFDJQFIiKYAkwDVDK7nFIIhCSdq3ZLt6Ci++tLCutqbvzgOjPEIIIYT2OAR4CJ7vxZOWhPDcc8+aMuVA0zSi0Nk2mAqESg0kBaAShKR4C1L10wSTQo3KMwAqJXnhz3+88aZZFZUpyzai0HEcJ5VKRZH4t28uoS4kKhkAJZKClIRwMBgQBkCFkK+/tuy75/6AMen5vmWZGOURQgghhHYW00EXBEjU3rHZcRu4cAGEpvPtUR5Aym0j0CCARNuefMGjqjnZ1bdUxYXcnXb71Z/lAAQAhACQlBAQnEeR2PxJNmZT3ZAAQRgVkykLSKjpKsrvzG776Gx3h93ybZleUpDqNwrhFHo0QyfAdCtlmGTThx+vXfdeQ31jc/NgjPIIIYQQQjuPM036fiFma5RFTItC4ROIdhiVVzkeJEhJ+L95lJeSU0qlYJxLAMqowYX0Qz+VAS/IxYGIKAp5MUYML8hqmoZRHggHAFWmRSQFCYQIO2UBEJAgwCsUe3UdOjrbGhr6991VjlEeIYQQQnseAYQwjVGm1dRUxeKmqescQgqiPMOVbBuSp3Lbi2LbBz/7uMM+d+EtsRNv/Yt3+1WflSApMMmEBE6JwSihTIYRj8eh5GSrZELXJcQMgFBIn1G6i6ck+uab/i/udtuoPGEq+muqG5DLfmKYsVgsTUGXEFZU2oTITCaDUR4hhBBCaFeyPOeEiDAKHceJoiAUnoQIaFRer4Zum7hZXovk37u5hAAqJBAuOGEEgEkpOQ9dDzgPCYsAGGMSIKQUBODUAgkQAQAFAUCJFCAlgExnqgEoSO6FbhRFuZwjBBDow9V+MMojhBBCaM9DKYPADyjTCoWCCCGKhKYTKSVsX6xGSlVUI6VaUVASIPKLHgHgH3iLAEjYvXb7VZ+Vn+3OEEIAAIIAkskkSAogKVAvLFm6GUm+s6fUN2e7W+wWJICQ6lOSgwRCpOCuBOo6kRWv7t+vESQwqudyhUymCqM8QgghhNDO4iFozKKacN2QSxkzEm6QNQ0DtpfLUwJqoqdUMY2oAujPP26vkN61t7YXXu9Gu/2qz5JtJeBEY4xSDYBwLhjTNQZRJAilErgfBpae4OBTou30KfXJ2e4Wu1VdRkIBCBAKEgCEFIIyLZFMCtCy2WIUgZSU0j7M2xjlEUIIIbQHYhoNg4hqpLamLpFICYCYkRDgbp/CCNtXRt9xfXT6JY//8Fu74W6/bIPybbMAJAVCQYrtfxKQFIiAbROFtW23kdqp3fbR2f6v71aRAGxbi2276hiAJiIZCs4jSQm1zEQymcYojxBCCCG0CwQHKQkAKRRKnhtIQUIZMcbUm9sXKoFtaZVgg8ntrbBjTC8/IX9/lBQIttf2IXxJd2xAwSWhkhBCqUYIlZJEIbiOm8kk++48EEIIIYT2uKhFwTAZAA8CT8qIUU0C32GlGvLp/5Dc3sPZcTEfsUPPZ/sjwftDwQ59nvL1IwG4lBEAJwwYI5QSKXnEgyAI+rRLgRBCCCG0BwYt3y8CRJVVadMyIuEYTCsvX7M9oZZTLBLbY7oEop5LIBIIAJGfen2HBT0RgFoDCVSLMU3dXcsPI5eLkFKwLC2dSfXdwbHABiGEEEJ7YjAlgosAQOfCFyIUMuLAyedjKKGfjvX/zlFeAgAQBiAAItj2Iwbs8Lz8BH/H+Nz1s62fI7eFe8IBIiAAhAvRh2t34qg8QgghhPZEUtq2DUCz2WwYhAaLCc4pCApAQdAdakiIWtBmh2D0mdmg/8BbdHva3X12+998lsgvyfdf0LKw07vto7PdHXb7hc3CeShBUMp0TWeMCQGe5/X29mKURwghhBDalYRD9DAkAExjNhEMQOjM2L4Gy2eyqqQAIOELH9UC4rv6llrhcrfa7X/3WUqAEtC3NxGVkkhZDrc7rl1DtjXiTuy2j852t9jtZ/o5kgJQSgyQTArCOQgBlIKuWakUrmCDEEIIIbRLJFCqAci4nYhZNgADXl4g/NMbyu0vyC95/Ke/tfvtlmyri4cdimd27PaQT41Zl5dt2bMaYRd2u21NU/GpJpIEgBDCABglGmM6o0zTNE3T+7LPihBCCCG0x+EcoigCgCiKOOfAI/UnQn2HUArw98U6pZRCiD698DDKI4QQQmgPpFaQF5y7ruv7HgBsX1QeoT4M89sivJSc8ygSYRi6rotRHiGEEEJo12iaRhnTdV3XdWA66cs6B4QAQAoOIKSUUkoAIAQYY7qOBTYIIYQQQrtCCOCcA4Cu64xpICIRBtgsqI+vOiGEAFUyz5imMV3XLcvCKI8QQgghtCsRhwIhBKT0PC8MAyCEarjaB+pbTNMp1QilAMA5DwLueV42m8UojxBCCCG0a6SUQAilFICAlCDwPlDoX3XlSUkI0TRiGEZFRQajPEIIIYTQLqUpoJQCgG3bpmUBpQKjPOrrq05wKbkQfy+XBwAhJEZ5hBBCCKFdwPm2WvkoigSPgHP1J0J9hxBCPrUSpeSc92kfEqM8QgghhPZAmgZSSsG54zie5wGAhrXyqM+zPANglDFKKSFESuCcF4tFjPIIIYQQQrvGMAzKmKZp2xejNLBNUB9TtTSEbgOMsUQigVEeIYQQQmgXU5WUAGCapqbrABJ4iG2C+pTgkZQRSAEAlFJN0zRN69N7k2GURwghhNCeGKoERFEEAJxzHnHgEdbKo3+BT9fKC6yVRwghhBDa9YhDgTEGUvq+H4YhMMYME5sF9e1Vx3QADQgDACFEGArf93t7ezHKI4QQQgjtAjXjENRilKYhORc8wmZBfXzZcQAuJVeD8ZRCLBarrq7GKI8QQgghtAsI2VbqEIZhFEVk272iEOrTy44CSME5AOi6zhgNw7BUKmGURwghhBDaBWpUXggRRRHnQnIuIhyVR/8K21ei3HbP1z6dpIFRHiGEEEJ7IEJA13XKmGEYpmkQXcdRedT3PUgBQAllKsELIRljsVgMozxCCCGE0C6mHEq3PRKKmQf9K5K8lAAEoDwqD4QQ0+zDGxrgZY0QQgihPTJUgVoE0Pf9KAwBRJ+uCYgQbFuJUgIIAGCMUQpRFHmej1EeIYQQQmiXQtW2UfntC3tTLLBBfX/ZUQCpbhHFGKOUcs6z2SxGeYQQQgihXSAE+L4PAOl0OhazZOjjLaK+gpRSgpQgd+gLkfLdjtDONqPgAAQIlVJGUSSljMViDQ31fXdEDRsdIYQQQnseSkHXdQDgnEspia4zkCB8bBnUd3bs/EgphZCc8yAIMcojhBBCCO2aKIoIQKlUcl1XRhHQCAeZUV9n+e0xXgHOufp1qK+6rNjmCCGEENojaZrGNC0Wi1lWjGga4LRX1NekBJAgJSFE0zRNo4wx0zQxyiOEEEII7VqmUvNcGWOEUAAqpcRmQf+KS09K+FdNNsAojxBCCKE9M8qr1ScdxwkCD0BglEd9bnt2L1fYcM49z+u7A2KtPEIIIYT2QJSC4CCF8DwvDEMAwhhTC35/Ln5JAAISgFCQ5O8vSgAitq3popYL3/YoQNJtz4F++q0dHmHH7b9sA7p9zZhdKf75+07oVx53J98SIEHCrowfEwFAt332s10o+qnTg898ffHZjcuNQACk2LmzpQAECPmitlVHJ6C+kNzxcPS/a2QK8OkT+PuJ7XhK2y4J8aX/NmTbckBSci6iKAqCoA+vc/xfHSGEENrDlEolAOCcFwoF9QQAXNcFAN/3y4OF+XweAIrFohquVp+CbXes3La9EEJ93PM8x3HUu57ncc7VBkp53FFtHARBeapf+cZM5UHxMAzVcdWMQM55+dDl/fT09Kg/1UkKIaSUQgj1WQCIokgd6ytu/MQ5J5TW1tYmUyng0ZePysuu3q4w4gAxzxV+SIAkuNCiiAc8AkKAMAkECAXQgQAAC0IvVyx4QRAEIQCTknJJgegARhTxQskJgpBzADCDICw6HhCr4JSAGF7oAdE4SAkUiMklhGEURTzwQykAJBFcAmggiet4UgCPBAAtFkpALCBW+9YOIIbjBRIIgCklSKBA9JLrAaEATEgahiLkEEVSAJOSAsSAGI4XRhEBYheKgeeFEjQgWiSkEBJAB8JCHu38BSYABAggQoAAEBK4AC6Bc+BCRgGPwigEMIvFEhBdqN4OaEC0olssFHMAGgCNZCSJjLiIhASiBREHYvohdz3fD3kYhW7gAehAtFCEQCQHni9k/cgHovlhGHHmOC6A4fkegO4Hvh9yIBpAXEjddSMAs1AsCCmkgDCIQAIQTXAJQAPfF5xLIYBYPBK+F0gBYRACUC/0hBQANAgjLwgBmAAmBAGIuZ4PQBwvAGIBsC+5lASAVHU1UkrGqG3blZUVGOURQgghtLNs2+acU0qTyaTruowxgG0rM1JKVRZnjKVSKc/zyhW9uq6rWKweY7GYitrFYtH3fcuybNtWMd2yrDAMNU0rb2xZlorOjLFcLmcYhmEYjuMIISilrusWi0VCSBAEnufpui6lNE1TPTLG4vG4yuiWZQkhenp6KisrN23aRClNpVKcc8dxCCGcc/Utyl/kq2tm1BcPw5BHHBgjmvHFiV/w6op6XU90drVT3fC9iPMoCCJNTxgs4filfKmXSx4JmS/m8qU8ADGMRDpRYZkJZuiO5xFqhGFYdIpcRpqeSMYrDNPiwAF4JEUsFlPtFklH13UvLAIIIUWu0FMoFKhuaLptWAnC9O1nRICasXhGSsl0E4hhWVY+2xl4hdraWoDItlKE6EHkhYJHPOIyjMcqBJCQcy8IuCSUaAIoSBpJkSt0AzDbygiAMAySiaRh2QQoAKOUBjxyfScSXGfGrl5mYvvj9gF0g4HpR6EQQteTAJQZZtEpUjDbO3uCKACQiVhlMlHhhcWAe0KABKppFqM6F0CJkc33UEpjsbSpx3U9bpkxAB5wp1QqARAGZjwVD8MwFCVNNzRm2/EKAZFhGaFwBAFTTxRLLhchEJ0wBgCxRJxSgzCLMS2KIh4G6nLVdT0MwyiKivlupsfMWIpQppsJIYUQwo9CADCMhGUkgFDPDYJIBJFjWnEghmEYRScb8C9ZlIYQgL/X2AghoijivA/nW2OBDUIIIbSnUalXpRa1eobv+4yxIAg0TaOUquzu+z6l1LKsUqmkaZqu667rxuNxxlgYhoQQ3/fj8Xg50wdBYNu2mkuqaZqmaW1tbaZpmqaZSCTKR9d1PQgCwzBs21ZPYrGYOhlN01S5i+M46XQ6iqIwDD3PSyaTanheSkkIqaysjKKoqalJSlkqleLxuErwKoGpJ5RSNVT/FfdwFUIILh3H8X0PhAD6xbnf8wMhfNOwTTNm6HFDTwJEEPqOW2SaNAzLNi0AKggXQsZs049KjuNlUpmS4xNC47G06+ellIwRKSMOnIuQc04JE8DVOTNDZ4wAAANGdZBAgMp0sgoAuAxyhe64aXIeqiYS3Cv/uBFPmgCBZmgpo0pELmFGsdiTSGT8yA0DnrAzAOCHJU64EELTNNuKA1CAiAvBRRiGfiqZABBc+lyElqk7XtE0TT8MAIAxyjQQQgCJ/mfDuwQAOnu21lTWGYYlOPih4/thzIrrTAfQ6moGRcIBoJEIg9BjTPfcMB6PcQ5BFHIuGdMt086kaMi9XKE7iiI7bpm6mS/l04kKmqABDyiNGKGJWAYAgijKF9utmKbpxHULhmHEjESh1BOPpwSXACLigReEQKJQ+twTlmVpRhxAAISCR5SZZsyS3NMNA0BK7vp+COAQJi3ToGAIEJ6XJ4TGzJgdSwAIP3TDyCdEAhGaTg1mCgi/rClge628EKB+dKqszGCURwghhNBOUcFd0zQ1KD579uxly5Zt2bKltbU1mUyedtppY8aMUSlfRUY1pl4Ox57nqVeiKMrlcpZlqaCvegWqS8A5X7p06aOPPnr55ZernK3Kb4QQQgjDMFSaUUk9lUpRSh3HsW1bSqnrum3bURSpBft0XVfD7Sqgh2Go0k86nSaExOPxKIrUEH6pVLJtu1xRQwhRX/DL2kF1DP6+ioj44ru9xmNJAhoAMfVYV1eHYVjJZDJmpQA4QBAJzwvdMOSWaWdS9QCehEDGGAHTjulcRABc0zTGGAUqQYTcl5Kbhk7AIMAoMxynizKIx+MaMTl4AJQBC6IgCLKapjPGLMvSdFuDUHJOiJQSdEMHoukmFVFJSpLN9lTVDPA8LxZjlh0HEIZmaJoaECeaprmul7DTXlDixAEgQRAk4xkBoc6SAoJsrjOZTMbMpOPm7ZgNoDGdcBkRIimYQPVQuAEPDN3aueuLfi73SwBSU9kfgJaKWduOG7rOqMmYziOyadOHTU0tW7d09e/fHySA5KaWMhMAIMLIt8w0gPA8H4AGUWBoVjppAwCXXsR5OlHhhY6maQYzI+nni0UppW3bhhanSZNQzohG44KBCSANUyNAOOeEQNyOEyAAPBRuLJUEiIr5bgCRSFUSQov5nkQyncvlMpUNIL1sNl9RUcE5J7pGQUYyEAJUp8j1S47Tm0gkTD0uweci0qgGTPPCvKF/4e8Yf1+7Rl16fb2IDRbYIIQQQnsaFZEBIAxDIcScOXMWL148evTofv36Pfjgg/fdd19bW5uaiieEyOfzQRCowvdkMkkIUQnY9/10Op1Op1V8p5RyzlUJuxpof+yxx+65555YLKaOZdt2oVB45plnHMfRNE1V1MTj8VQqpc5KdQ/CMHRdV9d1FX9934+iyPd9FdaLxaKu64wxddzyon5dXV1z5syJx+OUUnU49XoUfVWFt67rhNJYLGZZNtAvHb70Q69QyhWKJc9zqqv7MapvWL9xxYrl7658pzfbq9EYIUxw4JwAMD8MJWgEND/0XDfQmdXe2UEIC4Kg6BQcr0gpmJpBQPqBs27DOgncsmIEmEYNCcL3Q85lJDmhzLbjlpHQmEEIc52857lcSKC6AOK6nuPkAch/PfNHpseravoBCEmoH4SM6q7vE9AoaJ3d7blCDyOaYVgAMgw5JVpvT+691e8DgOu6AgIKRkW6hnO+uW0TIRqA1t3b7nhOFEWO6zh+UQLXqcG0/8/eecdZG+W5KAAAIABJREFUVZz//5mZU2/bXthdWPqydIwgRUBEQlVQ0aDRGNEYUNFYo9iwa2LC14ZiiQVRMRasP0VFFIMgoiBFQOoCC9t3bzttyu+PWVaimG+IrF+D837ta4G5s3POec69y2ee85lnyH+qJJu/3CDtBY5l2RoOVVXV+T5HYGialZ9XAqAXFpQm4i4IPWTlNMUT1TW1n3++dveuKgC9pqZ+3dqNn3yyjDOcSCVSToJyn3PEmAAgph5yHT/tOhqKZEQKCNHTaTft+BoJBQHjQF3XD7i3Z99uUwtTyk3D5JwDYC9wBLCqqqrKyh0AEIlla4bpey4Aj8RyhYBYZhYAAmRlZGYB1ogerq2tBtA1FOIMvMCjnJqmnZPVBiMNADzPD4KgtqEWADwv+L7po3xrYowJIYRgQkgkEm69D7vKyisUCoVCcaQhLS5Sf9fX17uuO378+CuvvHLTpk3z58+X8nrLli2bNm2S5vWzzjprz549b7311meffVZcXNyxY8chQ4aEw+Fly5Z99dVXyWTSNE3btidPnmya5qJFizZv3hwEwbZt26ZMmSJ9+Yyxurq622677YUXXrjwwgvPPPPM0tLSlStXrlmzpqGhwfO8zp07jx49uq6ubuPGjY7jxOPxkSNH1tTUrF27tq6urqmpKTMzc+LEiXl5eW+99dbu3buTyWQqlZowYUJZWdmmTZtmz579yiuvtG3bdvjw4aZpOo4jrT7/0l0DXHCM5QJZCiAYpUQ7SIpUJwYyhKnHUil36dKPH5ozp7a2tnefHp7nHD9y+NgxvzRMG1k2xgZjyNAymxrrI5EYIQQJCmAYWvTlF1/v0rVzWVmXkGVxQX3qYQR7dtfMuunOX//612PHjEaIUO4wRk09irFGKSXYwKD5vg+AiBbBmqYZBgCmgYOQYdsRSoN9lfv+eNVtA/oPKy4p9ZykacQ0zeScYmSknUDTjLyctul0uqnJy8jIYCww9CgAWfD8K6+9/urCV16NRrMY9xsTDZkZ+Xv2VD/5t6cmTjy5T9+jcrKKPM8TnIXtEKWBF/gIBCHkUGrYtDjCWwrNIMGIYZqM4eUrlp9/3h+GDRvg+wGj+Oqrb+jYMVRT03DLzTcPHDhg6nnnVe1ruvuuPzuOc/1117/5+lsPPPBAhw4dp194AQI7bEeFnMNxZhnY933GIRIqZMxPpR3LMsJWPmMBIWYQBBiFOeUEhThFRQUdOcdC4HSKL1267JhB/SPhMOe8vi41d87cc3879egBgzQSwxhzLggilMK2rVs+WPLBmDFj2nfokko2aRp/beHbJ048MTenAIGlYQME9lxPI5wQO56Ih0Ih3/cioWwAHLLD/7okTsvKV8657wdKyisUCoVCofi3dRZC0Lw1Evr6669931++fPkpp5yyevXqDh06TJ06NRqNPvLIIy+++OJdd93VrVs3Suk111zT2Nh4zTXXUEpvuummSZMmDR069OKLL54wYcKZZ575xhtv3HrrraNHj3733Xevueaaq6++2nXdpUuXyr/Yti2E2Lt37+LFi/v161dWVmYYxrx58x588METTjjhsssue+KJJ+bPnz9gwIDFixdfddVVf/nLX/r167dr16677rqrtLT0oosueu2112bPnl1eXv7ZZ58tWLDg/PPPLy8vv/jii+fNm7dq1arCwsJnnnnm0ksvpZTK1L5czwoAcllhS57+QDAGBASApdNp3/cAMDEM4AcRVQhjDWEBwnX986ae97vzfz9t+gXRWAaAl04niYaXfrTslVde31VRmZubf/99D1pGTsWOyuuvvz4Wi11wwQWfrfr00ktvG/XLHr/61alDjh1cWJhrmDYAJ8Su2FGVjAcgLN8PDDNTwyyZjD/yyEMrV67s0KHzrJtu8Tz0zDPP/v3vC3Kzs0aNGjV+/Piitu1rqvc+8fic999/v6ysbN9eiIRy3RTdtq3yueee27Bhw5Qzp5w6+dQd27/+8ssv4/H456tWRyKRGTNmXH75FQihs8/+DcHhL1fvfuXl//fiiwsGDjp62rQLGhub3nrjvcKCDm1Lus6f92JFxY7t27dHo5ETTxp73IihlhalPIkQO5SCmOiAGo3NLbphMAa6Zjlpn9LUXXf9ORbLve9/Hphx0aX33HPP+g3renTvN3jwiHVrN//xj9cuWrTq/PMnJpPuzJk3BkEwefKU7KxCnUSXfrj0+eef37r16+HDh5977rnbd2xNpVLvvPNOZeXuE088ccSIEatWrXr11VctM3TvvffHE/VPPvX45MmTHnjw/l0Vu2fMuGzgMUNXfbpi+rSrZ153+ZAhA5OpxldeeaVv72O6lx/VVJ984IE5Sz74cPjw46666up43Lv5pntWr/581acbJk46qU+fXuvXr9dItCCvS0111ZNPPvnRR0tDodDJJ5885Yyzamv2rV69ZvPmTctX/OPKKy8vLinKyc7k4B4kYs3LXhE0V38SlNJWrSuvDDYKhUKhUBxppNNpwzCEEJRSSqkQ4owzzrjhhhvGjx9fXV0tq082NDT07dt34sSJffr0+etf/7px48a777572LBhI0aMOOuss1566aXly5ffdNNNt9xyS9euXfPz8/Py8goKCubMmfO73/3u97///TnnnFNTUzNp0iQ5bUAIGYYxcODACRMmyFT9888/P2TIkFtvvTUrK0sIUVhY2L59++rq6q5du06cOLFTp05LliyJRqO33357SUnJRRddlJeX17Nnz0WLFp1zzjljx46Nx+NfffXVZZddRinNy8szTfOyyy4bP368vEDp2gcA6eM/aBCEaK6M2aZNG9sOc98Bxr4nYM2GoqamJsdxTz/9dBCYMyqt9Qjwtdfe0NSYGDz42K1bdp591lQrlHPF5TPr61K5OcX5ecXhUFZerpZK+raVEYvmYGSmUxRDpKaqEYRlGhmc6boW4RT7npjz4OOvv7aod6/+G9ZtWfXZWtvK+GTZqkEDRxw7dNT1N9y18rN1AObrry16f/GySSefYYeyHRcA2QKsu+6+1/PxCaNOnPf03zG2Nm3cdtavr6nYubdL5+5FbUov+8PVibh33PBfCq43NTqCQ9W+hkEDj5v39PPPzHtB1yJNje599879cvWmOQ88vnN7de9eAxBYjz7y9LvvfASAAw8jOCSDTUvdmm/QsAUAnu8SQhIJZpkh10lNmHCibYc//nhZKpl++OFH1n65LiOWGQlH2xSa1dW14XA0MzOzqKho166doVDoow//8fRTz+XnFR83fPSTTzy3YcPW++995JKLryLY7t1rQHm3fu+8/cHLL73RtUvPXbtqXl34lm1lXHXl/X9/4dV2JV327W24buaseJObTAThUCQR9wIf2pd2Wb9uy1tvvx+K5n2xZsPGTdsnnDR5xcq1q9dsysktQTi0fadbVdOEiZ2VU/jFmg1Ll37Z2ND0t8fnvbrwrf5HDynv1uf6625Z8clKJ82uvuqGzZu2JxPeWb+emoi731uTRggAAaJ5QbamYdM0WzxmrYHKyisUCoVCcaTR4konhNTX159wwgnnnnuu53l9+vTp1avXggULTNOsqKiYNm2aEMKyrKeffvrYY4/t3LkzADQ1NW3dujUUCn399dfTpk0DAIzxrl27unXrtnjx4oaGht/+9reWZe3cubNTp06RSMSyLCGE7/u7d++uqKg49dRTOedbt25FCM2aNUtq7o8++qhbt24Y4x07dpx00kmZmZkYY9M0a2trHccpKioaNGhQTU1NaWnp+vXrHcd55plnioqKRo8ePXHixKysrI8//rikpCQnJ+eQgiBXHHJGXdelNEAIAdGAH2SzniAIDF33fW/RokWWZWqaZts2JgYANQxr4cKFoVDoiSefAcGPHzHmV6efteitRbt37QuHw7fdec+uHVuHDB5mmeGTTjxl9OhxpqlrOsZYAyCmGW5sSDTUxz2XhkIhpJlvLHzjxb8vnDp16rTpFz32yKPXXnP966+/ecftd2OMV61a1b60/csvvTqg/6CPl34y/5nnQ6HQtm3bHnxgHgLt4YceXbN63SMrHvc8b/36nfffO+eYY44BAb17HTV27HjG2J//PLtP777Tp89oamxc/cW6Th07XnThJUHgeZ7z2mtv/ubs80YcN/qxR+YZejiVDMq79bn0kj8gjZw0YdT8+c/36tWrpG07x60yrR/0rquurczPbQeAGROpFCSTSYx1IUQQeMOGDauvrzcMg3No275jr1699u3bN3369M6dO3Xr1lUIcf7vpkYikfvue2BA/8EzZswIhUJZWTmvv7YoP78oN7dy1k23uq6bmZk58aRJDzzwwMCBA4vbdLz66pmjRo0CAaWlHQcPHvybs89r167b66+9NaD/4F8cdcyMi/9Amed5qalTz//zn/7y1fqvOnfq9qc//TU3p2BXRfXch5/oVtZ72LDjq6vrp577+6FDj4tEM06edNrTTz/tueKFF16+7A+Xn3jiiRnZOV9t2PLkE/MuuOCC9ev2PfvsRR07tg9HOm7dsqN9+1IO3sHfds2SXsgl4NJ+1nofdpWVVygUCoXiSEM6yAkhhJB169ZZlqXrekFBAQC4rltSUhKJRD788MO8vLxIJOI4TiqVOv7441vKn69atUqKeMMw5OZN99577xlnnOH7/rZt29q3bw8An3/+eVZWVk5OTmNjI0LINM2GhoZkMjlixAhZSL6qqionJ0cuq02lUgMHDozH4wsXLiSEyIWtRx99dH5+/u2333788ccnk8kHH3wQANq3bz9gwIALLrjg3HPPve+++4qKihobG998881evXpZlpVMJg8pDpxzuaLX81zOD5JIlhi6gUCPRWOWZeXk5MjiP4l4A2e0qanJcZxOnTqlkk2Bz/oddZS8uquvvnrXrl2zrr++sLAQAHJycnr06BWOZHleAKAlk+mamqpoJCMjIys7OzcUzaCUA6D169dXVOx+5513Z91007PPPl9a2mHz5i2LFr13+ulTPvzww0QiBYDbtCl2HC87O1cIpGmGaUI0mrFixUpC9HPPPW/EiJF79mzZt6+6rq4hEoFTT5timXY65cy89rqGhqYRxx1f19DU2BhPpZxQNDMjO8cwDM8NMrNycrJz+/T5RVNTavjw4/v1OzqVdAPXK23XsWpfHeeiumqfadqH+C7jB3wJAMjPzQfg1TWVjLE2bYysrCy5EUHl3j2RSCgvL0fTcGXlbh54+fn5Anj37t0QFgF1EGYlbdumnfi+ffteeunl008//Ywzznj4oUdCIXvr1q2DBx+bTKbD4fCaNWscx3v99Tdnz773b3/7m+cGyWS6oEAbMnhoVlbWnj17+vbtzpjoUl6OEPa8wLLDGZnZiXiqsTFe3qNXfn7hQ3MePvXU0zZt3GJZdkZOrpP2d+7YlZdXEM3Ipr6fmZkZjyd2VeymARs5cpQQyEs7xx47bMGClxsamoqKQoWFhYZlR6MQiUQSicbvm0L+c115+NZmakrKKxQKhUKh+N+RJR0551K7c84XLFhw1llnxWKxUaNGCSEKCgrkylHDMLKzs//2t78BgOd5t91228qVK3v06FFdXV1RUREOhy+55JKampquXbuWlZXZtr18+fK6urrt27dnZ2djjDMzMymlGzduXLZs2Z49e5qamqSrJ5FIfP3114lE4tFHH121alU0Gk0mkyUlJb169ZJnOGzYsL59+86dOzc/P/+WW26ZNGlSMpmsrKycMmXK6NGjEUKEEM65ZVnvvffejh07HMeRk41DmtLItb/yO3zPflIB9X2apMwfOnRIItG0bNky3/flhlk5OQWNjfU52Xny8QKjtLAwd9361cOPG/LGmwtXff7piy++oGm4obG+oaGOBZ4QDABFo+FIJKIbOqU+pb6gfjze6KTiGRlRyzKmTDm9vLzsyisvnzFjxvLly2bOnDl58imXXXZpJBIyTZ1zalmG66Zt2zRN3TDwpk1frV79+S9+0e/CC6fde+/s66+fOWHCuEgkFIuZDXXVrucUFBWd89vf3Hb7ze3bt7v91ptLS9v27NmdemkWuKXt29bWVTNKHceRlfs//vjjPXv2RDIzdcMIgiCZjGuaZofM75vn/EsRD/u/CwBRW18NQGOxmGVZ8bhfVVVlmKE9e3YVFuaHIxbCnAvmek5AfT/wksn4vn2VAEF1zV4uvESixjDI7t0VY8aOuvyKP0w5Y/L9D9z7+9+f26ZNXl1dFcbcDNltivIZh779ev1qyuTLLr/0uefn5+fn1tbSbdu3mJaNsKitrU6lEnt37zQMPRwJNTbUuU4qFLbqG+prqyv/9Ke7lq/45MILpw0/bqiu624yiRC079COUr+pvk4zjHDYNk29Kd4Yj8erqvZalkUIycrKKCzMsW0znkg7btr3EqYJyVQTIPE9EfunRoTgXy/OVlJeoVAoFArFd9SEELquG4aBENqzZ88tt9zSqVOnmTNnOo4zd+7coqKiBx98MDs7OxwOp9NpQsjMmTPXrl173HHHnXrqqRs2bJg/f355efngwYOHDh06ZMiQJUuWAMCSJUtyc3NHjhx58803jxkzZuHChcccc4ysBalpWocOHaT6nzBhwl133VVeXt6tW7exY8eedtppTzzxRE5OjuM4ixcvrq+vD4fDruvKevDDhg2bPn26bdtz5sx57LHHIpHI5MmTR4wYUVZW9qc//UnuZqXr+rnnnrtz587jjz9+7dq1hxQHQohuGKFQSDcspH2vqVjXTE0j9fX10WjUtu1n5j+9+euNlh0Sgr/99htdupTJ2Ytu2lu2bP7Hsq8mnTyecbdL1/bjxo9a8enHaSchRFBXXwWI2iGD0qTjJm3brq7eu6eyoqq6EhGRnZPhuskePcuIJhoaayafNun4kcP69O2+s2JLu9I2vz5rSnG7Nm3bF/vMBcK/XL9hx65tWCc19VU+423bF58z9ex1X31Z3rNs6HHDuvcsO7p/79q6Ss/3snIy7BCJN+2rb9h3/AnHzX3kgZ0VW+yQtn7DaoQpQsxxkghxhBnjfjIZ13XMWOB5DoBIxBtXr1k1cNDRAmg0Gk2mGg8ltPy7Wfnc7Fz5QMh104RAdXX1vr27/zp7bp++PXJzsz3PiURCHTu2N207kWgoKs5n3EOIFxbm9ujZTdOFYULnrm0bm2qOHzn0pIljhw4bmJMbq9y7s7gk37Rw9b6dms4DCroh+h7Vc/xJY/sd1bOhsRoQdOzUFsDPycmkLF1UnBeN2tu2b0ynGzOzY1bIBBQMGNg7MydSsXs7YDZq9Mi8wtxILGRF7KTTVFO3z7BxNNP2/UTSaYxlhkpLixGmX6z+1AqbCNOHHr6ve48yonEBEItZmLC0A9k5UcvSvu+z11JaHmMsi1GGQnbrfdiVV16hUCgUiiMNWXBd0zTG2PTp0ydPnqxpmhCipKSkR48eAHDSSSedfPLJvXr1kmXdTz/99H79+i1evDgnJ6dLly59+vQBgEmTJvXp0yeRSHTs2PHrr78ePXq0bdv333+/LJySn5/ft29fueQ0lUrZtj1lypROnTolEol27doVFRXNnz//zTffzMzM7Nq1a1VVVb9+/Xbv3v3qq6927NjRMAyMcTKZHDhwYCQSMU1z+vTpr7322plnnnnBBReUlJRYllVSUhIEQSqVyszMPOmkk6LRaHFxcadOnf79IASB0HRACDjngnPgnLHgoMUouQgIsnJzszEK33jjDTfeePM555yTTiej0UhjU+2SJUsi0dB5552XnZX/7ruLr7hySo9e3WZcfOHKlSsJCZ9xxqldu3UeNnzQQw/f9+JL8ydPPmXqeedEwhGAAOGAsuCP19x8+x03cw49e3a58cYbL7v84htuuOOpp/7WqVPn6dOnTzlj8htvvHbGmadW19RgArsqGnbs3DxlyolnnHFaPNFY2q5DUxyamuqmnnfWkiXvDT9uUKeOXYqK8x9+6OFYRrimFhyn0bajW7dtfHb+85988kkkEunRs1siWUdZmugEwE8kG9KOk04niorz44kGTCAnJ/vZ5+Z9sGTR51+sDEf0M888IxYLAbBIOARwqJbulsQ8AkABY5wHGrF0Xd+7F0477bSMjMzOnbv++Z67BecbN60LqFNdU9lQvzcvP2fLls26gTGBpnj9l19+XlO7t11Jx7/89a7p0y4+6hfdy8vLt2zZMm/e/GSqYfPX6/dV7+zSpRwAnnzqT7feevPDc+8tLGg3e/b/xGLhWAbU1u0NhfWGxmqiwc6KrzV9VE5u1kkTx0w+7eRTTpmk6WL1mi/TTuPgIf0Xf/DusOEDXQcVFORt3rR28OBjnn3uqauvvnzQ4AHnnXduafvir7/e1LFTuxtuvPbJJx97/G9zGWN79ux98qlHotEI0WBP5Y627dpwARu+Wt2vby8Ozv/6MZRwLlrxwy6EUL/yFAqFQqE4wpD7thJC5OJXz/Ns23ZdV1rVASAIAukhCYIgHo9nZGTILVqDIAAASql0s1RXV+fn58MBO8jKivWEELm1UzgclkMxxuS2rJzzdDotXfiU0mg0KrV+EASapgVBYFnW22+/vWjRot/85jc9e/b8+OOPf/nLX7777rtDhgwJgkCWtpSPCzRN07T/MO0Y+AJhBiK47vorjx3SZ/yYIVw4mo4BUUBSg2IA4IARgOt7vidsK8PQs95d9HZVVc2+fZWOmzzzzCnhcLimpm7D+k31dXE7ZI44/tjCwtzFi5ds3ry5pKTk1FOn7N1bYZr62+/8P8dJ9e3bu2+/3rW11ZFImAXG0o8+xRjHMiKJRBNCYvTo8QFNL3zlVdM0q6trTjrp5Pz8orf/31vr1q3LK8gdO270++99MHTYkJzsvGeeeaa8exkCElBv0MAhmo7r6xpfWfhSZka2H6QnjB+j6+aSJYvHjzuZMhchtOSDD1euXGnb9rhx4w3DbGho6Nmzdzxen0w1VVZW/uKoAYmEs2njtlgk549/vK537569evfctGn9L0ePOOoXvXUDkqn6UNggGAtAgmOMNQxaQIXneR06HP355+8UFRdixL0gbekWA+878yEMQDBYrp/iDJtmeOlHy5IJl3PRsWP7nr16u46TSCR27qzIysrq1KnTxo1f7dq9c9CgYzQNvlz7RTRml5f1TLuJkJW/bdvWBQsWFBYWVlZWXnzxxV9+uVrX9YEDh9TU7iWEZGflL1/x0TvvvFNS0uGkEydlZUVXfLqsW3nnnKwCxoM333yna5fynOyC9evXr/p8RafO7UePHhVP1K/87PMJYydW7N714Ycf1dY0lpX1LOtaXlxcbFn2wlf/vmXLJgHBhAnjy8u6rfris6P6DnAc54knnrAsKz8/v6iopLy8DIAv/uD9sWPGEALLln9Y2r5tfn4uwQQAsEyLiwMeUCADhEaFtXzZ2nHjTl+w4PVevfqVlBQpKa9QKBQKheIQcF3XsqwDy67X1dXl5ORIIzgApFKpcDjMGNM0zfM8jDHn3DTNlr1XKaW6rtfX14dCIVkVJ5FIRKNRx3Esy/I8Tza2uNh93zcMIx6Px2IxSql0CbeMJucJhmG4rptIJC655BJpuG9qarrgggtOPvnkWCwmjTctsxGMcSKRCIfDcspxaF55AYCAUfeP1/xh2LH9Tpp0PIAH3D+olE+kkrFwHhe8tqohv7AdCN4UbzB1olsGxgRxAdiqqtxbUFQAwNJOY8iOJVNx4AgjEYrEOHMRQYHn1TbUFhW2BaAAnDKskZjnxE07CsCSqQbLMBAhBOsAOJVKWIZFdLu2em9ufh4A+IFr6KHGptpIJKIRy3ETthXyA8/QzVQ66ft+VmZeU7wuFLJ1zQj8lG6EfS9pmJbruJYdo0Ha8bxIKMYZFRgB45phu06DZccAIAi4js0tW3eedvqvbrzu+nEnjjMtWwhXMDcQnqlbPktohPzbUh7B/h2SMIAAJICkEoloNI+zoKEpkZPdBgB76bQZsuobajOjGYgQhPRksjESyWbMIcRoiteELAuhQGAIPCcUyvY9xzAjIIQXuKYRdd0m07IQ6A2NNVmZMQA9Ea+LxrIYdbjQdD0KELh+E3BmWTHfSxlmzHMc085Ip+OhkAUATrrBDoU4CAy6AA6A6+qacrLzEdLi8SbLMgxDp8xPp5OxaCyerI1GsgBwOpEMR7NSiQbdMjWEsWYxmsIaTiZT0YgJoKXT9aFQjAM9iJRHAGCAIFRYyz5eM3bsrxYseLVfv/7FxW2UlFcoFAqFQvHfjdT3CCG5y6zjOL7vh0IhabNpke+yJvcPPZgA13MtS5s165pjB/ceeXx/RAIQ9CBSXsiaI9/sdrR/76MDNdJBG79vDnHAT/2fIgQWgHgQUMYMM1RbW7vwlZcHDx7Url1pLDMbROB7rm7oCBPOPYSRAMQ5klLeD7jneR079v+ulCfiu49K0EEuWaCDREwgQOJ7Iob+wzv9r35WfOcl9D03698/FgASAoT4jpQXIBAyhNCYsD75x5fjxp3+wgtvDBgwOCcnq5VusfLKKxQKhUKh+JGQOl4WrzRNMyMj41sdCCHyaYB0+/wQgkDITWEbGxsdx0WE+G7CMLV/Q4KLg8lC8R/pzP/jhCkNPN20sWmiwKVBKr8g54Jp04B7gDEIlwYBQkJwhkCgQ7s69G9dMjrY5SPROuH694c9LDcFoYNVREKIAGCEcPMkRgDnPJFIKCmvUCgUCoXiSJDyQgi5Y44QQu4UKz39CCHG2P66H+RwHAvJ1YaEEEIw7C+3/7NCCBF4jqZpRDeJDtR3GWPSSYUQ0nUdESIY45wjot6ehyfk+7++IRwOt97xlJRXKBQKhULxI9Ei1hH6xuIrbfpS1kuheVikPCEgGAKAaDRqmhYgpJnWQXd7PYIxrCinju/7pokA65qua/JxB+eAMYAOwDkPhBCEIPX+PAxCnjOECQghZ6oYH7ap6fdOWVXQFQqFQqFQ/DjIrZqkapdqnnPevH/NxI7bAAAgAElEQVQTgFQ8h3EVnyx7zznnnAGlIPjPUFtijGUpUsF8zgWADoBAPqAQPqeeEELTNKTS8ocl3PtpaTlw1qqkvEKhUCgUiiMBzjmllDEm6+e0yCApOmVBzB+s45sHTaVSnucBQOB5P7c4Uz/JOSUaRgQjJBj1OE1R3+HUZ4Hnew5jgaZhwOj/3NZ/ZIAxRgi3OMckyWSy9Y6oDDYKhUKhUCh+PAUvM5QyVXxgI+ccAGSjLIL5A4+FEFiWBUCDIABAoJmIpX5uAdcMA4QQnCMMgDXdJJwGhBBENJmwRwgB1oDTgPmabqi36A8FYQAMCB247PXQiqgqKa9QKBQKheKnyUEXnsrGlpcQQodF+hAC6XQ6FDKKi4uj0Sj3Hc00gQc/r4gLAQCo2U7DAABL37bg/9SOkKZpvLlMPGq5LwgpA/0hxpszhJngSECzV17udNaKnykVdIVCoVAoFEckmqaBEHV1dalUEmsaqL10/qUKRf9cYlJtPfQfgLAGQND+hd2cC7kLciu+yVXQFQqFQqFQHHlwDoQQQMJxHEopYMIDin9uazvRD1rpq9T8YSGVSgHkttLgKiuvUCgUCoXiyEQWsM/IyLDtEHCmhOkhiHj4diUWxb8VN04BmOC8pRglISQjI9Z6R1RSXqFQKBQKxREIxiBEsyJljIIQxLBUWL4PBEh+qVD8oDAezGDDuSpGqVAoFAqFQnGIEEIAoWaDDSHAqYrJv1bzB/5TZeUPF6lUK5ZOUlJeoVAoFArFEYjnMbnnFOccIQxAXMdRYVG0Kgc12ESj0dY7olr2qlAoFAqF4gjEMIjve6ZJ8vLyQuEwMN8wfn5108W/nbRFTIBoqUSJACGEDlo8VPG/xxKhlgC2dk1PdYcUCoVCoVAckXIKOOeM0sbGxlQyKThvLqmu+J6AqRAcFhEvI8k5Z4xRynzfPyy7Fyspr1AoFAqF4menq4QQlFLGmMyTqpgofnzS6bSS8gqFQqFQKBSHBiFE0/VwOBwKhYAQwZiKiaJVEUIACADAGBNCNI0YhhGLqWKUCoVCoVAoFIcC59LtAIQQhDEgxDlXYVH8+CivvEKhUCgUCsWh6qfmzUoTiYTnOiAEUgYbxY+h2r/tlXdas3SSkvIKhUKhUCiOTCkvi1Hquk40DRBRUl7R2hzUYBMK2UrKKxQKhUKhUBwasnJIRkaGZZrAAqSpGtz/SoMKEALEAXMhpCY/P32UlFcoFAqFQnEEQinoug4ANTU1qVQaiB64rgqLolU5qMEmlVIVbBQKhUKhUCgOBSGE9MpzzltsDwrFEYaS8gqFQqFQKI5AdB35vg8Aubm5tm2LwNctS4VF0doTyO965cPhUOsdUZnGFAqFQqFQHJlg3JyyRAghjFViXnEEvslVCBQKhUKhUByRmKYJAHV1dY7jADEE9VVMFK2K8sorFAqFQqFQHAaEaPlLs2leCJWVVxxpKCmvUCgUCoXiCAQhcF0XALKysizLBOph3VBhUbTyBFJ55RUKhUKh+GeCINA0TQjBOeecA4D8p6x7zTknhHDOKaW6rrdSJWzGmBACYyxPQ/4/DQCO42CMdV0PgkDXdYyx7/uEEEJIEARCCMMwgiAghLT4thU/lqhq3iLK8zzGGGDCmYdVnXTFj6Xp5e8rxpjvB0rKKxQKheLni1TnGOPvqmHOeRAEjDGpnhljWqttAyRHllMIjLEU9LbdvI+jYRiMMcaYPE/f9w3DkHMAXdcppUrK//hSXtM0AOY4DqUUsCZ8BprS8orW/mWFYL+ti3PBGJOVlFoJ9WtFoVAoFD91ZA5eSvb9Kk1IfYYQsizLMAwp5Vtvc0qEkHRay0cBjDHOeTKZlK8GQSCT8bqua5omOziO4/u+/Cml4398MAbP8wAgJyfHsmygHjFMFRZFK08gD2KwiUTCrfjrUQVdoVAoFD9xZP5bmlscx5Gpd9u2gyCQphrP82StEmmoaB1diBlj8nDSbGMYRigUkg8EpMHG8zzpsRFCSE0P3+xPpFAoFK3wq0mFQKFQKBQ/9f+rMJZZcISQbduRSMSyLABoccYHQSAT5JTSVj0TwzCkM16aeTDGzeYNAPl8gBDieZ7v+5qm+b7vuq4QIp1Oq6z8/8UM8JtilK7rgGYy31NhUbQqBy1GmUymWu+IKiuvUCgUiv8CpJSXCr6qqmrNmjVbt24tLCxs27bt0UcfHYlEWpbDttIJyMQ/YyyZTNq2bRiG4zibN29+6623CgsLTz311FgsJvsYhoEQampqevLJJ33fP/PMM3NyctQdVCgUSsorFAqF4meq42UCnjG2bt26hQsXvvDCCxs2bACAyZMnP/jgg7m5udLEIsvItMY5yDWsNTU169evLyoqKi8vN02zurr6pptuKi0tHTduXCwWe+uttwzD+OUvf6nr+s6dO6+//nrHcQYMGFBUVCQXy6pb+WOCMbieZ1naP3nludolStGKCCEQUl55hUKhUCgOwHXdcDicTqd937/88ssXL17cpUuXe+65Jz8/f/PmzaFQCGOcSCQIIaFQSEp/aZpPJBLRaDSZTEYiEcdxOOfhcNjzPJk4l/UrgyAIh8NyBa0QQub1Pc8TQliWRSnVNE1+T6VSsVjsnHPOefjhh7t27UoIOfbYY2+77bZwOJyZmQkAt912WywWGzlypK7r7dq1W7BgwebNm9u0aSPN/el02rbtVCoViUQAwHEcWf2mrq4uKytLlsRJpVLRaFTd8cM+FRSCqzj8a/Y7Q5Bc2CFAFmBRcfupo6S8QqFQKH7qhMNhADBN87XXXlu8ePHw4cPvvPPOQYMGCSEqKiqkMq6oqHj//feXLl2KEBowYMCUKVNKSkq++uqrioqK5cuXr1ix4oQTTpg4ceLy5cs//fTTwsLCYcOGjRo1atmyZatWrQqFQp999lkoFMrLy7vxxhuTySRjLCMj48orr9y7d68Q4uyzzx47diwhZPLkyTU1NW+88UY6nR49evTdd99NCDnqqKMwxtddd9327dsjkcisWbNmzJjxxRdffPDBBz169CgpKZk3b97OnTtnzJghDfTz588vKCg44YQTqqqqli5dumLFipqamry8vGuvvTY7O7uliqXiByIEWJYFQBsaGlzXA83kQSMmKjDfFy7BkQDA0uqNAGGM1BqP/3RG9E9e+VQqnZmZoaS8QqFQKH6+1NbWJpPJ5557zrbtqVOnDho0KJ1Oa5pWWlrKOX/33Xevu+66r776KggC27bffvvtrVu33nTTTf/4xz/uuusuxphpmrNmzXruuefS6XQqlaqvr3/uuefef//92bNnr1ixghDSvXv3JUuWUEo3bNjw/PPPNzQ0tGvXDiGkaRrn/KOPPpo2bdqECRM++eQT3/cXLlwYBMFxxx330ksvbdu2raGhoUePHps2bUqn04lE4p133jn11FMXL148e/bs4cOH9+/f/5133nnppZd69+49YsSIxx9//Pbbb7/wwgsHDhz48ssvP/bYY9u3b8/IyKiqqsrIyLj++uuVjj98ouobdSXdTQghWShQcVApL/b/iQDJaCkp/9NHSXmFQqFQ/NQJgiA3N7epqWnFihXHHnvsmDFjGGOhUEjWf4zH4wsXLly1atWtt976u9/9znXduXPnzp49u6ysbOvWrSNGjJg9e7bv++ecc87SpUtfeeWVAQMGPPzww3fccUdlZSXGOB6Pv/vuuz179qytrZ05c+aSJUueeuqp9evXh8PhGTNmyCKYt9566z333NOlS5dXX3117Nixs2bNOuGEE/Lz8++6665f//rXDQ0NWVlZV1xxxRdffNG+fft77rmne/fu4XB45cqVVVVV2dnZ11577e7du6+66qr33nvv0UcfHTRo0Pnnn//GG2/MmjWrW7du1157bUlJyZ49e2655ZZLL71U13W5ulfxw3FdV3rlbdsS1EOarrzy3z/zQRghIRAgJEAANG9vpCJzqDOi73rlw+FQ6x1RTbYUCoVC8VOHEEIpbWxszM7OXrdu3RdffCE97oQQ0zR37dr16aef9ujR47e//W1BQUFpaen48eODIPjss8/S6XSPHj1yc3OLi4uHDh0KAF27do3FYmVlZZmZmbquFxYW2radl5eXkZHRqVOnQYMGNTQ0LF26tL6+3vf9//mf/3n//ffnzp177LHHDh061Lbttm3bJpPJnJyczp07+75fWlqam5tbV1cHAF26dCkuLk4kEj179vR9v02bNrFYLBwONzU1lZeXn3XWWYlE4uKLL/7666//8Ic/dOzY8dlnn21oaEgmky+88MJzzz33xBNPnHLKKclkUun4wzcDFHINdG1tbTrtIE0PXEeF5V9JecAHLM4WnHPllf8PwnhQg03rHVFl5RUKhULxU0emxrt37z59+vRLLrnkscceKykp6dGjhxBi7969OTk5eXl5q1atWrt2bVFREaX0k08+0XW9rKyssrIynU7LzOL27dtlZfpQKGRZVk1NTVNTk67rjY2NhYWFUrIsWbLE9/0xY8a89957GONPP/00lUoVFxdXVVVxzgsKCtauXRuLxXRdl5l4uWWVZVmWZX3++ee1tbXRaJRSGg6H9+7dW11d7TiOnHJMmjRp0aJFixYtmjZt2tChQz3P69GjxxtvvJGXlycvp76+3jCMSCQiR1Y3/bCIKumowRi3CCzF9yGEEIgLQAd45bEy2PwX/HpUIVAoFArFTxzPa97Z57TTTuvYsePLL788Y8aM6667btasWZMnT87KyjrllFNqa2tvvvnmJ5544v7777/33nt1Xe/fvz8hJJFImKap67rMnafTablRq2VZWVlZNTU1nPNHH3302WefveSSS15//fVOnTqNHj26e/fuQoi77767urr6/vvvf+CBB4IgwBiHQqF4PL5o0aKXX345mUzqul5bWyvPzbbtUCi0c+fOBx54oLa2VtO0goICy7LkqtzCwsIpU6ZEIpFp06aFQiHTNKdNm5afn7969eq5c+d+8cUXd9555+rVqx3HUTr+cKHpEAQeAMvLzw2HbWC+blmA+EGEUIvO/77vh/2lb3U45GnK4T8lDpwLKoTYX+0HYXygV17sX2bAAQAQP/xBaKXYttot49/8yVteEKI5UBgDIUjTsWFqymCjUCgUip81pml6nmdZVl5e3kMPPTRhwoTly5ffcccdt9xyi2EYtm2fe+65V1xxxZdffnn++efPmjWLMXb//fcPGjTI9/36+nrpGUgkEgDgOA5C6IsvvgiCoK6uTqbMr7zyyqlTp86ZM6e8vPzmm2+ORqOTJk065phj5syZc9RRR1177bXPP/+8rBTZpUuXP/7xj3Pnzn366acBoK6uzrZtxlhlZWW/fv1mzJjhOM7MmTM/+ugj0zQrKirWrVtXW1tLCHEcZ8yYMW3atJHbRQkhiouLn3766XA4fOedd44ZM+b+++/funWrsiYfPriAwDSx6yb8IOn6CSBIMB8QAKeMUrHfOsI5cA5UcMYZAwEIcQAuuM8oIBCAOAhAAEAAIY8GgDADwTgLOOMgBIiAM0BE/hQVXP4UIOAAsqdsBMCAEAMhuwkAQBqADggLEIHvc3n3EQaEWr4E55wxEEJwToNAcC4AUcEFCAGIC+4GPuMMgAACKjggDEiXJ8MBGGccABASgAAhgSDgbH9PANBbOiOENUQwAkBcCAYgKKW+71MKNTU1CBAHaukhDgEBPWi+KCTPn3ImT0YAAqS1nAzjjAGXJwCAAREADAgCzmS0OWqOpAABgPffgua4McG/2yg7M/kcbf+9OLADFVyg5jvI948gr7f5HnEGgAMatIwgYwWIcCEO7PmtEQSAPIq8HMp8AYxzGgQBoxQQBkQQNjinjpNijAaBR4hoaKht1WcbqHm9skKhUCgUP1UcxwEAWYWdc75169aamhoACIVCubm5BQUFANDU1FRfX59MJlOplGma/fv3Rwjt3r2bMVZaWgoAGzdubGpqat++fUFBAWNs9erVJSUlM2bM+Oijj+68886ysrJIJBKNRktLS+PxeEZGxo4dO6qrq4MgME0zEom0a9fOMAxd1ysrK/ft21dbWzty5EjO+aJFi3r27CkP4fv+mjVrXNctKSnp0KHDmjVr5BZRlFJZl2b58uUDBw6UO9fquu44Tm1t7c6dO3Vd37dv34ABA7KysnRdl0XxFT9QylPmYyzSqabb7rjh6H7dJp8yGghnngOIIoIREA5IcBCYAAjOqfThCCHkfl4YY9/3pduec04IkXsRMMZaSuIIIaQLRe5L0NIIABhjBKg54c0557xlWGh2VMOBxwLKDmyXo8m3CiEEaxoIQYNACAEYMSE0TdOwxoH7vg8AhBBCiDw3jLGcExJCWszu8qzk+Ad2AIDmCSSiCAmEdBAYIx1Ac9J+KpUaMWLEm2+9UVxcQJnDeMCYp2mabUYDyoQQhBB5+TJ6LZcpkRfYrDj3880d4lx63lpCoet6i0G/5ce/1dhyLYQQWfleXjLnPAgCy7IYY/K+tNTF13VdNsoTkCcpb6gQQgZN1qqSI7f0bBlBXp382eYjEmAsIIQQIIwJJAAjxFgQUGqHQwDhhqbEhnU7fzXlt4899my3st7t23dopTe68sorFAqF4qeOFPEAQCklhHTp0qVLly4AEASBpmlSiOTm5ubm5sq9nGTnRCLRpk0bQkg6nQ6FQsXFxd26dQuCwHVd3/d79+4tjfJVVVWnnHJKRkZGOp2W/+XLnWU7dOjQoUMHedAWuea6bmZmZlFRked5UjyNGDEiFAr5vu95XjQa7d+/P+x3BPXp00fqlWQyGY1GGWMDBw6UJ2Capryutm3bFhUVtWj3ls2tFD8YrBELgGskZBpR24oBCQEECBjWTUAYgAPlAAgjHYQgmoGRJjP2AAIjTBDBCGnYBMAB9wRHmBCCQXBKCMGIAAg/8BEQDBpGASEEAQEQlAVCCAQEAUaAADDGPOC+EBwhjBHBCANgABEwXwiBCcGggwbS5AJCIAQyJU80wM0PajRAQGRVfIIR5xhhAIJBEIwBQCMaAiwQBQAQCAFBCGHQMAYBXAghoFnKY0QAQCAqhACBAaC5MzYAOAACpCHQAbCmYdPAO7YHgQ+ca4YexogDyPcnITgIggCwhkHTiSFAYEQAUcooIKTpOgINkJCmnWY1DwiDvHYMwARQEEzXDADEBWOMYTBkI0JIJ7oQgjL6rUbZmXOOAAvBEQiNaAg0QhijLgZTIMY4I1hHgAXhQRBgMGQjACJEIxgFgU+wLoTgnCEgGtEwaAgzRhnCqKVnywgIMEYyVpxgOaPgCBBBGgJd06SnRiAm7HCkvq4uOyuclZGfneVU7klXVzUcM6AVXXNKyisUCoXivwNKqeM4LVu6ep4njTdSFlNKZQIvCIIgCEKhkK7rvu9LC7vc51WOI1epCiEopfJna2pqMjIy5LBy0aosc2nbtkzaEULkgTjnGGPP81p+1rIs13UtyzIMw/O8IAgAQPrjk8mkrHOfnZ0txwmCIJlMSje867qEENkfAOR8ACGkpPzhwvc4xhgjMxrJDoezhC9S6WQ4ZAJHgDhnwLkGAFxgIZhuaAIQYyDz2pQKnweE6FzI5K5MOQs50xMCMQFCgBAkCARFVNN0IZCA5kYhRBAIhDjGGCGZ69UAOOcgBGAMqHlPVQ1AcI6E4JpAQoAQsqD7/pS/YQjuU0pRQOXKXYwxJpoQ1PeZHIRz0DQNgU4ZZQz2Z+UFAAgiEELNThQsE/BcYBBCMAYASBqtZWddIwIQY1LdIowMEETXrSCAaCTT0CMBTQRcmAZuaKzPyMiiVJ6/xjhijGOMOQghMEI6QohzLLPqnB94RcABEBII8SCgQgiECGVyBwCCEPb85kYARBkghBHSv9MIAIQx6YnBQghKQdNACIyx4XoUYywEoRQIQQAEIWhpFAIoBUIwQrrnMYwxAJEJe00TQiDKAAt0QM/mEYKAys8l57B/FTVwhikgAoJzQAIRQkAY1KPZOSUAen19fMeOXRkZVk5OAYJW/FArKa9QKBSKnzpyySkhJBqNtjSapimT9IlEAiFkWZau6/K5uTRFYIylrUWm6oUQjY2NmZmZAOD7fjwez8nJmTNnzp133tm5c+fGxkbXdfPy8mRSXxa6kV4I2SKHwhjL5wCGYXDO0+l0JBKxLEs+c9c0Tcp9OdOQgl4ihJCP/ltWtWKMdV2Xp9qC9BKosiGHBcPAACCwGfiQjDuIWJHMAoAAgIOgGHOsWwAIQBPCRwgBMIKJRjS5fpExjxAdAAQw02hetsiwR4gJQKXvRSPSnBNgbAAwITjGhOy/fUIw6XUnhOxPZoMQAUIEgAPg/T0F58F+AwpuWceIgAEQbBBD44AJAAbgAAIA65qua2K/ipNpe6wRQrBASANAGuFCMIQQACZYptIRABDMABAAJ1iKY5nRl50BQJrl9ebEORdCE+XdchvqE7FYzDBNQAjAzMzM5UyYhtkiIxH4GBuc+5gcuMEZBQQEo5YdZAGgZZGorhGMdQAEwDiXqlrDyN/fCDKeCOvfapSdkWZgrH0TUkAIYUO39t8LwXnQ/OBCA4JlI+xvJ1jDGqEI6QAAOmcsAAEaIQQbzY3/PIKusf2TMYoxBkCcB7omswMIcwYcgYYJ0eXa13hDY3Z2cW5Odbu2HRiFVq2epLzyCoVCofhvQgjhuq5UvTLnfeCrMkEu899BEEgxnUgkYrEYY+yFF154/fXXm5qaxo0bN27cuHbt2skEm+M4LeM4jiPT7ZxzTdNkel7XddmYTCY1TWuZLSSTyUgkEgSB4zjShCOrwlNKGWNyTHm2CKGWpH4ymZTFcIQQcjlvi9VYmnGVlD8cbxRIxGk0qjEKF138+xWfvJdK7G1sckwDACBgAACWDeGw4VOeTFIB0tsCoRCEQhqlPJnkAMAYCAHhMJgmppQ7jpxbAudgGBCJIMaELLDU0hgKIU3DQcA8D4IAGANdB9sGjCEIwHVB02TGFyIRAsBdV6TTYCBAGAgG3QCNgO9DQAEEcAEaAcsGjWieT10HKAcgYBhgWYCx5rrU84BSkLNC0wRCwPeBUjljbD4BywIAnEpxhORCVNA0kDsLy86cA0JgmmBZGgjiur7nCsagsRHKy7Mp84gm6uvTQQChECQS8kqBEOR5wnHAssBxwLbBtjUhmOsK3wcAQAh0HXQdEAJKwfdBOoY0TZ4qTia57wPGzX1ME3Rdo5Sm0xAEYBjfbmzpHAqBpumuGzgOMAaEyMcdEA4D5yQeZ/Io8hzCYdA0I5XyHQcwbv6ybSBEc12aTgPnQIi8Kd/0bBlB18Ewmm+f/HQGAWRngxDAfHBd4BSkzUYzoKxb+82bdgRcdx1IpsTrr7/fvrS0S1lpK73TVVZeoVAoFD91WtLqcoGaZVlyRaBt2y0vSaeKTJYjhGS5SfnoPBqNLl68+NJLL62vrx83blxJScmqVauGDBkCAL7va5qm67os1nFgar/FsSPXzwVBwBiLRCLSmi9Xv9m2LYV+LBaTZyJf1TTNMAxKqZwPtCzdk+PYtt2yUtA0Tdd1DcOQOt73fWWwOVyEwprns8D3i4oLZl53zaiRx+i6cJ0EMQgXnAYB0YhphbkAx0lrGgbAAfU0opumIQSk00mMNYRBcEGIpumEM+H7LsaaEAwQIQRpRGOMU+p/04gRITrCglFOaSAEB8CEIEx0AM4op9TXDUtwCghrmg6CUcoD6lu6DTwQAhGCsGawgFLqEd3m1OUcdEPTNINzSgMukGCCAWDd0AjWKAsY5UIwohmCU6LpGBHGfM4BYcCI+IGHETFNEwC7bkrXNS6Q4BRjjRAMgGVnkA8QMNENEwTyPSoEYKwbhp5INOmGHgRpy7I83zUNIwgChBDRDI0gxiHwPU3XgoDpGtY0A5DgTHBOATDnDBOsEQOAU8oYCxAiGANjQtMwIRplMikuV5kiTcNEM4RgjAlGA4Tg240sAIEAgaFrmOg08CgTCAkEWAjGOdi2xRh3Pc/QCUJaQD0QyLYthIjrpigThq5TFiBEDJ0grFHqcyYQAoQ0zgPTNA/ouX8EwJZlMMqDINB1HYBQ5solv4gjGlAkMNYw8ABrRNOMZNIz7KwPP/h06nmX7tixrXv3stZ7nyspr1AoFIqfOi2ml5YlrbC/+EbLS9IA8y1aZPHf//73LVu2TJ8+/eqrr87LyyOEyGS567qPP/743XffDQC9e/eeNWuWlPjXXHPNQw89xDmfNGnSvHnzksnkX/7yl3Xr1mVlZb344ot9+vR5++23W5L3Tz755B133BGPxzt27HjJJZecdtppUtbLWYE8vZZce8sptVzLgdu7HvQqFP8JSGZziWmZOyu2DhrYNTMvBjQdjmYAogf4HTBHEIlFpeMFwNzvY8GRWMb+v8uy87KD0dLhgJfMf27EB4wmvtNoH2xYG3MMyACBAXEQssijCQID0vc3YkAEBAYkODpwWHKwUzqw0TjgoqIHO6WWzgCA5VpYiJrN/wQIRzMBBIANiAPYAPI7/G9XKr+LA14yv9Ph+wIoT8n652HJAfeoZVh8sOOiDLC+e/nhaGT/z1rfE8DmC9nf81sjoP2Xj1skNBYaAIDAIAQgBghRGhDNxrrWpiiHi2Qsw/SDVtxmWD3CUygUCsWRz9lnn11UVDR79uz77rvP8zzHcSilQRCcd95511xzzYABA0aOHFlTU7N8+XLP86644op77rnn5ptvLikpef/998eMGROJRCoqKl588cXKysqpU6fu3bv3tNNO+//s3XmcXFWdN/7vOefutfVS3U3S2RfCYgLEJOZBggiIYVGRAEp4hlUGVF4OPrwYQR8UAec1ShSUcdQR3OYHiAjIgCKL4IPsJIKSoCQhgaST7qT3rrr7WX5/nO5KJ+kOKUyF0P19v/Iqqqtu3bp1+iZ87qnvOSdN0yAIrrvuui996UuzZs06/fTT4zi+9NJLH3jgAdd19aDbKIoqU4NcQfIAACAASURBVBPib2E/U3q+cJHGsZ8kAcgYCAeSAhFA0h13QABwAAGQjnLL39FTaXW7JcNv+c4/7nxL3vHRvu0hiR1vQZKhW/0nHWqrYVvu1W5rdLQHzG6JftXQrwwSZoBpEcqkkJFUwnaMNI1r2NOBf9URQgiNeUcfffT111//5S9/+dvf/vZ99913wQUX/Ou//uvTTz997733fvGLX/zmN78Zx/Hq1asXL168evXqX/ziF9dee+0VV1xxxhln/K//9b+efvrp22+/PZ/Pz5w589vf/vacOXMmT558xRVXPPDAA0ccccR//dd/zZw58+67787lcs8///z3v//9Rx999KSTTsrn81JKy7Iq9TnY476f6cppALBs07RMIABEpzG508KlO7p431XkXW+wyrcEO5pwpyujnZpI4gk21A4UiD6F9IheQYjJDCpBcRFJBbbDGhrrMMojhBBC71x/f/+55567ePHiV1555fOf//w111xTKpWam5uLxeIFF1xgmqZhGHPmzAGA9vb2rq4uvSZrY2Pjl770pZtuuilN0/7+/q6uLgAIgmDevHlNTU2WZW3YsMH3/Y0bNx577LEdHR2lUqmhoWHp0qVRFOVyuaGpS0AXFuNvYX+HLCkZIwDgeY5lmaDnfaQARA0L8TAs2SO1x8y69xuPH2RY41TOKwKgFAi9QJaeqwqjPEIIIfQP/N/OMACgoaFh2bJlra2t55133kMPPXTZZZf19/dPmTJFp239v9soiorFouM4vu8nSfLMM8+0tbW1tbXV1dU1NTW1trZKKfv6+jo7O1etWvXJT34ySRLLsk466aSGhobu7m7XdRcvXtzc3KwH6erVIiuz2aD9G+VBSmEaJEl4mqQyTYEqsqdAhql0D+1Ad0v22GjDG2ensQFKCqkMSgwCIITgKccojxBCCL1zXV1dK1euPOqoo7q7u/v7+7ds2TJz5sxMJjNz5szrr7/+uuuuy+fzlNInnnjilFNOKZfLekmprVu3/v3vf588efLpp5/+k5/8BAD6+vomTZq0fv1627YPPvhg27ZzudyUKVNuvPFGvV5VmqaVtag8z9tl7Xq0P5kG44KkaRSFaRynhFBiOKAiUBIIHZbgcRjDHqK83K19KFbXjJTjCSiq208pIiVVAHquHilof3+psbEZozxCCCH0Dr3xxhuXXnoppbSurm7dunUAcPHFF3/yk5+87rrr7rjjjj/+8Y/nnnvuDTfccP3113/oQx86//zzb7zxxkceecT3/TVr1nzqU5869NBDC4XC+vXrly9fvnjx4vvvv3/JkiXLli3zff/CCy+8+eab582bt3DhQj1D5de//vWZM2fqNa0AoDJXZk2/ZEcjhyxCCXNsK2OaLiEWgACVAoGhsmZ6AEX5vb/cq1VveGUhJ7Xb47u8PcNAv6Nx9Dc9etofRYASAkCJIZWpJAMAxoxsNle7I8AojxBCaOxraGhYsGDBI488ksvlWltbb7zxxk984hNpmj733HMXXXRRd3f3d77znebmZr2S1A9/+MMLLrjg1Vdf7ejouOqqq8455xzTNF988cXm5ua//e1vfX1973//+1esWOE4juM4X/jCFxobG3/+858/+OCDUsqrr756zpw5uhteL1Nl27aeVB5/C/tZmoJSyrKo53m2bQvOQcbMGJ5Qd4ryI86kuMuckXv/1C6zMO75tVWHfvJOjnbPh6QUKAJUgSRAFZFEUQAJdMduFZGVDYY99Ta73etGqO5oD4Dd7na1o4ZuGaGUSKKUAkUMZtm2U7vzHFd7RQghhHal15nS88HrRH7TTTd973vf6+3tBYAwDPW08dhQBzKegmECAL/88n8+Zekxp5z2IRA+ED40r/xgipZABytLlB6vONIt7Oundtmg6vhWi6MlQAgoGJrDXu62AR32o9z3jVCjtq3ZboeGTtOhGK8ABBAAMEEZXFnPPfPXU045++67H1y4cHFTU7FG5znWhyGEEEKjRyZCGGOmaba3t7e2tm7atEl3tFcWdkUHLEpBKSWFECKVUoASw1LPzp2qaliP6oi3+/ypXTaoVk2OVoGSABIUDN3usoEc2kDWpBFq1LY1+5XRwTKtyhkldjTR0OO6wzzFYa8IIYTQfqOU0l3yMLTELGPsBz/4wcaNG/V0N3EcW5ZVWbcVHchXYoSxbDbrOC4QAkLitCuopqQUhDIYWuaZMcoYq+kEVhjlEUIIoREi4C4/MsZmzZqlf9QhXgiBaf7ADlXARUKAR1HEeSKTRCpumFiPgGqIUr1iFNGd95XpaGv4jtjoCCGE0IiGzyMZRREA+L6v/2+tJ6vBJjqQGQYAQBzHURQlSQJDywsgVMtuABPAAML0RLRCKM55uVzGKI8QQgi9C1FeSqnTvG3bAMAYqzyIufDApxfatG3btm3KGFCMPajW5PD1gwkBQkhlrQmM8gghhNB+jfKVjnkhhJTSNE1dRq/r6bGJDuxfH0gpDcPIZDKm5Sgp0zjGZkE1JXgiZSoF1/9EMEYtyzLNGl72Y48CQgghtJNKRh9eCj+8D54xhlXy74XfI1iWxdOwu7vbL5eIaZkGB8WxZVDtMMMEMAGYUrrARqZpGkU1vIbEXnmEEEIIjUFJIjnnSinGGCEEeJpEETYLqq3B+ToHv80jBCilnONklAghhBBC1SCEUEqpYXmeZ9kOUIo1UajWpJSEyspklJoeaVMj2CuPEEIIoTHINAkACM6FEFJwADAtC5sF1fYCklJCBi8a9UgbKaVSNZztCqM8QgghhMYmznmSJHEcJ0ksOQfslUe1jvKEAVDYkeZBKRXHSe3eEQtsEEIIITQ2McYoMV3XdRyHMgYgsE1QjemZKHfUyhNCarraK/bKI4QQQmgM0h2ihmE4jmMYFiilBEZ5VOOzTkoAqaSEoVp5SiljNczbGOURQgghNDYZhpEkSUdHRxD4QAjBVb1QjRFCAAihFACklJyrOI4HBkoY5RFCCCGEqpAkAoYWfGWMSSFEkmCzoJrSdTUwNIESYzVfhgKjPEIIIYTGID3u0DBNz/NMy6Y4GSXaX3kehlXXGIaRyXgY5RFCCCGEqrB7gTLFAhu0Py4gyeA8lENq+o4Y5RFCCCE0NkkpozAMgiCJQ8451DhUIQQ6ygPoGeWlVFLKctnHKI8QQgghVAXGgBCi+0QHe0Yp9sqjmmd5/Z+hE0/H+xpWdmGURwghhNAYJIQCAMuystms43gAAFJis6AaU7pWXid4w6CmaWazGYzyCCGEEEJVYIwQQqSUAwMDvl82HAcAozyqdZIf6ocnRCmVpjIMw76+fozyCCGEEEJVSFMlhCCEmKZpGAyE4GmKzYJqnORHmIzSsqzavSMWjSGEEEJoDNJZijDT8zzTtIFi9yXaT3kedp6M0nGc2r0ZntYIIYQQGoP0sNfh0d7AyShR7S8g9/NklHhOI4QQQmhsStNU8CgIgjgOVZoS7MBEtc/yu09GGUVR7d4QT2qEEEIIjc1MVemVVwoIIcAYNguq9Xk3dMrtmIyyph3zGOURQgghNDZRSi3L8jzPdnStPME2QfvxYpIwRhhjtm3X7l2wwAYhhBBCY5AQIJUwGDFNkzFDCaFEQsdhvzwBUEO3u/xIABQdekoBUTs/BUAkKApkt0k8lbHbbuVur61MsD6uqN2HvVqWWcPrVfyrjhBCCKGxhzEwDCNJku3bt5dLA8Qw6DgssCFUAgVCJQAQUERKkECk/lECBSASGICphraRALBjs8FbBRJASpAAQoIcehWRQACIAjL0LpVbvZ/xeeoRIJRSqpRKUxEEQVdXN0Z5hBBCCKEqCAEAYFpWNpu1bRcABOfjLceDIjDUqS4BFCgAKQdvAQAkIaCIBKIUrUTzYTGd6VsFdOgpAsAkUQBKEqJvFVEwtP6WBAWghr3jOKNUpWOeUsoYMQwjl8vV7g2xwAYhhBBCY5CeR54SwhijlOpoNT5rPgAIAB222K3aqR2I/lHu3Iu+528w5M5L56phr1V47sHQUNfBxQ1IDb+ewCiPEEIIobGpMhllFAUSJ6McIY7r292vcPYcPdWwl+8e5QevpEa+bBj7F01EB3kppRBCCCmEwMkoEUIIIYSqzlSMMd0tSgdrHazx3SR0t+BXSfN8qKNdDtXFDP8z/OV06CVy2MvVzsl+XJ93AMNXiAKlFKvlIA3slUcIIYTQGI2ulckobQcoBRAYNIeleTns9m2vAXbfcnjfvF4XSQ7beNxSQ1eSegYbYIw5Dk5GiRBCCCFUDSFAyJRRxRgjlMg0BRKPs8koJZDKbPp6bsjhOX6X+3JYncwuoXz4xnRYfzzO0797kldAdqR5PRmlHqpRq+tVbHOEEEJoLCYKpZQSQgBAGIYAkCSJfkrf0bdxHOuNOecAkKZpZTMppe/7usxX7ypJEj2YT5f/cs4rPwohdlnSUr9pBedcDk6aAkKINE31sVUe0XtI01Q/EkVRZQN9ePolYRgOfyP9LlJKKSUfmqBGKRWGoZ6MUkq5ZcuWwPcpY9S0x+e5MHRH951TCgYFU0hV9gMKdv9ASUhFgXGZCMUlCAJAgXCRcJHESZjyOI4iLpIw8ikQAipJeRTHFBwhFQVHSEnB2rmAZ3itznhCKAAjlOnJKJNElsvl7ds7McojhBBCqDpCCJ2eKaVJkliWpYN7kiSVnG0YhlKKEGIYBufcMAzLstI0jeOYUprJZPSPun/RsqxK2nYcxzAGv9vXnY6Vi4ckSUqlkuu6AOD7fl9fn34jHf2llJRS0zQZY2malsvlNE0ZY4wxzrmuKo6iyHEcvUEYhvpgTNNM09RxHEII57y/vx8A9Lvow2OM6c+rlDIMI02VlNI0zUwm4ziuklKm8bg/KQgA41KUfN+k2XymKRVJNlNn0kyUxoyafX19BjgErO6+Hos5FvNsy1ZKWZZhMYcQxVUoVMoY8+x6rhIA2l/uNalTDgfwbxwASMGV4no2TkqpaRLbthsaGjDKI4QQQmhvcc51OpdShmFomqZlWQMDA7o/m1Lquq7O6JX+eN0HX+ll14sr6ditk3oYhrqbXKfw4T3xZGjCR33HsqxsNgsAaZoahlFXV6ePyrIsXUAcx3EYhkmSmKaZzWb1e4VhqK8ryuWy4zg69BuG4bqu4ziUUh309bx+hmHk8/kwDPUH1B+BECKE0J/dNE09pTcQYtu2ZVmkxnUOB2y23KlrXFFQVAqay9QLKbZ3bjeZw7kKohIoxiDbVD8lEWmY+HV1DQBG70A3AHXMbJSEqQyVUgYxhBCM2v2lflDMpNlCtjHlnKdylGG146tXXv+NqPxF01eYNT3xsFYeIYQQGrOpwrZtIQSlVAiRz+cH45WUugNehwydyCmlhUJBb2Dbtu7n1olE95R7nqeTvd6GDNG7qryjjtppmurgbts2AHR3d5ummc/ndXe74zgw9KWBvgCwLEsIoXdoWVZl/8M/jr5+CIIgTdNCoaB3Tim1bTtJEn2Q+oPoF1biUxRFSZIAIcBMkOO5Y15HbcYYW//Gxt7eXkqp42TfeutNzvm8eXP7+gdc15WKmmaWgemHA55bEILEIvScAgGqTBImsWsVAExGU4NmO7vam4qNCmhdvklCMlSOv/cDascaZpgADAgFBUPzUYrhtWQY5RFCCCH0dv93NwxdXG5Z1qpVqyZOnNjc3JwkCef8vvvuy2QyS5cu1SlfB+40TfX4PF3Qks1mdfW53g9jLIoiHcp1dY0uZdF1LJVwr6vhKz2RABDHsU7VjuNkMpkgCFzX1flGXydo+i1037zuUNcpX19ODL8yUUq5rmvbtu/7lmVRSkul0mCn+1Bvvd4z55wSUwEnwNM05ZyrNAWakvE1UHP4HJEMAEARAPq73z781Wu/dsihhy1ZsuT3D6/kaXzsh47kiVlXmF4a6MvlPCFEV09PsTgxTWOiBCN2mqowLFuW5Ti5IAyVEo5dPzDgZ7wGBRYoFYSh4xq79cHrH8dToysFROnvlKSUUoJSqjL+pEbXZwghhBAaU3Q4dl03iqKvfe1rv/71rytd3bfeeutjjz2WzWZN09SlKeVy2bIswzB0BU4+n+/s7NSV6zpSd3Z2uq6rM3qSJL7v617wyqztOuJzzvV+AKBUKkVRlMlkGGO/+MUvPvvZzz722GOe5+mwXqmo0RcGtm0PDAyUSiVdEUQIKZfLlNI4jvv7+3XZT6VQYWBggDGWyWQ457fddtvll1++YcMGXWmjO/KH1TaAYRjMMLLZrOd5xDAIGW8zrgyfGF6BogAMgJUGwlmz5lx4wWcu+cxll1163jXXXPHhD5/y6CNPLzjy2AnNh592yvI1r75VLM7c2tZ74/U3zX3fosWLPvwft/7XU//v+auu+nJPT8lzi88+vfKmb30nn2+6845ftTQf8pETP7p1a/vQsNrdo/z4a/OhwjPDoKZp6q+hanXdjv/eIYQQQmMtTSiVJIlt25lMJgzDNWvWvPrqq3Pnzr3zzjvXrFlz5plnRlFkGEYQBN/+9rdbW1tPO+20lpaWtWvXep4nhLjnnntOPPHEmTNnBkHw2muvrV69+tJLLy0Wixs2bHjxxRc3btw4a9asU089NQiCDRs2LFq0KAzDgYGBNE1d12WMdXR0GIYxa9YsKeVbb7311FNPvfLKK0cffXRjY+P8+fPjOH722WcfffRR13WPPvroxYsXr127Vg9p/ctf/jJ16tQlS5bcd999L730Umtr65FHHrlw4cJcLuf7/sqVK5944okZM2acc845aZquXLnywQcfXL169bXXXtvb21soFLLZbGWQAGNMSV3wA0mSpGkCSo3PcwEAdppNUtFcrvCnp17K5xqef+7FjW++cdlllx155JH/8R/fv+KKK84+88wTP3riZZdcdu9v7v3lHXf927/d/vvf/fSEj35085vrvv/97z3/3KrGhom9Pb3FxglfvfZH/+eLV//Xj376gUVHfP/7t/T0bgdlAEggfFiNDR13E1YSBsAIpVTRyqUjYzgZJUIIIYT2mmEYtm3Hcay71W+77bYXXngBAPRskkcccQSl9NZbb500adLWrVt/9rOffe9737Msa/ny5VdeeeVVV13V2dkppbz99ttXrFjx2GOPcc6jKOrp6TnxxBN/8pOfvPXWWzfddNMDDzzw3e9+d8WKFZxzx3F++tOf/vjHP25sbAyC4Iorrmhra9PFNi+88MLPfvazjo6OO+644/e//32SJC+++OKKFSuOOuqoF1544Stf+UoURX/605+WL19+yy23vPLKK0EQfOADH/jhD384f/787373u//2b/+2du3arq6uu++++9JLL3Vd97Of/ewVV1zheV4QBL/97W8LhcJXvvKV3t5eXcxTGXQopSQEhBBJHJfL5SAIlRBAx2fskcPKbAgAAUWnTp1cKvmFQqFYLBYKBaXEpNam//1PyywPbvj6l//853XdnVu//x83/+S2byxetBAAWlunREGS9woD3X35TH1/X2QZQMA5/sMnt23qzGYbZ844FJQJYIAyANhIQ2DHS5avfDuhlOJcxnHc3d1Tw7/s+O8dQgghNMboLGvb9ptvvgkAF1544ec+97m5c+e2tbU5jtPQ0PDMM8/84Ac/ePnll4844ojp06fPnj0bALq7u4899thbbrmFUup53ooVK84///yPfOQjegqa6dOnf/GLXzz//PM553/5y18ef/zxWbNm3XXXXVEUvfrqq9/5zndOO+003/dfeOGFrq6uww47zPd927anTJnyqU996owzzjjppJPq6uqklP/8z/983XXXLVu27I033vA8r1gsvvbaa0EQXHvttbNnz37iiSemTZv2ox/9qKmpad68eR/4wAeOOeaYF1988eKLL3788ccXLlz49NNPh2EYBMHMmTMNw/jVr341ffr0crmsx+yapqm7QpVSUgKl1DDsQqGQy2UJYyCS8beo0QhjTymltm1+/OOn/e/zLlAyDoLSli1thUIGmFRxsmjRERMnkrfeWrtlCz/t1I96ngcqjaK42Ni8raMj39gCYGScjG1Tg1lnnnl2FEWf+Pgn7//N3ZmsC0ovSiWHOuPpeKuxkSIhFECBAkUIYYyYplkZUI5RHiGEEEJvT6+m5HnewMDAnDlzbr755ocffvjBBx9sb2/X+fiwww475JBDjjjiiO3bt0+YMOGEE05oa2vzff8b3/iGnkcyDMODDz74rLPOklLGcfzLX/6ys7PzuOOO06HEcZxisXjkkUf29vauW7futttuKxaLAwMDTz755B133PGZz3ymsbFRj3zdtm3bpk2bstmszvG33357a2vr0Ucfnabp+vXrDz30UN/3u7q6li9fXldXF8dxT0/PwoULPc/r6+vbtGnT/Pnz+/r6VqxYkc1mLcu65557XnzxxTfffNN13YGBgWnTpjU2Ngoh9Lzdep4Q/b5CCAKUGZWxsIPz24y7avnBrvFKB7kCUApSyzZmzJxWLnV5npvJZlontWze3JYGJcaMDRveaCzWGwarb4COjvZMJmPZWQpi0+Y3TzjheBn7fhCV/b5Zs6dTix566Oyv/N+rH3jgnuuu+9r3bv0OEDU+J64ZfhUNSun/wI4VD7DABiGEEEJ7zbZtnYafe+657u7ubDb7rW996/777//Vr341YcKE9evXU0rPOuusTZs2dXR0xHE8derUlStXzpgxQ89yUyqVHMfZuHGj7/uUUt0Lfvzxx8+bNw8AOjo6Vq5cGUVRX19fS0vLrbfe2tvbu2LFCkrpLbfc0t7eftlll1VWiu3s7Jw2bdrMmTMBgFJ6xx13zJ8/f/LkyYSQJ5544qSTTgqC4JFHHjnmmGOampqEEI2NjXfdddfmzZt/+ctfnnXWWUuXLs1kMj09PUuWLLnxxhtfeOGFdevW6eGwd91119SpU4vFol4lCnZeUJYQQilIKaUQvu+HYQhSEoqxB4DITMZbvXrtpk0bvYwdRqW+/m1RXKJGunVrW1vbW9/4xg0TJjQfd9yxl166/NJLL3n99dfaN21o27LpE5847a67fvfWWxuESG+55dv9A10A4qWVz29tf7O3rztJg2GVPHLchkxmGJQalDFd7qUnfg3DqHbviL3yCCGE0Fij53p3XXfr1q319fXlcvmMM864++67169f/6EPfWjGjBlSyrq6uqlTp/7hD3/42Mc+ViqVVq5cmc1mGxsbDcNwHKenpyeXy2UymSRJ6urq1qxZ09DQMFSDTkql0sEHHzxnzhzP8+6888577rln6dKld9555x/+8IdvfvOb+gAymUwURc8++2wURdOmTZNSpmk6bdq0MAz7+vqefPJJPcdlZ2dnNpttamqKosjzvMMPP3zp0qULFiyYP3/+1VdffcMNN/T39+uKndtvv911Xf3R3njjjba2tvr6ej0pvp5LR8/SM5hvDAMUCDk4t7eUQgf88TelChke4kFJAClk/L65UzNZk1KSyXhRzB3bO/30j3106Uf6++HQQw/61re+ZWe9fzrvnCguLztzWT7vffrT//SZz5y/6APTTzn1o0kK5/3T+Vu2vdXft+W227//+98/M7HV+39P/QGIAJBA5KgHMD7CvB7sqwu9pAR95mOURwghhNDeKpVK9fX1lNKurq6DDz5Y18xcc801jz/++OGHH75+/frGxsaf/OQnEyZMePrpp9euXXvVVVf98Y9/PP/883t6enzfb2pqamxs9DxP7833/Ysuuuikk0565pln8vn8ihUrVq5cuWbNmvXr10+ZMqVQKCxdupRSesghh8yfP//MM88MgkBPQt/Z2blmzRo9NU19ff3MmTMzmcz9999/1lln3XLLLZ2dnTNmzHj44YenTZsmhHAcp1QqNTc3b9u2bd68eR/5yEc++MEPxnFcV1f36U9/+uabb/7xj388c+bMRYsWNTU1FYvFv/71r3PmzPn73/8+ffp03TFf6QfVs1LqWnnCTM/zHMcFSsffJDZ01ztEAYgTTjzuQ8cdwxgZKG0XMq0vNPSXtn/q7GWnLF2aJEk+nyeExEHvzDlz/s+V//IvV1ze29vbOmlyob74Pw/e//rrrx92+FwA49qvf5lS6/+742evvPLnia0T6uvqpUqG5Xg1Xv/yCQAKqjIpqh6ZYNfw0uG6667Df/IQQgihsURH2/b29pdffnnixIkLFizwfT+Xywkhpk+fvnDhwrlz527evPnKK6+cN29efX39GWecsXbtWgA47bTTMplMV1fX3/72N6XUUUcdlaZpJpOZMGFCS0vLhRdeuG7dutbW1l/84hdJkkycOHHSpElLliyZMWOGUiqbzR5++OGLFi1yHEfn6UKhUFdXt3r16l/+8pcDAwMnnXTSqaeeaprmV7/61RNPPLG3t/fkk09+7LHHLMs699xzdY+7aZqLFy+2bTuKoosvvphSumDBghNOOCGKoptuuqmnp+ecc87R8/Mcdthh//7v//7kk08uWLCgtbW1EuX1pD1KKQBKKBCiHn74wfcdfvC0aROUTAgBIBLIjqWLFBAyVruO9QDgwXukEuiDoOQ6bsnvNS2ayxQAJJehbWcswwBQXi5LQJmOCwCZXN61jZaJkw1GKAPKrIb6fJyEpmX29Ha5rjEw0D1t6nTHMeO0bBgMQO4c4sd+25LBVh2cwl8pSQhTiiowt7Rtv/POX5999rlTpkxz3VpNLT940YAQQgihMUMIoUd/Vnqp9UJOAwMDjuPoJVH1Nvo2jmMAsG07SRJjaCklnYwJIUmS6LVgdXFLGIau6+qnACBNU9M09VN6aSpCiB6BSinVO9EZnXOulNKLuerD07vSeyiXy67r3nvvvQcddFBDQ8Nrr7325S9/+cEHHzz44IODIMjlcroOnlKapql+OaVUT3kJAJVnYXB4KxEcCJWEiPPOO3v5p087+eQloAIgEggf6jymACCBEjWW46YcFuL1HQIkSSPDMCihUVIGJR3bFVxQMCkzo8i3TIsyM0lCq78EHAAAIABJREFUy7IBqBAJpYZSgnNuWa6UqVTADCuKfcd2hRRSCsMwR+yJJ0qNzaqmwfIZoLrCRelxAlIqSYhFwBTgPvv0X04++ey77vrN/PmLWlsn1OhAsMAGIYQQGmt00tVxvHIfAPL5/C7b6NtKAcDwcnP98uEP6pVcK9Us+kHTNCtP6dvhB6C3HL7N8Gf1rvRlgOd5lFLXdX/4wx+2t7efcsopq1atKhQKbW1tkyZNKpVKuVwuSRLLsvTeBpPp0EhWOmxIqz42xiDlwjSgvr7ecRzJU2qZIONxdi7scpEiAUABmCYDEAqEbZkAoEAwgxAFAKnj6F93alkGgAAQjBEAQQhYlgGQUqaXgEps21TAdQ3JYGHJuEcpAyBSSC65XtzAsqxKrRpGeYQQQgiNNa7r6jlzyuXyKaecsnTpUtM0N2/eXCgU9PBcndTjOH4nNceEMMb0ZJTjcp7E3eO13G0DOViBQ95x++g6mvE7cc3b5XuyP3/BCCGEEEL7jy4BMk1TF9mXy2UhxOTJkzds2EAIyWazfX19mUyGc17VbpNE6v77rq6uIAioZYkkGfeNrXYLgXToD8FT8R8neKqUpIyZpskYkxKiKOrr66/dO2KvPEIIIYTeTXqKD13sbhhGPp9njPm+P2XKFEII5zybzQohMplMpch+bwyWACnFOde1++P5cmm0th/6o4vq975Xnlb/XuP4+qmWA1OxVx4hhBBC76YkSQBASqmL8pVSURQRQnRtfRzHhmHombmrSuSmSZIkkVI2NDS4riPimFk2tvZuOR6GymOwV34fYIZJCJVC6BWXKQXHcfQayRjlEUIIITQWEyWlhmHoCXB0cHccx/O8LVu2AIBeamqXgbPV7nyoVn4cztonR+omr1TUVCaprCoQ0j3+QbufhFgrjxBCCKGxS8+GmaapZVlpmgZBAAAtLS26w9627crcmnu/zyjilmUBIf39/WmaMNtOwnB8NavaKe1VyuGHflQAQBUASFrVdJxvs9sRnho/RqyVL5XKtXtHrJVHCCGE0LtJd8nD0NyUlNJd+uArE1/ufaH8jpcrlSSJEBKADJ+wcvykeUp23BK9aJOSQw/SodgtAADUXrfPjj0M3+1O76VvEQBUO2K7KtgrjxBCCKExeYUASZIopRobG13XkUls2OOyVl4Nu93lR72w0eDyRmrf7Xbnp8aTEWvl9YSqGOURQgghhPYW52BZFiGku7s7DCNq2TyOsVlQTY0yGWUfRnmEEEIIIYQQRnmEEEIIjXVYYIP2PyywQQghhBBCCGGURwghhNB4hbXyaP/DWnmEEEIIoX1gcBJ6QgghSkkAVZnUEqH9qaYnHkZ5hBBCCI1BpknSNIXBWnlXJgmzsFYe1daItfL5fB6jPEIIIYQQQu89Va1SjFEeIYQQQgjSVJmmCYO18iG1LJFgrTyqrRFr5QcGBjDKI4QQQghVE3EoCCFAKdd1DcNUQhDGsFlQTRFKAYiSUgghpSQEDMNwHAejPEIIIYRQFRgjUkoA8DzPNA0lBGUGNguq8QUkI4QopaSUSikd5e1aLmiAUR4hhBBCYxAW2KD9DyejRAghhBDaB3SXPABYlmWYJgCpPIJQjTDGCKGgVKXAhjHmui5GeYQQQgihKtg2S9MUAAqFgmVaMolNx8VmQTWllAJQAEApZYwZBrMsy3GwwAYhhBBC6B1EKyk550JwAADAJaLQu0CIGn4dhFEeIYQQQmOQrpUnlHZ3d0dRRC1Lplgrj2qLEKKvGKWUQgjORZIkvu9jlEcIIYQQqkJlXR7GGKUMhlXPI7Q/sVrOgopRHiGEEEJjkGXRJEkAoFgsep4rk8So5ZyACMEotfKZjIdRHiGEEEKo+mglpRBCCKGUwlp59K6QUmGURwghhBCqKj8BY0wp1d/fH0UxNQw1OPgVoVohhA6vlRdCcM7juIaDNHDZM4QQQgiNyVAFSgFlrFAoeJ5HlAKKvfKotpSSAFJJqYdqEEIYY47j1O4dsVceIYQQQmMzyhNCAGBwMkpCgGCUR7U+6wgZOs2UUlIOrhWFUR4hhBBCqDpSSp6mvu9HUQRKYYOg2md5BsAoY5RSQohSIIQYGBio3RtigQ1CCCGExmSOB0IIpYxSqiejBClx4CuqMX3FSOggYIxls9navR/2yiOEEEJoDBJCMcYIpZlMxnFdYEwIgc2CansBKbhSHJQEAEqpMQSjPEIIIYRQFSoly2maSilgWBEzQvvhxFNK6XlssFYeIYQQQqjKiENBKeBp2t/fXy6XQUlqMCCVyeVp5ZYQCgQARrsl7+gpCkAOsN3u8bW426p2O3iKUVAEFAGgAAwIpcwGMICYACClTFOZxHFPTw9GeYQQQgih6qK85NIwjPr6ei/jciFgMLIPz/GUKgaKSKAAI98qIO/gKQCi4MDa7Z5fi7utareg2NAfA5QBygTFAIzBTA9KCpACKIVMJnNQS0vtznMc9ooQQgihsZrmKRBpWZZpmoRRCRxAwm4dmQoUAEgy8q0io26wh6f07QG127d9Le5273dLAUABKAIgQVUuESGVKaMAYBGqKANGQEouark2GUZ5hBBCCI1BSoIQnKi0VCoFQSAEp0xSQgBAggQgFBSAAgIEBAEBQADUSLfwjp76R15bo90egIf0Xt7tYPSnMLjCqwIQBCQBooAQQoGkUkHKgyAo1dXXYZRHCCGEENpbhIHBDADFGKOGYRk2AAiQMFgtryQoAEGBAggAAUAB5Ei3ur6+2qeo7rY9kHa759fibqvdLR+qm9d/lARlUAYAElKlCACnDEwGtmPW7jzHKI8QQgihMYhzaRgUAGzbtkwHgCaCM0Z2rq+pFM2rnX/c5fadPVUZY3vg7HYPr8XdVrXbXa8c1eD1oVAghWIggRDCGBiGwRjDKI8QQgghVAUhBCGKMYiSOEmTVKlUEB2qFFAASQAAqASgiuBEIKg6RIIeeKFHwQ4mail1p75kBExCDFDAuRC8hpNRYpRHCCGE0Bhk2yYAcJGUy0EUJpSYtuWB0kUREmBHR6kCOjTiEaG9xCWhCiQBY3CSSkWBSAqEACOUEnBAWTyFKJTd3b2NxVpNYoNRHiGEEEJjkAJIeWoa5uQpU4SkUlKTukFaMi3TAMpFCnqKGwAeS8vxAIhME8655XoAAILrJX4IpQRAKaWUYpYl05SaJigFUkopKaX6KWoYQCgoKTnXjxNKCTMUTznnpmUpKTnnpmkKIZhpgpTAmEgSKaXpZECmcRTZjgOUiSRmlg1KxmFoexkASKNQ74EQAoQKniqlGGPEsHkcKKVMJwOgRBIRxigz0igEANO2gVAeRwBg2A4A8Diq3Bn+oL6fRiGllFmuTKNK40gpqenINKKUAmM8jhljxDB5HBFCmOXINKaU6s1AJFEUOZl8HJRsLyuSiFDK01SveyqlpIwBZTyODMtKokh/ScIMY/BTmyZPEsO2g1LJy9WBFGkSmY7L40h/XmraILn+ZRBKASBNEtM0gRn6gzDGlFISiGFaaRTo1wKAYVlACAihj0FJKYQwbBsAeBxTSqnpAMgkDExzcEp4SilhDAD0L9SwHZAyTWLTsgBACS5ZqohiYFKwU54KIR3bARBlP3Acl7GsbeZ5CnWFpvr6ptqd5xjlEUIIITQ2xXFcKgWmaff09P151au+P5AveFEUMAKe5ymlgiAAII6d4YkEoJZlKEU4T/R9zqVSQikghBKilCJKCR1x9X3GDEKoEKlShBBFCKuMiSSEKSUJgSThSgnH8XQmNAwqJVAKnAvLspMkEkI5jqUUiePQMCzDoJwLxgwpuRDKsgwhlBCpZTmcJ1ICY9Q0Dc5lFAWO4zFG9HECUNNknAshpGkypUiaxoQwyzIAaJJEANSyzCSJ9acb9qABQDlPTdNgzIzjMAxjz3MYM0ulftt29W4pZZVDIoRFUWAYlmUZcZzqix3GTM6TNBV1dfne3n7Pc9JUMEY5TxkzKYUk4ZQCY2aSRK6bieOQMSNNOWPEMKwkiSzLESK1bXdgoC+bzXOepmli265SQjf4sBZWSRITwhzHotSIogCA6mYslwdc13Ndr6tru+N4uiniOKTUcF1bSggCP5PxpIQkiZQitm0SwtI0lhJM0wjDgBDmeQ4hLAx9pUjlLQzDpJRFUaAUcV0zkgGlFBQDoEQwQghlkKaxUsqxs/19wR+ffCaXre/pLjmmg1EeIYQQQqgKfX0DdXV5yHgN9U3/96tfL5cGDAMCH6QEAGAMqAIhQCkw2OCDUoLucAcAzsE0B+9QCoYBUkKagmWBlIN/9AZpCqYJQoCUQAgwBoSAlKAUMAZpCgBg2/rSYnBXAJAk4DjA+eD+TRPSdMcBCDG4K71/wwDGgHMQYvB+HAMAmCZQOrhbvbqtVrlDSBUtphQ4DqTp4DFbFiQJMDb4ppRCkgDA4DZCDL57mg4eqhCDh53JQLkMlAIhQAhwDrpPvHLMejO9B/1e+lsK/bjjQBiCYYBSO14OMLh/3eaV1raswT3oRo5jkBIMAwwDomjH70I3BWOD78IYKDXYSvogK5vpX5xhDB6hftB1dxx8koDShTXm4BDZNAGDAmOQpGDSweYyDSjkGg8/dB4IJkQNz3OiFFaHIYQQQmis4ULFcTxQ6tu2rb2t7c2NG9etXv1X17EbGxsBoKuriwEtFotSyu7egfqGJgpk85a2fDaXrytQIG9t3nRQc4sEFYWRbVnMNIiCzu6u1gkTwzgCqfww8FxPcN5fGph40IQoidM4AUoswwRK0jghlNiOE5R9oWTG9SSoKAgVgXw2lwoeR3E2k0kFj4KQGsy1HQnKL5XdjEcJDYPAsEzHslPB/VI5X1cgCvT9hsbGsl8uD5QmTmqlQPoG+ssDpQmtExmh27s6M56X8TLbuzpBqqaWZqJge1cnUVBsbiIKtnd2Nuk7wx/s6iQKGhob2zva89lcNp8Dqdq3deSzuVwhHwXhQLmUy+YMxnr6enOZrGlbcRhFSVzI5bkUSkghhWlZaZwIJW3Tshy71D+gCDiWLaRI0tRzXMJo6AeEUc9xgZLyQEkR8Fw3DEJqsIzrASVd2zsdz/UcN04TkMowTcd1tmxuayg2MkK5FEHZr2uop0BK5VIunycKSn7ZL5UPmjgBpAqisNQ/0NTSnMRJ4Pt1DfUmM7p6unmSNrU0M0I7u7uUkI3Fxu6eHpCqsamof6cUSFNLsxKys6uz2NSkhOzq6WaENhQbJRcd27fV5QuO5/rlMijI5LJEwZb2tgkTmwBASdbb25/18pSSrq7tUydPiKIoiqI0VVNaZ0yZPCOXbWid2nrYvNk1Os+xVx4hhBBCY40CUApM2y4YjcXmZkpZLluY3DrD9byM5ykJftmn1Mhms0LIIApM27RMq2NbR1OxSUhhW1bHtm0tzS1xEidJkstmkzQ1DXN75/YJB03wA980jN6+vvr6elCqp7e3pbk5jKI4iimjruNQxpI4llJath2FoVQq43kKIAojIJDxvJTzKIpy2RwXPApDQqnBDNdzO7dvzxcKjNLe3t58oUCAEEr6ensbi8U4igzT7OvtraurV6D6entbDjoo8APKaF9vX7GpqKT0g8A0Tcu0/MAnQDLZjJLKD3wC4GUyoMAP/MzQneEPEoBMJtPT21tfV5ekqeu4nV2d9XX1QgrLNLdt397Y0MgY6+7pLjYW4ySmhJR9v7GhwQ8C27KiKDJMU3CR8jSXzUklkziJ4iify3EuuOCe6yqAwPeBEM91gZAwCIGA67p+2ddtQijt7urK5fOmYSiAcqnsOI7rue1btza3tAjOTcva1tHRWCwKLrjgruumSWJaVldnZ1NzcxInhml0d3U3FhuFEH65XKirAwVJmkRhlC/kKSGlcllJlclmfN8nQFzPBQVBGFBCM9mMFDIMg0w2K4Us+2WDsWwux9O0p7e3saEh5TxN04znxUliW1Zn1/bmluY4ihizuzp7J7RM5Dzp7GovNhZMy5Bp2tPTN6F5cn+fP/d9c+ubCrU71bFXHiGEEEIIofcknEUVIYQQQgghjPIIIYQQQgghjPIIIYQQQgghjPIIIYQQQghhlEcIIYQQQghhlEcIIYQQQghhlEcIIYQQQgijPEIIIYQQQgijPEIIIYQQQgijPEIIIYQQQgijPEIIIYQQQhjlEUIIIYQQQhjlEUIIIYQQQhjlEUIIIYQQwiiPEEIIIYT27Pnnn3/++eexHdB+YGATIIQQQuPH6tWrS6USIQQAlFIjbqOffS+q9hPt5faEECEEIaTyuJQSACillFIhRGVXlNKtW7c++eSTUsqtW7dOnDhRb0kIUUrp7dM0NU1TSimEYIxJKZVSpmkKISrb6FfpN9r94PXeavFJ/5Fm3/2kqumJtIdPlM1m3/e+942Tv9GjngoIIYQQGmPWrFnz85//fOPGjZTSSh59j0b5EQ+y2k80WgoyTZNSGsexDtkAwBiL49gwDM6553lKqSAIpJSmaXLOXde1LCtN0yRJoihqb2/PZDK2bTc2NhJCkiTR+yGEpGmqlLJtm3OuX6iUiqKIUmpZVhAEjDFCSBAElmV5nqfjvj7U4dcPox15kiT/eJSvtrksy9LXOWqIfjxN0/1/GQYA06dPP++888ZJmsdeeYQQQmi8KJVKGzdu/Pvf/647g3Wg/8dD1YET5Uc78tEeH60FyuWy67qGYViWBQC+72cymb6+PtM00zTV+btcLpumaRgGYyxN0yiKCCGu6zqOwznfunVrkiSZTMZxHKWUEEJ3w6dpWiwWOzo6MplMJpPp7++3LMt13Z6eHs/zwjDM5/OWZfX391NKHccJw1AHZf1aIQSllDG2r353I+7nnTWjfgv9JcPwfvp/MMpXdQIAAOdcSlkul8fJX2qM8gghhNB4oXt2deeuEEL3N//joeqA+oD75HHGmBDCMAwhRG9vr07qpVIJAOrq6nQPtG3buVwuSRJCCKXUMAyllGEYMPTlQLFYLJfLQRBks1l9PcAYKxaLPT09usufUuq6bpqmvu9ns1ldqBNFUZIk+hsAfcWVpiljTClV6fnmnOs3qlGLVdtcOr7v/oj+PqFGUX4PEf+9WyGGUR4hhBBCe0o5OjPp2PSeLrAZLVNW9Yl0et5dNpsNgiCOY93RftZZZzU3N1NKs9ns008//dJLL1UqSXp7ez3PMwxDF7hXQi1jrKenJ5PJEEL6+vqUUo7jAEBnZ2eSJB/84AfXrl2bpumyZcva29sfeOABXYqjK2qUUrlcTh+errcBAH21MPzXNyLOeVUtM+KuRuvyH42+0tDtXKndqlw07uff9Z7bB6M8QgghhN7bab7ShbznxP+PJ7z9b1/VWydJor+1ME1z0qRJV111FWOst7d30qRJnZ2dL7zwQhAESZLkcrlcLsc5L5VKut49m806jpMkSalUMgxDVzHpDnXGGOc8juPp06d/8pOffOKJJ/7617/OmjUrm83qvvYtW7YUCgXdB18sFoMg6OjoqK+vd11XV8AzxnRo3kNaHa23vqqWqfYXrQcV6Bfqaw+d40f72qeqI3wHj2OvPEIIIYTGpsrEKXuYBaWmnam1Tu375BPpznjLskqlUltbW1tb28MPP/zQQw8xxizLWrRoUZIkGzdunDx5sm3br7zyygc/+MHp06e3t7evWrVqYGDgkEMOmTdvXqlUWrlyZblcnjt3LmNsw4YNnuctWbIkCIL3v//9/f39q1ateuqpp6IoYozV1dUtW7YsSZKVK1du2bKlpaWlUCg4jkMpXb16te/7nHN9GaarpEaL7KN9z1DVxUy1O9EXLfpiwzAMfWrp4QG1i/KjHUzlewyM8gghhBAaU/Rch0KIKIo8zxuTH3DEx9/B9wlhGOqRr7ogvr6+3vO8urq6rq6uD3/4w1OnTr3zzjuvueaan//852ma3n777evWrWtqarr++uufffbZf/mXf5k3b16hUPjP//zPO++88ytf+cojjzzyzDPP3HDDDZ7nvfnmmw0NDaeeeupzzz23fPnyP/zhD/l8/pJLLjn77LN7enrWrVt35ZVXvv/977/kkks6OjpM07zyyiu3bdvW0NAgpUySREqpR9buq09a1RXOHs4rfaeqWWv2ZufVfqOiW2b8pHmM8gghhNA4QgjR/aZ6gvN9EpQPqNQ+omp75Q3DSNNUT8CfpmlDQ8P5559/ySWX9Pb2fvOb33zppZeOP/74K6644vXXX//d7353+eWX/+53v7v99ts/97nPnXDCCaZpzpgx4+abb3Yc5/LLL1+zZk1PT09vb++0adNKpRLn/NFHH122bNlvf/vbp5566jOf+QwAHH/88aeeeurnPve5bDZ78cUXz58/P5/PT5o06Wtf+9o555wzefLkTZs2BUEAAK7rEkL0JC14XTraGb77MFyM8gghhBAaCyoRUE9rOPaS3Gjxrqqd68bhnBeLRdM029rannjiiddff72lpWXt2rV/+tOf5s+ff84559x0002O4yxatKitre3Tn/50oVDgnM+ePbtcLt93333lcvmZZ5554403zjrrrEmTJm3ZssX3/dbWVt/3gyDo7OxsaGjI5XJRFM2cOfNvf/vbyy+/rJT62Mc+pgfFPvvss4899tiSJUv0HJSWZVU6v8vl8mhfqtT0d3pAzVK6hxNgXI18xSiPEEIIjSNCCF0rX1l7aO+T2YEfj/bVkTuOYxjGtm3bCCETJ07M5XKbNm367//+71KplM/ni8Vic3Ozbdv5fL5UKpXL5VKp1NnZ+dprrw0MDEydOlXPN9/S0uI4zowZM1paWp5//vlNmzbNnj27vb09m82GYZimaWdnZ29vL6VUT23Z3d1dLpfL5XJdXZ0e4TphwgTGWKlUklJalhWGoe/7e1gfCt7LE4nuw3PgPX2NilEeIYQQQqPSAxP1JDaj1Vu/J6L8iAcz2pFXW47S3t5+0EEH5XI5vUqU4zhHHnnkqaeeOnXq1HXr1s2ZM2fWrFkPPfTQF77whT//+c9r165VSt1zzz3HHntsU1PTtm3b6uvrjzvuuMMPP/zkk0++8MILt23bNmPGjM9//vNHH330r3/96/7+ftd1586d+8ADDxSLxcmTJ7/88svnnnvueeedVyqVDj/88Jtvvjmfz0+fPr1cLjuO09DQoMeV6sswy7Ly+fxoq7rW1AEVkfcwLmJfTbqPUR4hhBBCBxC9JpEu1TBNs9pZ2N+7Ub7aCpC6ujo9glOv1tTT03PCCSd84hOfCILgySefJIS88sorv/nNb376059+/OMff+ihh7761a/ee++99fX1X//61x9++OFjjz32W9/61vbt2x9//PHNmze/9tprF1100aJFi7q6uiZPnpwkyfr164866qjjjz++u7u7p6fn6aefvueee66++mop5SuvvLJ69erTTz/99ddfNwyjXC5zzvWk9ZlMpjKudLRUXdNal2qXmH1XorwQwrbt8dMxT/CLGIQQQmiceOmll370ox+tWrUqCALTNKtajPNAU1WAqTbt6IscHYs9z5s9e7bjOIwxz/M2b97sum5fX9/atWuPOeaYrVu3btu27bDDDps9e/bGjRuffPJJSumkSZOOPfbYKIruueeelpYW13UXLFjQ29vb1tYWx3FnZ+fMmTOPPPLIVatW5XK5rq6uN998c9q0aXPmzCkUCv/zP/+TJMmxxx7b3d29fv36Qw89dMuWLX19fYQQfQwDAwN6Idh35VLwwD8BdOtdcsklCxcuxCiPEEIIobFj5cqVP/7xj5955pnu7m7DMEYbOnlAjW6sKsntq1SjlxkyTbO/v1/PU56mqV4EyrIsy7IYY2EYCiHy+byUsre3lzFmmqZt247jlMtl3/fjOJ49e/bWrVubm5u3b98ex/GkSZO2b9/ueR5jrL+/PwzDiRMnEkIqAxj6+vpc150wYcL69eszmUw+n+/q6nJdN5/P9/X1SSk9z0vTNJfLxXH8LqTGffSlR62v5U488cSLLrpowYIF4+EvNRbYIIQQQuOFUopzvnjxYh0fK/XWlSim7wwPScOfGu3x0VYU2ieqKuoYrWRotFEB1V60jLj/0T6+YRhBELiuyzk/7rjjdBDv7u52XfdtP+mMGTP2baoerXy8qo720Zprn3xFsIcloipPDd9mxPtKqUKhQCkdPwU2GOURQgih8YIxNm3atEmTJnmep5TKZDJ7iPK7PLiHx2vaKTtaOh8x+Y2WKffVSqIjBsQ9HGEmk3n00Uc7OjqWL1/OOe/r6ysWi6NdV4x4SVDtEVb7eFWXYdU2776K8rvc17fDD2b44729vX/5y1/e8UpVGOURQgghdICilDY3N0+dOtWyrCRJKjFuxFC+91G+psW6+2QMbrU7qWr70TbW88+4rmuapmmaenp4fWfE7W3b3vuD2Vdro9b0d7RPovzuYX3EV1XuzJo1a/PmzbjaK0IIIYTGGqWUbduc8yAIfN93HAdG72Xf+yhf05VHq6qUqPZI3tlw2L0MsoZhhGG4cOHCuXPnUkqFEBMnTvR9f7S+bd/3axfla9q8+6Sa5W1/F7uk+RELb5RSQohisWhZFkZ5hBBCCI01tm3rQKaXMRoxx4/WNz9arXxN65KrSuejHUlVVTrV7n+0nfi+n6ZpQ0NDJpMJwzAMw0KhUC6Xc7nciNtX6p12OfJ9Mu1mtS1Tu528syi/e2of/kmHp3zf913XxV55hBBCCI01OuukaWqapuu65XJ591w+Ylgf/vL9XCtflWrLS6qN8iPuf7Qgqy+W1q5dqxd+cl3X9/1MJjNaII6i6B//pO9K4U1Nd7LLUOxdNtu98KZQKERRVNOh2BjlEUIIIfQu0KEzSRKlFKVUT0a5h0Q+2sw2e5jxZp+rai2kagNctRG/qmlz9LpOa9as6erqOuSQQ2zbLpVKekKb0aL/iB9zxBbYVwU2VU0+M1rz1rRWfvg5NnwbfTC7P66nrxk/k61jlEcIIYTGC0qp4ziDA3PyAAAgAElEQVR6XkIppc6UexjGukvR/GiP17TApqqRqVVNIvkOonxVBTaZTKa/v19fOAGAbdt65Oto80KOdp0wYvTfVwU2+2Sml5oW2Oxy+r3tyNdyucwYe08vf4ZRHiGEEEIjp6IwDBsaGnSmrMS7XaL5LinqHRfSjLh9tel5n2Syqian10eepqleJYoQwjnX95Mk2f0LCt37rkdh6pEGSikpZU9PT2Njo561JgxDvYFpmpWNKy/Xq1DpTKyfHX6ZNHwNKf3yJElG7MLfw++uqt9RtWm7qm9Oqt35LhuMFuUrjabX1cJeeYQQQgihccqyLB1PdUyXUoohOnzrW31HVytVcjwA6M3SNA3DEAA8z8vlcnpwQpIketJJNUQIwTkffiVQifWcc865ZVm67F6/Xa3HGSOM8gghhBBC72H9/f1SSkqpDtA6rBNCXNet9KnrfA8AQRDo0M8Y05MC6Wdd19WT9wshSqWSfopSGoahvgxgjFUuBnSmr+ykEtb1W0gpdSWMzvR6RlH8NSGM8gghhBDar94TswRalqUrNHTU1gUwlFLf9ys/wlA9TGNjo87uMFRqUqmlEUK0trYmSTI8ixcKBb2NfjnnXAihlKqvr9ebJUmSJIkO647j2LZdqcbRuX8fTs+yT2pgxs/MjxjlEUIIIYQOdI7jVOpbho/ptCyLMfb/s/emsXHc9/3/7O7MzszO7uy9y+UlXhIpkaJk6r4t27ETJ41r+UiRJnaaJg9aow/aB0XRAkEQpEiDAkmDAsWvLdokCALH8RXHsmVZlnXY1kVSoiTeN5fnLvfeuXd29//gDQ/4d0S1SmTHjb6vBwZJLWfnWBrv7+f7/rw/TqeTpulqtYoXVKvVUqmkaZqu69Dl5XK5UqkwDONyuSKRCA6VSqVKpZLdbof/HiV/mqadTicOWygUUKfHz/EauHTwQ7xM0zSEWpLHRCBSnkAgEAgEwifK/4kKLlJQLMHNMAxM8y6XC0pa13VFUSRJ0jQtnU6bpqnrOpqJUW6vVqvpdBpxn/ghSuksy0KRMwzDcZwgCIIguFwuhmEikYjT6eR5HuuEta8vlUqo1kPiw23/6XkcH2toPYFIeQKBQCAQCIQ7gGEYlmUhqa25Wrquz87OZjKZVCqlKIqiKND0cOOgeL/WeONyuTCNq1qt6rpuOe/z+Tz1oQlnrd41TdPj8YRCoVAoFAgEAoGA3+/nOA6F/HK5XCqV4NvhOI545QlEyhMIBAKBQCDcAqTvl8vlfD6fzWaz2WwqlcpkMoZhFItFTdNQVrfb7VD81i9athzTNO12u67roijSNA1xL8tyJpPx+XyW4d7qea1Wq7DILy4uzs/P22w2juNEUYxEIm1tbbFYTBRF0zRR+EdLLnlMBCLlCQQCgUC4t1ibdWiz2SqVis/nQwi62+32eDzpdBrh5RzHFYtFh8PhdrtlWXY4HBzHORyOYrFoGAbP87lcrrm5OZVKCYKgKEq5XHa5XNYIJE3TrLJ0pVKRJMnlclUqFcsITlGUYRilUgkDfaxYRryvy+USRXFxcbFardbX1yeTSYqiXC4X4mLcbvctZxutN04IKeywwVSrVZjdbTablTBjs9mcTifLshDo2Ww2mUwuLS2lUqlsNlsoFAzDsNvtHo/HbrfzPG+Fz1QqFZw8ivQ0TUej0draWlEU6+vrWZbFiw3DyOVymUxGkqS5ubl0Oi1JEsuyMOXjtpRKJb/fj/I/x3HlcnllZSWVSk1NTQUCgXA4HA6Hg8Gg1+sVBMHhcKiqqmkalhMOhwN+fY7jkENv5eLjwtfLob8jDwzDMGgGoCiKpmlcOLoCsOcwMzNTW1vLcVwikUCAj8fjwacIexeGYaCRF58HlmWtsCA8VlmWNU0LBAKyLCeTya1bt2YyGV3XVVUVBAEfEpfLJUmStYL6XyboEylPIBAIBALhD0rTw3L91ltv9fX12e327du3Hz58WBAEjuPS6XS1Wg0EAoVCQVEUODpyuVy5XK6pqYECCwaD6MI0DKOxsRFadn5+/tq1a9Fo9MEHH5QkiaKoRCIRDocZhmEYRtd1XdfL5XJfX193d/fMzMzly5cPHTpUX19vTehkWdZutyeTSVVVRVH0eDyrq6vVajUUCqmqihVFsVjkOO5/f7GqqjIM43A4IIJtNhvM7k6n0+128zxvs9mgHROJRD6fX1pagnmGoiiHw8HzvCiKTqcTCx4sAKA+TdMsFAosy3q93i1btmzevLmzsxNydm2aDZIr4aFPJpPT09NDQ0Ozs7O5XA6LGbvd7na7sdIQRZFl2WKxiKR5XddRqmcYxu/319TU+P3+9vZ2l8vldrs1Tcvn86VSyeVy+f1+SZLgxbfb7ZDd1uLtdwdHw2PCtSA9UxCECxcu9PX1TU9PNzc333///bt3715eXsbqq1AoeL3ecrmsqmqhUBBFUdM0hmH6+/tdLldHR0c6nY5Go7IsQ9/bbLalpaXm5ma/3//8889Xq9UdO3aEQiGKohRFKZVKWImRP2Ei5QkEAoFAuHd1PKTe5cuXX3/9dUEQQqHQO++8k8vljh07xnFcJBIplUo0Tfv9/mq1igqry+XiOC6ZTDqdTr/fb5pmIpGoqakpFAq6rhuGEQgEEonEyspKTU0NwzDBYDAcDo+OjobD4VKpxLLs0tJSMBjs7+9/8803Q6EQitlOpzMQCKDKK0mSJEmVSiUSieDIhmFALKIIDWF6+77PtaNY8bVVlkbOjN1udzqdLpeL5/lSqZRKpdLp9PLy8vLyciqVkiQJP0e12HK/KIrCsqyVJ4PKt2maPM/v37//4Ycf3rRpk91uh9zEXFgrPB5p8ZC/oVCoqanp4MGDIyMjFy9eHB4ezmazsiz7/X5FURwOR6VSKRQKlUrF4/HgINVqFWeeTCYVRREEYWJiIhqNtrS01NXV1dbWVioVRVGKxSL89FZ3LJ6yYRh35WODLQhrbBbuj8PhmJycfPHFFzOZTGtr6+Tk5NDQkMfjaWhooCjK5/Nls1lVVdPp9MaNG6PRaDab9Xq9xWLx7NmzXV1dhw4dwjitUCi0uLhIUVRbW9vi4qIsy5FIRFXVgYGBrq4unueLxaLNZkMDg8PhuIuJnETKEwgEAoFA+L+B1W1pt9s1TTt//nwwGHzuued8Pt+PfvSj/v7++++//8aNG+VyGbVSURTj8bhpmoFAwOVy7d+/f2BgYHFxMRqNbt++3Wazvf32236/f35+nqbpP/7jP45GoxCX58+fn56edrlcmzdvnp+fP3fuXCgU8vv9Dz744LVr1xYXF+fm5tra2hobG+EmP3fu3M2bN2tqaj772c96PJ6LFy9euXKlWCzm8/n9+/cHg8HJyUmfz+d0OovFYiAQgNNmPRG/dtFCUZQoihCgWDCgQk9RFMrws7Oz8/PzcHpgBhP8NtSHOfHWWChsLLAsWyqVZFn2er0NDQ1f+cpXWJZlWXZ1dRVaE0YdGEuss4KN3gqSd7vd9913X2tr68TExPnz5y9fvizLcqVSQV5NsVhEsk0ul8MBBUFgGAYrClz78vLy2NhYXV1dW1tbQ0MD/FFYdaiqWi6XYeCB+L5bK8C1ziXr5gwNDaVSqS9+8YuPP/74yZMnf/KTn4yPj9fX13/wwQdDQ0Ner/fpp58Oh8Pnz59XFAV6/eDBg/Pz8xRFnTx5kud5VVWnp6cfffTR0dHR48ePOxyOlpaWw4cPY/eD4zhcOAxOt/RWESlPIBAIBALhnpDy0GQOh2NhYWFlZeWJJ57YvHlztVo9fPjwq6++OjIysrCw8O6774qiuHfv3qWlpYmJCUEQ7Hb7gw8+eOLEiePHj4dCoZMnT169evVrX/va2bNnUYfO5/MMwzQ0NExOTrpcrv7+/rGxsXw+/+d//ufFYnFkZITjuNnZ2Uqlsry8bJrm0tKSzWZ77733amtrBwcHf/zjHyM3JpFIHD58+O233x4aGgoEAmgzramp4TiO53m73V4ul++0zGw5vGFe13V9fn4+Ho+vrq6isRVBNBzHoXiPAHhLuVpSGA0AGOQUDod37dq1a9euYDAIVzpWCHD8G4YRDAZxqqiUQ5I6HA4I+lwuR1GU1+vduXOn3+9vbW09ffr06uqqoig8z7vdbpqmYUaiKAo1fjw1LA9QqjcMY2xsbGpqKhqNtrW11dfXx2IxWOdVVcX7Ird+bTr+bw2uDqdkrRDK5XI8Hm9qanrwwQcFQdi5c6fb7Q6FQmfOnHn++edlWRZFsVwu79mz54UXXigUCjRNLy4uOhyOTCbj9/tnZ2evX78O73tTU9OZM2euX7/u9/tHRkZqa2vhgMKyE4sT9BLcxThOIuUJBAKBQCD8X5LycGCjF7NSqQQCgXQ6XS6XfT5fuVzWdV0QhNra2meffTafz7///vvPPPPM9u3bv//976dSqX379sXjcVEUOY6DE0ZV1d27dz/xxBP/+q//OjU11dTUlEgkfD7f17/+9Z/97Gcsyx45cqS3t3fXrl02m02SJEVRjhw5srS0tGvXLl3XJUkSRfHUqVMHDhz4q7/6q+PHj//iF7/o6uoKBoM9PT3PPffcr3/96/fee+/RRx8Nh8PZbJamaa/Xu14U41przdovkOeoaVo8Hl9cXEwmk/l8XlVViqJQqkdkDUS81TCK/lH4VSBb4Z/xer179+7dt29fU1MTlh8YzgospZvJZCyDDd5I0zSYUlD7R2mf47jGxsZwONzW1tbb29vX15fL5fB0bDYbz/OW391qM8VcKpZlYXkyDCOZTGYymWvXrrlcrsbGxtbW1kAggI0Fax/mLn6EPmK+x0KoUqnE43GWZbdu3WoYxi9/+cuDBw9+7WtfO378+Kuvvtrd3e31eru6up599tmf/OQnfr+/ubm5p6fnscceu3HjRnd397Fjx1544QVFUf7lX/5FVdXvfve7/f398FypqopcTtwx0zRxaQQi5QkEAoFAuBeBA9vr9brd7oWFhZ6enmg0evbs2eXl5fr6+suXL7e2tm7cuPHEiRPVajUcDuu6Xl9f73Q6r1y5Mjc3t3379ubm5t7e3uXlZY/H4/F4YKYXRTEQCFAUZRjG1atXBUH4zne+s7i4eP78+ZaWloaGBjSPwiBRX19/8+bNurq6lZUVu90uiiLDMBs2bPB4PPF4vFgsNjQ0IO6G4zin0ylJEnpJrTCc/81l4otkMrmwsDAxMZFMJm02G34dQTFWxossyxRFsSzrdrshFtFyCnGP7BQUib/yla/s2LEDATho/KUoCikueL3D4UBIpWWnwTIA9h4Y4lFchzZlWdbj8bS2tm7durWzs/PFF1+cn59HuI1hGDhDFPth4OF5Hke23gt6GpaegYGBy5cv+3y+jo6Ojo6OQCAAM/rv/rFBwiZUO8rzeECiKM7PzyeTyc7OzsuXL0PEFwoFjuOQusNx3Pj4uNPpbGpqomkaSUd44qVSyePxiKKIx42sG5/PFwwGrXgcvAseGc/z2Fe5ZyNrPgIJJSUQCAQC4R4CIhLV9Kamprq6ujNnzpw4ceL5558/ffr0vn37tmzZAu+NaZq7du3y+/0vv/zypUuXrl69Ck3MMExra2s8HldVNRQKpdPpUqnk8/koilIUxTCMQqFgt9vfeeedzZs3//SnP+3t7V1dXW1ubnY4HIlEolKpQIm+9dZbgUBgZGSksbGxoaHh4sWLb7/99vnz51Op1I4dO3Rd1zRN0zSk1sDrout6pVKB1FYUBa4V1LnhwYA0h8hDkEsmkxkZGTlx4sSVK1cSiYTdbhcE4SNJ8DgC/O5Yh8AyhJI8StqQ+KqqdnZ2HjlyxCoVp9NplMyhrR0OBzIWcViKouB0h3seL8OCBCe/9k1hkb/vvvuefPLJ+vp65HKiuRaXg15b6GmcM2z92A3AW6MzFSuf3t7e48ePX7t2rVQqIfDHWgzgCHCiW+251o7Nuqrxw+0F64NUrVZLpdLWrVtnZmZeeOGFt95668SJE/l8vqOjY+PGjadPn37ppZeGhoby+fyOHTvwOLBNAXfQzMzM8vKyLMs8z8uy3NXVNTs7i1ZswzCam5t1XcdKD0+/XC5jZwOhQ2vDeax4/ntN4ju+/e1vk/+vEQgEAoFwL4Cccgg+DCFyu92pVOrEiRNXr15taWk5evRobW3t9evX3W53R0dHMBhMJpMjIyPJZJLn+dra2rq6urNnz46Pj9M0zTBMKBTSNC0Wi/E8v7S05Ha7vV7vyspKS0vL0tLStWvXxsbGamtr8/n8jRs3FhcXnU5nbW2tIAiLi4uapvl8PkmSuru7o9HoxMTEG2+8kUgk/uzP/qy7u/uDDz6IxWIHDx68efNmqVTavn07TdPIJkexHKmFUJa6rtM07fP5ZFlG8gxs6+l0emBg4MKFC9DulmC15Pt6/aBWbgxs2XAT4U2//OUvW0V3SZI8Hs/dejoQ+kivr1arCwsL6XQamtUS61jSoER9y4NA96MlAHagdDo9Pz+PhQcCPYvFotPpFAQBDiJroBXaarFLcEdnHo1G6+vr3333XSzbnnzyyZ6enlAoNDQ0dOLEiWQy+cwzz7S3t7/77rvBYHD37t3vv/8+GgmWlpYcDkcul6uvr6+rqwuFQolE4tKlS8PDwz09PQ8//PDq6qqqqtu3b+d5nqIojuOwPaIoykfyKC0Fj32PUCgUi8XuhT9q2921TxEIBAKBQPjUcu3atdHR0WAwiLZOWDVSqdTY2Jhpmq2trbFYrFqtzs3NuVyuuro6WZbfe++9pqYmnud/+tOf1tbWfuUrXxkcHKxUKu3t7dls1ul0FgqFYDBI07SqqpVKBX2rtbW16XS6WCyWy+Xu7u5SqTQ8PBwOhzmOy2azTU1NS0tLi4uLXV1duVzO5/PV19fPzs7Ozc3Z7fZ9+/ZlMhmELUKiraysdHZ2wpCNNkrDMDBmqFqtYnKQrusMw2CjgGXZhYWFgYGBqakpVVVpmjZNE6XoarUKozkufz1BjAxHh8Mhy7LP52MYJh6PezyeAwcO/MVf/MXy8nIkEqlWq5lMpra2Fp77uwIkNaL0X3755fPnz2PFpSiKpmmQ+Nh8WE+/wYKPL6waNsMwgiA0NTV1dHREo1G73Y42CURkwqhDUZTT6URX8Z2ett1u9/v9v/zlL91ut8/n27FjBz4My8vLi4uLHMcdOnQom83OzMzU19fTNJ3L5dC6MD093dDQgKlPTqczGo2urq4ODw9j8VZTU3P9+nVd19va2rBKgXzHOa+9A9bXSBlaXV3t6Oi47777iJQnEAgEAoHwByvlUZ92u92BQADCFEVoCFlFUQqFwk9/+tNyuRyJRHp7e5999tlHHnnE7XZDo1u2jVKphHFO0I6onZfLZQSly7IsCIJpmqIowo0TCoVQxYdbGtGWGHK0urrq8XiwJIBw53m+UChQFIUO0Vwuh/O3CtXwlCNyPhaLJZPJ8fHxiYmJlZUVhNmjpo46vZUIiUjK9WQrTdMYjKUoCozduVxu+/btX/va1yKRCMr5lpP7roTDWHoUjnyO46ampl577bUPPvgA8eqyLLvdbuTH32Y8Fsdx8OtbJwm/TbFYrFQq0Wh027ZtLS0tNE0jBQhvh1ydcrkMh9KdLk6QockwDHz5s7OzKPAHg0FBEJLJJMdxmqbhniuKgg5m3DpsIKDxGhk1mI+LDmmXy+VwODBZzNq14Hkei7ePiHjr2d1TUp4YbAgEAoFAuFf4iMEGWlaSpHQ6jVR1eK8NwwiHw5IkBQIBQRASiYRhGA888MADDzyAzPJUKpXNZhFNWK1WJUliWRZGeQg7+B/sdjtGlkImWu2emUwGZeBMJgN9hr5SCEpUndPpdCqVQlwJdBtN03DJI9ydoiiXywXdWSqV3G43x3Fzc3M3b968du3a8vKy0+lEGRs6fq3aWxs0uR7YBKBpWtM0WZZjsdgjjzyye/fuXC7n9/txpei/vIup7XgE0OI1NTUOh6O/v986c8vOzjDMeiePebEMw6BtF4Z43DSapovFYjwez+fzHo/H5/PZ7XZZluGVwj1BG+6dzlLF9gXHcfF4HIu32tpaSZIwy1ZVVVVV3W43GgxsNhsC+LEUTCaTVkMCPhu6rpumKUkSjEzlcrlQKDAM43K58EpM4MJt/0hUEfVhytC9Y7AhCTYEAoFAINyjVCoVURRR0qZpWhCEUqmUzWYhrFVVdTqdBw8efOihhxDmbbnMeZ6vr6+vVCrz8/PhcBieELQnQrHBay7LsqZpwWAQI400TYtEIpVKJZ/PI+5G0zTTNL1eL+bFFgqFUCgE8ceyLFw6VvGYoii4ZdC4iamfMJBgeiiicrBE8fv9mqbl83mWZf1+v6qqOHnqw95NfLueCkf+I4rExWKRYZienp5t27YpioLpVGi41HUdQTR3BatzF/ZxjuOamppaW1tHR0ctJwxy4m/T2YnFAC7ByoDHtziIYRjj4+PoTG1qasKGDBYPaNhdL+jzNsiyjK0S1OaDwWAmk+E4zuVymaZZU1OTz+dxrwKBQCqVwlaAVWhXVZXjuGKxGAwGsRvDsixaAjKZjCiK1IfGIezD4Llgbhe1ZnDVvZlpQ6ryBAKBQCDcK3ykKg8RD3kEQYaiaUNDw9LSUigU4jiuUCigqm2aZjabReYJ5LWmaSh/QmJCAsKUggZNa2aqaZposkSRuFqtwrUCXY7TqK+vR6Ufp5fP5/EyhFfCjIHVhSV8UY9HHs61a9f6+vrgxIC9xJrbCrcPpN5atfeRbz8i5aF6MZOotrb2i1/8Yl1dnWEYbrcbUt6yld8tBYlbYZ0VbnWhUBgeHkbujWEYiJO/zVaAFYeP9l+4a7CPgYWQ1+stl8vLy8tYs/n9ftwi6/E5nc7fwi7vdDoNw4CTqlQqYfwTTdOIQnI6naZpFotFrPqwq4DVFAIo8RytTyM2anD+LMvigwRbF1ojeJ5H/L9169auiO6pqjwJoyQQCAQC4R4FA0qhpZAM43K5gsHgysqKKIqw1rjdboZhVlZWKIoKhUIURQmCgKwYiqIwjRVJgqjpopiKvEW4IDDqCOpfURTTNHmep2l6ZWUFatU0TZ/PNz09HQwGYbEol8vRaBRZK7IsI1MFA1AhGbHqgDClaXpgYGBgYCCfz2NNYplPMPEKLZgYsWSFMKLz9fY3xzCMcrnMMExdXd2mTZvK5bLH4ykUCliHVKtVWMDv1uNAsRm2eEEQYH+qq6vjOA5bDVbY4v847BZNvbDNWLsTbre7Wq3mcrlKpYIien9//6VLl5aXl3me9/v9cFvBvHRHsCwLr5SmaYZhuFyuWCyWSqUymUxzc7MoiljdxWIxRVFyuRxM/E6nM5VKQejj0ei67vF4LGWPzxIWdbgWrDRUVcWsXOpercT//1aApO2VQCAQCIR7BKvt1arEr9VDv6mK1vv5JwlKsJVKBbZ7j8eDerxhGNFoVNf1a9eu9ff3w46P4n25XLZi3a05qXf0pjRNFwoF9OnW19d/4xvf2Lp1K2xCLpcLaTkoY5um6ff7sWWBr9e68xHsg95NTdNYltU0zeVyoeSM5BaKogqFAlYpv3km+Xz+Bz/4wcjISDQahYMcTbF3OvIJaxiYUtZuU5RKpUAgsHXr1m3bttntdtjoYYaxdglgo7+NH+nj/gDc/uf4Yu2g30wm097efo+0vRKvPIFAIBAIhE8vaKmkKApJNbIsOxwOnudFUZydnR0aGpqenobAtdlssixb0hPuGmqNl/qO5CMOyHFca2trIBCwNgQwftU0TcMwOI7DbFq32+12u2EC0XXd6/UidwUWEYhgKzAHJ4mkIPjFMSjqliZ1p9PZ2Ng4NDSEya8wltxGx6/ndMdgWpTqocsh61mWzefz165d0zRt165doijKslypVNBSLMsyXEZYCZBP46cQYrAhEAgEAoHwqZbyliKHnkasZDabHRsbGx0dRWAltKlzDajEl8vl/9GO8pvAZILqe2dnp8/ngzMbznJrequmael0urGxEZE7xWIR2eccx2UyGfhzBEGgKAq2fhwQYTsImcHpVavVYrF4yzNhWbazsxP9o6ZpQlXfxstuXweO45Cjr6oqZtnifsKxk8/nh4aGRkZGqtWq1+vFugKOfOwVoDxPPo2fQkhVnkAgEAgEwqcXZMNbsTboOl1YWLh06dLS0pIsy5i3CpkrSRJGukK/Qn3CmX1Hb4pqOrpC29raYKqBSUaSJE3ToNEFQbDb7fF4PBwOu91uQRA0TUN3JqSzqqroxEWWYrFYRGcnLECofCMaP5vN3vJMGIZpbW1tbGxcWFhAWCf6gNe7orVWorWvgTcGwZTUh3GcKMzzPA+P/vXr10VRbG1t9Xg8aIoVRRHXbhjGnSZUEoiUJxAIBAKBcK+DeBzL+C5J0uzs7Ojo6PT0NEVRLMtSFAUTiCAIKDNbja2/dUMgFHa1Wm1sbIxGoxhshDJ8IBBwOp2KoiBeBhOLeJ43DCOXy2E8Vj6fZxhGkiToe1mWJUlCDo/L5crn84IgwPGCqvxt5kyhTL558+bp6WlBECRJQjjjbRYha3W8dQcKhQK2AuA7gksebaZYGMBOMzg4mM/n29vbGYax7i0i/7G8IR9IIuUJBAKBQCAQ7kBVIwnH7XZrmjY9PT08PLy4uIiyt9XNqSgK1PZa3Y8K/W/hlUeeI8MwmzZtgjMeGe08z+fz+Vwu5/P53G53oVDA+gFKvVQqeTwet9udz+fR7VqpVKanp1mWRdKO3W5fXl42TTMcDiM4yG63W52stzwTJNxv3LgRiwTLKH+bqvzaflDr2hENiXG8EO4wzSuKgpR3l8ulKMrMzEw6nTZNc8uWLaFQKJvNFgoFtAEghYZ8IImUJxAIBAKBQPjfgtZMSN65ubnR0dFEIgG9jkgZK8OeoihrOpUllMGdBqVDuPt8vs2bN8MMA02MFJrGxkaWZa9cufKf//mflUqlra2ttrb26aefDoVCqVQKoZmwpy8uLs3es+oAACAASURBVJ49e7a5uXnfvn0cx+m63tfXJwiC1+vNZDIul6umpgYK+zYnY7fb6+vrw+Hw6uoq1jO3zLpZuw75yOwkiqISiQT6bjE6ACsQ5P3j9hqGAe+NoijDw8Ow0yCWHok3xCtPpDyBQCAQCATCnSHLciQSKZfLc3NzV69ezWQyMJdDfWJ2UiAQiMVi4XAYc5RkWc7n85lMJpPJFAoFTdP8fv8dvSmK/W63u7m5GYsBlmURSoMJTcViMZlMRqPRz372s4ODgxMTEzMzMw6H4+bNm93d3aIoopF027ZtbW1toiheuXIlmUz29PRs2LAhn8+Xy+WFhQWWZXmeTyaTuVyuUCgcPHjwN8/E4XA4HA6v1xsOhxOJhNfrXVpaQpjPLc/cqtmvhaKompqacDgcDocFQeB5HsNWC4XC0tKSqqqpVApbDR6PR5bldDqNTJvt27eHQqFCoaAoynr7BgQi5QkEAoFAIHxCrFV4VjLMR774vYDAdchlmFvsdnupVPL5fIZh9Pf3X7x4sVKpiKKoqmo+n6dpuqOjo7u7e8OGDU1NTZhwhFZOHFBV1cXFxbGxsfn5+YmJieXl5VKpFAwGWZYtFArWodxuNzpZvV4vDCcoSGua1traCpc8wiXxmmKxaCVR0jTd2dnZ2dn5/e9/f2xs7OLFi06ns6+v76mnnvr5z3+eSCRWV1dVVW1ubr569Wq1Wk2lUqIochz361//+sqVKw6H46tf/eqrr76KwPhqtXrkyJFMJuP1eqG/0Y2K82ltbe3v74cdH2O2UqkU0jAVRalUKlhjWEOySqVSuVwOBAKdnZ2bNm1qbGysqakJBoMYpIpgSoqiyuXy6upqPB6fmpq6cOHCysoKxoTl8/nBwcFqtdrZ2en1ehmGKZVKTqdT0zQM00VYpxXn//F9MG7/mVxrNLL2IoiUJxAIBAKBQPhEQScowhyhpBmGQVNmX1/fwMAAhFoikQiHw7t27brvvvtqamoikQjHcVZGO+awQsV6PJ6Ojo6NGzdWKhWU869evQpJ3djYSFHU0tIS0m/QD+pwOJDSyHGcaZpw51cqFahYJMCkUinYYzBBFq2ryKbMZDJ+v3/Pnj2nTp167bXX2tra/vEf//FHP/qRz+dTFCUej3/+8593Op2FQiEejy8tLX3rW986ffp0f3+/x+M5dOjQ6OhoLpez3ERw9eB9EbIpiiLc7eiRTSQSDQ0NsizncrlQKGSaZi6XE0URvqNKpVJTU9PV1bV9+3bMW83n8263G5YbtBBQFFUqlTRNE0Vx+/bt3d3dW7duPXny5Ojo6MzMTFNTU7FYvH79ut/vR6A+soMQ6l+tVk3TxM3BTgj5ABMpTyAQCAQC4V6nUqlARkO2qqqKCbW5XI6maZ7nW1pa9u7du3379kAgwHEcIiPRyqnrOrQv0ieRu+J2u+12+/79+3Vdh6m9t7d3eXmZZVlMaUU6JNYPlszFiiIcDpfLZYxoRZxLOByWJCmVShmGoSgK5simUimn05nNZl988UWYfGCUlyTp7/7u7773ve8FAoEHHnjgwoULTU1N8Kvk8/mGhgaXyzU2Nmaz2bq7u5eWlnK5HCrc2DBBzRtOGJZlceRKpcLzvKIoLpcL+TkURa2srHg8HlEUi8ViLpfbuHHjjh07tm3btmnTJjiLZFkOBAJIoSmXy7hGfB0IBJBmY5pmV1eX1+udnp6+cOHCxMQEAvv7+vry+XxHRwcWFWirBVbcJ4FIeQKBQCAQCPc0kKeIWOE4ThTFdDo9PT09MDCQy+UYhonFYh0dHYcPH+7s7KxWq7Isl0olNGtaeSyVSgUDTSmKQho6xqmi6L5ly5ampqbW1tYTJ07Mzc1BwWMrAANZnU4nqvuojsOjzzBMsVjE8fP5PEVRPM/7/f5oNCpJ0jvvvLO6uppKpb70pS9ls9mOjg5VVcPh8ODgYH9//+DgYLFYnJmZaWxsPHr06IkTJ+rq6kKhEMMwv/jFL6anp7u7u4eHh3Eh0OVQ8A6Hg2EYnHy5XKZpOhgMIsgSktrlcqVSKSj4dDqNkMpKpbJ///4dO3bs2LHD7/dXq9VCoUB9GLpf/hAsmbDLgUI7tjLQ0Yv7/OKLL05OTsqyPDExoapqKBSy2WwejwfmIisDp1wuI4GHfICJlCcQCAQCgXDvAssH9DQc6jMzM1evXi2VSoqiNDc3P/jggzt27KipqUG6PPLR8YvQ2dSHg5BgsIE6R9soBq/C4P7QQw9t2rTpjTfeePvtt3medzgcSI20xDRmUXEc5/f7reway4iPCHlJkkzTzOfzp06d4nn+/vvvb2trs9vtL7/8ckNDw7Zt20ZGRmCzaWtra2ho6O3tTSaTe/bscbvd1Wo1EomcO3cuHA53dXVJkpROp30+HyZG4eQpinI6ncjZpCiqWq263W6Xy5VOp/GTYrHo8/mq1SpN0w0NDfPz85Ik7du379FHHw2Hwx6PB3sUTqcTcTrwx2MbAeKe+nA0rGmaNpsNATuGYfA8H4vFnn322UuXLr3zzjvZbDafz/f29ra0tGzfvh0bJmvXA791eD+BSHkCgUAgEAh/ICA7haIonudVVR0bG7t582YqlbLb7Vu3bn3ooYf279+PganQnRCgALV5WEesjl6IeAhxyH1N02RZ9vl8ra2tDzzwAM/zb7zxRqlUcrlcdrsdKY0syyJ+keM4l8sFUzhN0yhaY/IUSvWHDh3asGFDMBjMZrP19fX5fP7b3/729PS0zWarqan5h3/4h+vXr+/atatQKMiy3NPTs7y8zDDMxo0bM5mM3W7v6OhwuVz19fWhUEgUxQ0bNqyuruKNoLw5jsN74VuapuHdL5VKSJPEHdB1PZ/Pcxy3Z8+eL3zhC4FAADHwSN1BCR9lfoBjWtH7uKXw8MB1A6Hv8Xj27dvn8XjefffdgYGBeDyuKIrH44nFYsFgsFwuo68AQ6/uNOuTQKQ8gUAgEAiEPyggB+12O+rxg4ODq6urgiBEo9HHH38cQY25XI6iKKjttenp6L90Op1WNgtqz/CToEET42BLpVI+nzdNs6am5umnn5Zl+fr16+l0GrZ7+L9pmkZ2u9Ubil0CnufhmHc6nZlMBm+qaZogCOhDhe+lpqYmn89XKpWWlhYsRaB3N2/erChKoVDA0Kuuri5ZljOZDMdx8OJHIhFd19HkirZaLEXQdUpRFJYWkPU8z6fTaUh/0zSPHDly7NixaDSK38IWBPw5LpfL5/NhofKRCEubzba6uoqdEJ7nKYqSJKlQKPh8vpWVlVAodOTIEcTPz8zMpFKpGzduGIaBgVaWS55U5X+/2MktIBAIBAKB8HsHMYssy6bT6YmJiWQy6XA4fD7f448/3tPTY7fbc7kcy7KhUMhut8MybllfTNOE1QSeeMxykiQJfnrYzUulkqqq0OgoXZum+c1vfnPLli2oUguCgOh0mE/QCItvaZqG0wYtsMhlZ1nW4/FAVS8uLra2trrdboyAxTs6HA7Ezni93kqlsrCwgJ+jzTSXy6mqKggCZDQM/bIswxlvvR0uCrsBLMtaR15ZWYlEIsjuPHLkyBNPPFFbWwvFr+u6ruuo4mP7ApOzTNOE6wa7FriBTqfT6/WiNp/JZGiaxtjXhoYG0zQLhQJMO8Fg0G63z83NxePxlZUVWZZpmsbtwqAuApHyBAKBQCAQPlGq6/Cxvikq0PByIFcR0enBYDCdTuu6furUqUQi4XK5DMM4duzY7t27HQ6Hqqo8z6NmT1EUTB2WJIVXHiIV/nJUmpEyiTwZVOut0JtyuQx3+De/+c2tW7eWy2We54vFoiW1kaFOURSiIfGO6B/VNM3j8eCVNE3n8/mamhq42GVZXlhYQDgMwzAocl+/fr1arW7YsCEej4uiiIuFbQaNpOg9tWavGobh9XqxwLD6U9EzQFEUivqCICQSiWKxeODAgSeffDIUCiUSCdhp4IDHOVAf9g9gfWI5jnCjsCrQNA2PACmT8COlUin8bj6f37p167Fjx8LhMEVRyWTy3Llz1hAAnA88PLghGLJLkm2IlCcQCAQCgfAHiNvthmfdEuI0TZfLZV3XOY67evUqx3HJZFJRlKeeeqqnp+fjXswwDPPkk0+2trYuLy+73W6rNxRhOFgnQN2uJ09DoVA+n/f5fPD/fPDBB8jAgXNmfHx8bGysVCrNzs6WSqU33nhDluXFxUX4zmdmZmw2WygUwu/+Jlg/cByHyj3OoVQqwUq0efPmbdu2IaTS4/FAW//uMAzD8zxN07hwl8vV2tr68MMP44pM07x06VIikcAKAW9K07RlSSK9sJ8kxCtPIBAIBALhk8PhcMiyjHo2JC+iDIvF4tzc3Pnz51GQ7urqeuihh0RRRDn548Nms23btm12dnZubq5UKiG13WazoSQP346iKCzLfsRoblEoFFwuF8LvVVWtr69XVfXq1asrKysNDQ1TU1OKojz//POdnZ2Li4vnzp3r6ek5depUtVp94oknAoFAtVrFhNdbHr9arSJVhqIoZOwgQNMwjNra2r179+7YsQP9uDzPr3eGdwr8OVa/bKVSCYVChw4dmpiY6O/vp2l6dHTU4/Hcd999oihaUZ6o91vbCNgZIB/4jxtSlScQCAQCgfDJoes6BqnCNgMpb5rm9PT0pUuXDMPIZrNNTU2PPvqoIAiIRf/44DiuXC6n0+k9e/YcPXoUFh1YdyRJwuQpiGno2lseBN20g4OD3/nOd4aHhz/44IPR0dETJ07E4/GXXnrJ4/Fcv35dUZTLly/ncrlSqXTy5MlMJpPL5fr6+jCZFZsD6618UJiXZVmWZSte0yrJ+/1+yGi87E7vwC0dVpqm4azg1YHD3u/3P/LII9FoFGc7PDw8Pj5u2XWsRlvLZkM+6kTKEwgEAoFA+EMDCS12ux2ThiCmFxcXBwcH8/l8LBZjWXbnzp2bNm2CbP1YT4ZhGMw8isViR44caWlpkSQJ41oVRUHw5dqMy1seBAOkYrHYH/3RH33jG99gWXZhYaGxsfFv//ZvEQe5cePGz33uc7IsR6PRPXv2uFwu0zSDwWC1WvV6vTRN+3y+1dXVWx4cHqRqtVosFpFTCWFdW1u7a9eu2tpaJHgiS+du2Vo4jkMKEOZAodZus9k6OjqOHDmCcH1d10dGRoaHh9GWgCo+/P0wI5GESiLlCQQCgUAg/KEBHa8oCqJgaJpeWVkZHh7O5XIej0eSpEgksmvXLqfTiZDHj/VkNE0zDKOurk6SpEAgcPDgQXSCwsSCKbNIlKc+7B+9hZay251O58TEBM/zmUwGFfTu7m6WZRsaGtLpdGdnZyQSMQzD5XKpqtra2ioIwtLS0uzsLLp7U6nUegNTsWtht9tlWYaehj3pvvvu27hxI8uy6IVFbs9v0Wx6y6o8vDrYnTAMA0E3EPRHjx4NhUKmaXq93tXV1QsXLiBNyPLK4xxQpyefdiLlCQQCgUAg/EEB5wYiFxmGSSQSw8PD8/PzmN6qadrOnTubm5utKacf68kYhoHyc7FYdDgc27Zt27RpE+LYDcNIp9N2ux2RO5DRtzwIInGampoKhYIoinCWX7hw4b//+7+Hh4f9fn88Hq9UKqurqw6HY3JycnR0NBaLhUKh1dXVpaUlOOC9Xu8tD14ul/HumUwGbhy73V5fX4/VjmEY+FckZt6t3BjECkHKo2cA72WaZiQSOXDgAGIoaZrOZDIDAwPZbBZ3EgmeCPInH3Ui5QkEAoFAIPyhYfnjEe84Nzc3PT2NXBRN05qamo4cOYKYyFQq5fP5PtaTQap6NptlGEYUxXA4vHv3bjjmS6VSsViElkVS5HryFE2i1Wp169atmqb19PR0d3c3NzcrimK32wVB2Lx5c7VafeSRR5xO586dO5uamgYHB4vF4tGjR/1+v9fr9fv9mUzmlgdHhkypVEqn05Ikob21ubm5qakJOxsY+6ppGpwwd+W2ICEHhXY45pGA6XK5JEk6cOBAOBzO5XKCIAQCgf7+/mQyCZ+PNVwWSw7yaf8EIAk2BAKBQCAQ7j7ryUqPx7O8vOz1ekVRHBwcHBwcxCDVSqWiaVpnZ2dLS0sikaitrUXMPFLeoSY1TUun0w0NDRRFmaaJdk94xEulUjAYpCgqkUjwPI9oSIfDgfzESqXi9XplWc7n87CyYDQspjJVKhWO40qlkiiK3d3d586dm5+fDwaD8Xhc13Wv11ssFr1ebz6fv6V3n2VZWZZ37txJ0zTLsocPH+7v719aWqJpeuvWrUeOHEF2+1NPPbW0tLRnz55yubxz5078LlwoiGm/5R2rVqvZbJaiqHw+T1EUwu+PHj2KyVPUh2V7iqKwb7DeemO9gv16P3e73XDX4MQkScKwW1mW/X7/nj17ZmZmVFVlWZbn+bNnz95///2BQABB+Gg2+LijhwhEyhMIBAKBQPikURQlHA4zDBOPx1GPx7AkiqIikUh7eztFUYFAwDAMNF8qiuLz+TRN0zTN5/NhnGqhUPD5fJa+pChKEASMOhJF0TCMxcXFWCyWzWahwimKymQy6BalKGp1dTWbzUYiEWhZTDWCkvZ6ve3t7dCpqVQql8t5vV6WZXVdZ1n2lmobiwoUodHUW19fXyqVcAn4LawfYOa5IxM5pHY+n4/H44iL2b17d2Nj4+/l2Vleo4aGBq/XK0mSruuYzzUxMeHxeBoaGrAAwLMjdnki5QkEAoFAIPxBoet6NBrN5XJDQ0OTk5NoM0WraGdnZ0dHh6IoHo8nlUrxPI9/LRQK0IWrq6tIdNmwYUOlUvH5fIZhaJoG3cwwDPwnHMdJkkRRFMuySFbB/KlKpSJJkiRJXq8X6wdIcAh0JOq4XK7Ozs5z587pup7JZBYXFwVBcLvdqqq6XC4sOT4CMlug0eFLqa2tReC6x+NBUD3s+HDC3JHzBI2ky8vLc3NzyIfp6elZr0f2E5DyLpdLUZSWlpaGhobR0VFN0+Cbn5mZcbvdoVCIZVkM04VvnvBxQ2xMBAKBQCAQPjlYllVVdWZmZnp6GsOYEJBSLpdbWlqCwSD8MOVyGcrV6XTKssxxnMfjYVnW6/W63e5sNhuPx8vlcj6fR9kennKv1zs/Py/LckNDgyRJsixD9QaDQQj3crnMMEylUmEYxmoYhfSEw4em6cbGxg0bNqC6PDU1xTAM8mHW864gNBNLAtM04Xjx+/2hUCgajeq6jsZWNIbeqZ0duTTxeFxRlGq16vF4WltbdV1f7/W2dbhbjw8RNz6fb8uWLdZsV7QyLywsTE5OYswW7ir5tH8CkAUTgUAgEAiETw63233jxo3Lly/n83mv12uapqqqHMc1Nzfv3LkTU2BVVfX7/Si0G4YRDAbPnDnzyiuvbNmyJZvNdnZ2fuYzn4lEIoVCAZbxmZkZjuNOnz59+PBhmqYxWAqF4Xw+z3GcqqrJZDIajSJF3jJ+QILjlQigZBgmEon09PRMTk5Wq9Xe3t4DBw64XC7MsbqlJrYEOr5ApDrQdR37AzabjWEYnufvNHDdZrMtLS1hxipM9rW1tb+vfBie57HaUVV1165dFy5cwELFMIxIJJLJZM6fP+9wODo6OtDGQD7tRMoTCAQCgUD4g2J4ePj69evwzyCVEmOPOjo6ampqTNN0OByo8tpsNtM0eZ7P5XLxeNzv93/jG9/4j//4j8XFxVdeeaW9vb1YLEqSpKrq9evX77///unpaZZlf/WrXzEMs3///u7u7h/96EcURR07dozjuNdee83r9T700EO9vb35fJ5l2b/8y7+kaVoQBIqiEOaIrk2n07l58+ZgMChJ0uLi4tmzZx9//HGapjHN6pZqG7Vqa5wTRVF2ux1zlNxut2mauq6j0dYwDJ7n//e3q1qtXrlyZWpqyjRNjuO2bNmi63q1Wl3PvrKegL4r4Ta4UqfTCZdUR0fH/Pw8TkaSJLvdrqpqb29vqVRqa2uD34l84ImUJxAIBAKB8IfD2NhYNpvFOCHENaJqHgwGnU6n0+mEmEY/JUSww+Hw+/3vv//+3//931+/fv25554bHx8XRVEUxRs3bhiG0dXVBdP27Ozstm3bOjs7T5w4YRjG3r17N23a9Ktf/crv9+/cudPn8ymKcvPmzWeeeQaDmcLhMOrxUMDQ4na7PRgMBgIB+H8mJiYQqS4Iwm2kvBWED01P03SpVCoUCoFAgKKoUqmEiVd3WlDXdX18fBwrgWg0WldXhyXQ7+XZYcHjcDjgTYpEIqZpMgzjcrkSiYTf78foK7fb3dDQ8Psy9N9rEK88gUAgEAiEu0+lUvF4PDBgIKXR4XBcv359dHSU+jDpBZnlGKfa1dWl6zrGEiF7HmGRTqdT07RyuXzs2LGvfvWrf/3Xfz0yMmIYhiiK1Wo1GAzu2rWrt7cXLa2hUKi+vj4YDMZisenp6eHh4b6+vlAo9JnPfObGjRunT58WBOHo0aOvvvrq1NRULBZzuVzoQ0WMIwrJaFetr6+XZdnj8YyOjp46dSoWixWLRZhJIN+hy9HDinGnGHrldDoR6mK3230+H16D2jze4jZCGQuJtSuc2dnZmZmZQCBQLpfdbndNTQ0SIdcVdna7zWaTJAkpnJIkmaaJvttEImGz2fBQKIpyOByqquJN4ZlhWbZYLFoNDL8J9hxUVcXl19XVwSKVTqfRgowhWXNzcxcuXOB5HvcKnbu4XVjqkL8OIuUJBAKBQCB8qmFZdmlpCXkymUymWq2m0+mhoSHLRb22Ps2yLLS+VdXGa6D1OY6rVqu5XM7v92ez2ZWVFWTMT0xMpNPpcrm8Y8eOZDLpcrmmpqYMwxAEAX6YnTt3HjlypKmp6dq1a1//+tc3bNgwOTnpdrufe+65999/f3Jy8jaCGDYYKPvJycmxsTFIXvwQJ4nW2Lt1x5DkI0mS2+02DCOXy7nd7oWFhWKxiBZSRLybpon8zVtSLBZpmvZ4PFhXiKKIvY5isdjW1ma32+fn5/1+vyzLiOvB4gRGo1Qq5fF4otHoegenaRpqvlKp0DQtiiJ2KnAr0B6AJ5jL5cbHxzmOw9YKivewTpFkGyLlCQQCgUAgfOoVht1eqVTQ6MmyrGmao6Ojy8vLcLNYw4ygAgVBgP5G4RaZMPgnjEaqqam5cOHCt771rcuXLx84cGDr1q3/9E//NDU15fF4FhYWLly4EA6HEdQYDAYXFhYCgcCOHTv6+/v/3//7f/Dn/Pu//3sul2MYpre394UXXujq6gqHw+udPMdxkUiEZVm73c6y7MzMzMDAAGrq6FtFYA6u8W7dMdjQrduF0xgbG4OOt9vtoVCIoij05q53EL/fj8bf1dVVRVF0Xe/r63vrrbcuXrw4NDQEc461XiqVSgjdLxQKuFKbzbbe3Fnqw6we3AGHwxEIBLDtAIlvLb0cDkcul7tx4wYmfFUqlbVbGeRP4+5CFkYEAoFAIBDuPpqmhcNhGGwCgcDk5OTQ0BDHcUgwtIJcIO88Ho8gCFZV3qrcV6tVURTT6fSOHTv++Z//GY2wra2tmUzmBz/4gdfrFQTB4/EMDAwcPnx4YWFBURTkP0aj0a6uroaGhqWlpYcffpim6Wg0WltbG41GP//5z/f19T3yyCPIlrklNpstHA7DuC8IgiRJQ0NDmzZtam9vhwkevZ5Iv7mLd0wQBJZlFUWhadrpdM7Pz09PT/M8D+dPTU2Nw+HQdX290bAURaXTaYxnCofD1Wo1k8m88847k5OTPp/v5z//+Xe/+90NGzZgwJZpmmfPng2Hw+3t7diCwM33eDzrbTXgYlFcx50RRdGS+E6n0zAMRIsahrG0tDQ5Oblp0yZsoZRKJTxf0gtLpDyBQCAQCIRPO6ZpIgCeZdlsNtvf318sFt1ut1UShjEDXyAz3uFwoAKNn+OV+XxeFEVVVevr630+X6lUUlW1qamprq6uWCxWKpVisdjV1SVJEsuy0PGRSMTpdCYSiU2bNnV2dqZSKZvNduTIESv+sru7u1gsJhKJ+vr69U7e5XJRFCXLMkz509PT7733XiwW83g8liS9u3mLNptNURTYVDweTy6XO3XqVDabxQwmiqICgYAV5b7eQcLhcLlcxkBcSZLg+3/qqac++9nP/vCHP3z33Xfb29v7+voCgUBra+ubb77Z09OTz+cXFhZsNtuXvvSlarWKBtZbHhwB+UgIRQusy+WyFmCIy0RvABY8Q0NDwWCwsbER+wz4XVT0yR/I3YIYbAgEAoFAINx9WJaVJAnxJjdu3JicnETvJvXh2CPLawHdbMk7lOSt/shMJmO32/1+v9frXVlZQc0+lUrF43Ge50VRhOXD7XbDjb28vLy6uor3hdM9FApBGcM4vrKy4na7aZpub29f7+QdDgfDMBgmBd9LoVDo6+sbHh5WVdXqjjVN8y42cWLFUi6XceY3bty4dOkSjOkYYoWegdt7zXO5HIr6oiiGw2Gfz4cBW6qqdnd3z87OUhTl9XqHhoYymQxy9zFma2BgYGRkBAun9Q6OiVrof8WjdDqdcBkZhoEHWiqVMP7Wbrcnk8l4PI4TwLIHDiLy10GkPIFAIBAIhE81sGJzHJdIJNBgCqO5ldtYqVRQfUcfJzSxFZYCC4fNZtu4cePS0tLs7KwV6gJLd2trq6Zpc3NzNTU1kiQhekWW5Y0bN7rd7kwmg6lMyWRSlmVFUQRBkGV5YmKipqbG4/Hk8/nbtL1CrDMMgyx52F3y+fyZM2eWl5dxFdDxd7HADAWMtMfBwcFz584hqQZvhHAb9I/eRg0LgoDMn1QqVSgUkPiJO+n3+30+XzKZRLhNsVhsb28/dOgQRVEcx/E873a7vV7vbUbJojEXdXeYarCOQgwRVL6164LXT01NxeNxvBgNAAQi5QkEAoFAIHza0TTN4XCUy+XBwUFYa1KpFMwYVgS7FWVjmTSoD4ccWd/G4/H6+vqmpqalpSXUdEulEs/z6XQao17z+Xw4HIY1v1KppNNpiqJ8Ph8iLEVRKrRdlAAAIABJREFUhDh2OByFQmHjxo26rsfj8bq6ukgkst7Jl8tlRVGg1OGM53mepune3t5EImE17CJk827dsUwmw7IsTdOyLF++fHlgYEAQBDiOrPB7jNC6zUESiQRN05FIxO12Y/HD8zwy+/v7+x0Ox8TEhM1m6+joKJVK2KMYHh5mWTYUCqH59TbHR18ynEV4JQJtGIbBY7X6YvFY3W738vLywsICBoFB7pPOVyLlCQQCgUAgfLqw2WwQduVyWdd1CNBgMDgzMzM+Pk59aO9mGAb+EI7jKpWKVfNG1dk0TWTJa5omyzJ8Jg6H47333nvllVdyuZymaUNDQ9euXZubm3vnnXc++OADvPjkyZPBYHBkZOTEiROyLBeLxd7e3osXLyYSiVQq9corr/T391er1WQy+cILLywsLEQikXfffff111+fnZ1VVRXmEHhmYPKuVCqBQMBK4IGLnabpYDB44sSJVCqFUHxL10JqW5eJUHyrvxP2d+trNJXCDgTPPWw82G2QJOnNN9+8cOECct9RzMZhDcPw+/2IhVnvQcDmXiwWi8WiIAjpdFpV1V/+8pc//OEPR0dHW1pa0um0YRiJRCKdTudyudnZ2ZWVFZZlkROKmn11fQKBgGEYCP6H5we3CzO/8ByxZeFwODRN83q9w8PDiUTC7XZjjBdU/seXMY+P072TXk/aXgkEAoFAIPxOQKfC446WR8jfTCaTTCYNw7AyCmGxgA1jrR6FurWCa2BVRyl9cXHxBz/4wfbt20+fPv3000//5Cc/QeLK3NxcIpFwOp3j4+PXrl3bsGHDv/3bv3m93uXl5T179rz44ouocN+8edPhcAwNDcVisRdffNHlco2MjDz88MMvvPDCxo0bbTbb4cOHY7FYtVpFygoWGJgyazn7qQ8HwaqqOjc3d/z48cceewwbAj6fDx23VtMnZD0G1kK2Wlk98KXwPI/8eMRKIj3GMAyn02ma5qlTp1566SVLNKPHFPpY1/X/0Z2POwktixmxmzdvdjqdU1NTjz766Be+8AWGYRYXF8PhcENDQ21tbTwe37Fjx8jIyFNPPWWz2SKRiCRJaPn9TSDQrdzJUqmk6zq+vSWapuGTMDIy4vP5gsFgJpPheZ4U5omUJxAIBAKB8OnC8r6jOutwOObm5uLxeKlUgtrDtCArg8XyVWO+qeWYhxnDKnLncrndu3c/99xz3/ve95aWlrq6uvbu3XvixIm/+Zu/uXLlyvHjx03TfOaZZ957773Gxsa9e/f+13/9l6IoLMsePHjQ4/Gk0+lwOHzgwIHBwcFyubxp06aLFy9evHhRFMW6ujqKojweD0VR+XweEhzVdJqmJUmyBh5hmYF9A7fb/fLLL6uq+uSTT0ajUcMwoOOtsa/Q0xhhuzZV03LYI03S7XbjzjAMUyqVSqVSNps9efLk+++/jwo9gh1hQKfW5NvcvuQsCIL16xRFud3uAwcOiKL4p3/6p/Pz8+l0+ujRowgLWlpaEkWxvb29XC53dHRUq1WO45xOJ8uy69nlsb2Aa7TZbIZhyLJ8GymP2Eqn0zk2NtbS0rJt27bV1dXbhF0SfguIwYZAIBAIBMLvJibsdvjRIcQhNCuVSjweX11dtRJp1g5zha/a+vVCoaBpGvVhrRcvg8BFJ6goivX19XCneL1em80mCEI0GoUU3rlzp8PhGBgYGBgY2Lx582OPPdbe3v7mm29euXLl2LFjsiyfOnVqdHRU07SVlZUtW7YcPHhww4YNFy9ezOfzcARh+im8GVCrkiRZ/m/rSuvr61VVramp6e3t/fGPf3z9+nV0x8Jbr6oqlCvLsvihtR2BBYxpmlCxpVIJTbqo/Wualsvljh8//vbbb2cymVgsJggCdglwf3BD0AV7+zD7SqWiKApuHVqBg8Gg1+udnZ3F+kHX9YWFBU3T4PL3+/2FQqGmpoaiKJfLZXUCrPegrR0G7EIUi8XbfDCwyGEYplAozMzMIMoGF0UgUp5AIBAIBMKnAtTjoTghBGmaVhQF7hoUp9e+Br9iKVQ0pCqKAtULrY+CNPzrU1NTZ86cGRwcRPRhQ0ODoihnz5595513otGoJEk//vGPS6XS/v3729vb6+rqTp48iZT08fHxU6dOHTp0CDNQGxoaOjs75+bmxsbG3G733r17R0ZGkskkFgawvzscDjSMFovFj0j5SqWCAMdgMKgoSn9//xtvvHH8+PFCoQBXPcuylUoF5nssS3D+KNLj4HDRrPWXJxKJc+fO/exnPztx4kQgEPB6vQsLC6Zp8jxvGAaGaqEcLkkSNj1ur7Zh6cFrdF1HO0E4HHY4HDgTNMUipH95ebmhoWFmZiYQCEiS5PF4stnsegfHzCw8QdilCoXC7T8YyK90Op3T09NjY2NerxdrNgKR8gQCgUAgED4VQHND5KFCb7fb0+l0sVi0rNXWv65XlYcohM/e+i0cbWFh4cyZMw888MD27dtra2tlWT569OjZs2c1Tfvyl7/86KOPzs/Pf+5zn8tms6dPn8Y0qLm5uZdeemnv3r07duz4xS9+YbPZHnvssbq6utdee23fvn1NTU1TU1MffPDBzp07fT4fTsZywhiGUS6Xc7kclOjaf0qlUl6vd3R0lGGYQCAwPj7+5ptvvvTSS319fWgztWbWYugpLsfSvhzHuVwuQRB8Pl8gEKhWq6Ojo2+++ebrr79+9uxZ9InSNI2wyHK5jLUBblq5XM7n8/9jSRurBZiFkN6D6rvdbsfOgyiKHMdNTk5mMhmPx8MwDMuyWMawLOvz+W6TYIMzsR6oqqq5XO42BhvsS2DiVT6fn5iYwC4K+ZO5ixCvPIFAIBAIhN8JKy0e+pVhGEVRVlZW0K8JoW8pWuu/lmkeXvlsNlsqlayOWHyBZMann356165dbW1tsiz/yZ/8Cd5i27ZtgUDA6XQeOnSop6eH5/lvfetb8Xic47i6urpNmzapqhqNRguFQlNTU1tbm81ma2lp2bhx4759+5aXl7u7u9GiKopiNpvFSeI8NU2z2+25XM4wDChjy+leX1+fSqUQ74jhSuFw+OWXX25raxsdHW1vb4/FYoFAABOvkMaDy8SYJ1VVYZRHF8HIyMjIyMji4mKlUqmvr+d5fmFhwefzhcPh1dXVUqmELHyO46ChM5kMgn1uMyVKluVKpaLruqZpmDlFURRSICORiMPhwJFjsRjLsslk0ufzLS8v19XVxePxQCBQLBZvc3A03cLcr+s67gBcSbd8/dqAeYqiEonEwsJCbW0t8coTKU8gEAgEAuHTgtPphM6jPiyrq6qaTqetCMW19XhL5FFrwmF0XS8UCkhcsWIK8Vs1NTXFYnHz5s2maYqiuLi46PF4AoGAaZqKoiDUMhqNZjKZarVaU1PjdDpTqZRpmj6fzzAMXdcbGhpkWUZRfP/+/ZlMJhgMVioV7AMoigKDjWmaqqq63W5BEHK5nCRJ1kgj67QlSXI4HOFwOJvNMgxTW1ubzWY3bNiQTqdff/31M2fObNq0acuWLbFYjGGYDRs2CIIAWW+aZrFYTKVSuVwOIn58fNwwDJ7nMVO2XC5j1VEoFKanp0VRFAQBayFIYXjlVVXlOI5l2fXGLSHuE/YkjuPQAYx23mKxiDjLarUKP70oijabzeVyKYoSi8VUVS0Wi6FQaL3aP6Q8TdMw/UuSpKqqx+NZ72QsY72iKBRF5XK5iYmJWCxG/mSIlCcQCAQCgfBJc0shji9g6VZVFYmNDMOsrKzcsr5rs9lQ/LaGhsJHPjw8/NBDD6mqCg+3pmlIaezs7Ozs7ESmSrlcDofDFEXBb42xpkhcgfClKErXdYSXQ1/iIDgTXdexWoBUtcJeKIqSZZmmaZfLhYNMTU2Nj48jaFLTNHj0KYqC9SWfz2NYFXLfi8Wi3W73er0URY2MjNy8eVMQBK/X6/V6kQmDk8GAVVmW8/k8LtzlcllKHa8pFossy9bU1KDBF7scuJ+iKM7Pz4+NjT3wwAOqqt6+do6bI0mS0+m0gj5hbrFS7fHgTNNEMyseiiiKeN/1PgCo9MM2MzIygnXIeh4b9LxC9EciEV3XR0ZGtmzZEo1G8QhUVRUEgWGYbDaLJ0UgUp5AIBAIBMInCkQ8iuhQmWNjY+tVaq0lgfVftMNKkgQnOsLIGYaxPDkfH/CiQPGjko3cd1hu1s4uxZYCIuRRZUfJGW4fK4iTpmlN0zRNM00zkUhAo1tjpKgPW4SRcmO327FvgGq33+/H+cCsbyX0o/cAmxuFQgEy+jZS/mNUjTRtna2maaurq/8fe2ceHMV95v2eq3v6mPvWSBqhW0jiEDLmMBgwNhjHBkNiO3Gcw/F6s0ft+U82W1vJbm1V3iR7JJvNxkkqcSXZdWzHZSfGEGPANhiDuEEIhO5rJI3mnumZ7uk53z++L/1qbcCAhXP9Pn+kiBAzPT0z5e/z/L7P98FI7rXs9UgXRQaROoY7NjbmdDqLxSLS99WQIvI9IlKeQCAQCATCbwD0xTUaDZYflUqlwcHBazVrVaeNaoiHlI9EIuPj4ytXroQ73GAwwGd/uy8eG14hx9XThmAwCKe7wWCYfwQB5Yr8GVhNKIrKZrNIf2dZFhod456w/qvRPXhRGo0GWeyqOx9+fZZl4/E4LollWTXBE1uiKIqSJKlSqYyPj6fT6etse72tIEu+WCwaDIZoNBoMBlGoXEvK48hFq9XSNI16hqKo4eHh5uZmlmVxJAJzP5HyRMoTCAQCgUD4zVAul6FxIchGR0dVo/y1FB41z66jSvnR0dHVq1dTV4ZiIZdvq2xVwzGhzuEpD4fDk5OTkOOqI0V9pRqNBqIcES6SJFksFoyZIiySuhLCiAeEfQX2dMRQCoKAPjT0OlImM5mMmuNJXcnXn58fj+GBgYGBYDBYX1//G3mjIcdLpRLP8xMTE/F4/PrnA0jNh30fpZHRaEwkEhMTE+3t7WqN9P7tvwQi5QkEAoFAIHxEZDIZxJigZdvb23ud4PP5/Xh1YxRy3CcmJtLptBr5oi46vX3gqSmKguvdbrcnk8nh4WGEzaNEUbUmRVFWq1WSJETOI8bRZrOFQiGIVOxgslgsJpOJYRiLxQL7DSzpGKuVZXl0dFSWZYzVqh6ecrlsMpnUPHgEwKu7YHU6HUZd5+bmxsfHFy9e/BGcV7wfzOnCPjQ0NIS3m+O4a10MIoAoikKeDyaPRVEcGRlZvHgxfgEmousY7glEyhMIBAKBQLiNoP0M90UikZiZmYGh4qq//J4cGzXERqfTTU9PDw4OtrW1qVtjb7eUV59d/V9Jki5fvozxUzUCX72Mqakpt9vtcDgymYwkSYiBb2lpcTgcXq/X5XK5XC63222z2ViWxXomdRMWRVEw5xgMhrm5uYmJiWAwGA6H5+bmQqEQsi/Rw+Y4DmPEqDSy2SyCbnCRY2NjkiRhmvYjBq9Cr9ePj49PTk5+oATHVIB6AwuFgtFo1Gg0c3Nz2WwWq2dZllW9NwQi5QkEAoFAIHzUQPUyDJNOp8fGxmApudZSUrUTjyh61UpuMpnC4fDZs2fr6+uRn4jQlds6+YpRV5qmjUYjThUmJyf7+vrQbFYUBUWFKvTr6upSqVQsFmNZtrGxsaWlpaampquri+M4rHNSE/RLpRKWuaqvF0b5crmcTCYdDofP58PQZygUGhkZmZ2d7e3tRXK8oihwpKgmcthayuWyIAiDg4OXL19esmTJR/9GY3GsTqc7efIklsLCWHWt38epQiaTMRgMNE2rI7OlUikajZrNZvhzkJh5ncchEClPIBAIBALhdoEEG+i8iYkJJLtbrdbr/BPVJ6223nmej0ajw8PDuVwOqlf14dzWK0fWJMuysiwnEompqanx8XGapiE9UW+oUn5wcNBut2/YsKGrq6upqclsNlNXDPSFQgEBi1i2iiplfvUCF0qpVLJardDlSHGpqanx+XylUumhhx46ffp0T0/P+Pg4hkF1Op3BYECajSzLxWLRZrNNTU319/f/RqQ8TdOJREIQhIsXL+LmoOS4VmMe752iKLDW5PN5zD/gcagrBqd8Pi8IApHyt/gZ/upXv0ruAoFAIBAIfwiEQqFoNMpx3HxfBBTze/5w/cd5f6480tlHRkbOnz+veiqu+jjz3TXou+MnuVyuVCqlUimLxbJo0SKKopCHg0622rxXJf6C3BBMowqCgGeZmJg4cOBAMpk0mUyYOs3n8zzP6/V6eIfa2toeffTR+++/PxAICIKAowM1sFKn06lG//fUKvNnfOfXBmqpgFvR1NS0YsWKuro6hKxDvqtHB6VSKRaLYQUs1sqazWa0t9VgmQWpfHQ6HTroeIEI/keKv16vP3DgwFtvvYVyC+32a41GIKgHGfw4qMFAM37e2NjIcRyWXsmyrI5PvOdzcgsXn81mnU7nH8guKtKVJxAIBAKB8GGB2guHwzCN3EK2oKIodrs9l8udOXNmyZIlixcvjkajLMvOF/FwsEAcL0h8YblctlqtoVAI65z6+vqGhoY0Go0oihqNxmQy4YQhk8k0Nzd/7GMfq6+vX7RoEVbM4sLQMl+Qe4i9syzLLl26tKGhYWJi4vTp02+//TZcKFhiVVNTUygUhoeHz58/39HRMTk5WVVVFYlEOI7DklqO4xakwsGgKjZw4fVCc4+MjPT19eEdZ1kWEZk3K7tLpVI2m83lcjh5mJ8RRCBSnkAgEAgEwkcNNpVOT08jcQVZjTenSPR6iqKMRuPQ0NDJkyfr6uq0Wq0a365GNKqx9Aty2TqdjqZpPOzIyMjRo0dTqZTJZOI4rlQqIanGarWuXr36jjvuaG5uttlscBOpBcYC+n88Ho8sy6lUiqIok8nU2dmJCdo9e/Ykk0mv11sul8fGxsrlciAQOHfu3JIlS5qbm0ulEsdx6XQa62YXEBwUlEolnAxg+9XFixd7e3vxwmH+uYV9VeVyGVtv7XY7wzAItyFfIiLlCQQCgUAg/AaAsJudnUWU5LUGXq8Pz/PxeNxqter1+nfffXfRokWrVq1CEDts5eqSJtWUsiAViKIoHo8nk8ns379/ZmbG4/HABQ7LSlVV1aZNmzZu3OhwONLptKIoKDDgElnY3JVEIoEkH1yYwWCw2+0bN240Go0HDx7EEEJtbW0+n4/H41qt9o033mhubsYOKZ1Ol0gkLBYL/PofEtxhpG3KspxOp2madrlcx48fv3DhQjqdxpBAsVjEltxbeArk93u9XoqirmPRIXzwt4/cAgKBQCAQCB9SyheLxampKeRRGgyGW0g9R3NXlmWO42Kx2MGDB2dmZoxGI+qEfD4vyzJsPFiftCBXjjqBoqhjx46dOnWK4zh0miORCE3T69at+8IXvrBlyxaO4zKZDNzq2NuKwdb3bHH6kORyOa1WKwgCz/P4v3Crb9q06TOf+UxXVxdqJIZhcJFDQ0P79u0rlUqSJLlcrkgkslC9bbwXcMnrdDqr1Qqj0eHDh0dGRkwmE0oOSZJ4nr8FfxHexJmZGbyz14kuJRApTyAQCAQC4baTSqXm5uY+TMs8k8m4XK5cLpfP500m08WLFw8cOIBGtV6vR+NZNc0v1GWzLMtxXF9f3969e7PZLMMwwWCwVCoFAoH77rvvkUceWbFihU6nQ+g7RjzVlUZw7S+gM8TtdhuNRkVRMpkMPDwYLVUUZdmyZX/xF3+xfft2SZImJyctFovNZisUCm+//faZM2eMRmOhUPB4PNlsdqEqHASMplIpjUZjNptzudyRI0d6e3tTqZQgCJDj+Xz+1t4LfELm5uYikQiqMtKVv2VIgg2BQCAQCH8oLFSCzXuoVCqDg4MjIyMwtedyOXVc9aYeRM0rZFlWFMVEImE0Gh0Oh16vVzciqYkxCyLoNRrN5OTk3r17+/v7OY7L5XIURbW1tW3btm316tXV1dWZTEYURXTK4a6BO1x1+yygXb5QKMCVjpx7nHXgbcrn80ajsaamxu/35/P50dFRQRBgOpqdnW1oaNDr9TabDVf44a8EaTNIzEQgzIkTJw4ePBiPx3U63fyGPXUli/MWHh8vqqqqCo8zP+SHIgk2NwzpyhMIBAKBQPiwyi8Wi8HXjlQT9HRv6kHMZnMkEhEEwWAwpNNplmVjsdjbb789MzOTSqXUaEhFURZwOWg0Gn3nnXeOHz9usVgMBkM2m+3q6tqwYcP69euNRmM4HC6Xy3a7naZpSZJkWcaxAzVvJHShrD7zy6pSqYTTCZxCqL15juOWLVu2YcOG1atXx2Ix/O3IyMiePXs4jpuamjKZTAtyGVDDlUrFZrOVSqWzZ8++++67IyMjyMmRJAmrZ1He3MJ7gYEKeGzgrkGYKeFW3izSlScQCAQC4Q+EG+zKX0eBQciiWVupVHK5HM/z09PTx44d4zgOktdms6XTaezvRGhjPp+HMFUVG3rbWq0WATJQhFB1iKxBpzYSiUxPTwcCgUAgAAGt1+uRnQINDTmLJ0L+OvJtILVxqcViUc2nRyg7LjKTybz44otHjhzBA0qStHLlyp07d7a2tuKJaJpWU3SwrWl+Fv78Z1lAHa++KNVQpG6cxTXYbLb6+nqEyaAZf+bMmXQ6vWbNmlQqhTlUvGTc3lKplMlkYO6nrpwkUFcM63g69NqLxWKpVIKPCHGcRqNxbGxs3759fX19DMPgtiDeB/UG/iFMR/O9T+qDqymiau4QniKfz3Mcl0gkPB6Pz+cTRREP8uGLNHwsSa48gUAgEAgEwv/iPcOsUIparTaZTEKCQ7hDw+XzeZ1Oh/Y8flIsFjOZTD6fh5TEDCtUe6VSCQaDDMPQNI3gFN0VxsfHX3jhhVKpdMcdd+RyOcS9J5NJo9GInERVjGo0GkEQMI2qKAq2kDIMw7JsNBr1+XzIQCyVSoIghEKhffv2nThxgmXZXC6XTqdXrVq1detWv9+/sLk0H/6eq4K+WCzqdDqWZbVa7Y4dO7Ra7bvvvptIJJAtUyqVPvGJT+D4gqZpnueLxWI2mzUYDFVVVaIoqtXC/O1UPM/ncrlsNgvhrtFoJEnKZrNVVVX5fH7//v379u2bmJhAamehUMhkMhjPNRqNmG+WJEmn0+FMBvOyRqOR4zik0efzedhpsBB3fpwoqq9IJLJo0SISRkmkPIFAIBAIhNsOutTUFYe0wWBQFGV2dhamF3THqSv+E4qiML4Jja4oSiqVcjqdaMRaLBYId+i8fD6fTCanpqYmJyeTyaRer2dZ1mAwWCyWwcHBH/3oR/F4fMOGDagczGYzBKJ6YZhDjcfjeC41ZAZNaIfDEY1GFUVxuVwMwwwPDx86dGj37t2CIECJdnV1bd26FTHtCxgV/+HBgYDaaKcoymAwGI1GhmF27NhRLpd7enrK5XI6nT58+LBWq73nnns8Ho/BYMDEqslkqlQqkUgEPXVsVFXLLY1GEwqFBEFACaRGYeLI4vTp02+++eb4+DhN0zqdLp1OI+GHZVmbzeb3+91uN8dxmEsuFouIrYzFYpFIJBaLxeNxt9uNwxOWZZEfj8oEBzI4GpqYmGhvb+d5noTYEClPIBAIBALh9up4aHdVh2FsdHJyEr1etecK9YnmK8Sfz+dra2urr6+3WCwWi8VkMsEqA1ADlEolyMFoNBoMBoeGhqampkRRNBqNiUTi+eefP3bs2NKlS9vb2yuVCk3TNE2jBigWi8iW4Xle7amrKZboIuv1+kKhcO7cuRMnTpw9e1YURbfbLcuy3W7fsGHDunXrYDTHcy3IztSFuufzp0LhF4JH3+/3f/rTn66urj58+DB+89ChQwMDA42NjcuXL29qakLyDAIuC4UCHqFYLKLCQbQlCiq4ZbBTFqamY8eOXbp0Ca16mGEaGxtbW1thXLHZbLjhaOTDzIM/iKIYi8VisVgmkzlx4oQkSYlEIpVKwXOFJ8XnBKcH09PTs7OzixcvlmWZfMVuAc1vVelJIBAIBALh9nH27Nn+/n6HwwGrxv+TAjfslS8Wi0ajMZvNIqAGsuztt9/u6+tTfTLUlc49DCFut3v16tVr166tqamhKArTnBDZ0HOQ4/BPQ6HCUo/YclEUz5w5c+DAgeHhYZ7ny+WyJEk1NTVLlixpaWmpqqqqqqoSBAFVQaFQQAAOHhahN7lcTpblgYGBsbGxU6dOnT9/3mw2+/3+aDQai8Vqamqefvrpzs5OvCidTpfL5UwmUz6f/y15y/BycLvQNYeah90FN/zSpUsvvvji4OCg3+8vl8szMzPlcrm9vb2rq6uurs7n87lcLkmS0FNXbTBQ3jC7Y1xhcnLy4MGDFy5cyGQyeGqapv1+/9KlS1esWFFXVwdzPA5S1BteKBQQTzm/2Q8EQRgbG+vp6Tlz5szc3BwOBBRFwVFJqVTCx6mpqem+++67NUWq2rfmu/Pj8XhLS8vy5cv/EL7UpCtPIBAIBALhJmQTvDQQ/YVCYWZmRrVYoIUMHVypVNatW3ffffdBxEuShAdRTTWqt15RFEVRzGYzuv74OeS4yWRasWLF0qVLf/nLX+7Zs8disTQ0NEQikV/96ldOpzMQCDQ1NQUCgba2NofDgTIABwKyLEcikVAoND09HYvFzp49G4vFcrkcjDehUAgK8oEHHmhsbMRzsSybSCQymYzD4fjtkfJquQXnEuofnU6HfPdCoWAwGJYsWZJIJBRFicVipVLJ6/WWy+X+/v5z587V1dV1dXXV19f7/X673W6xWKDFDQYDlLder08kEmNjY/39/SdPnpyZmUGznKZps9lcV1d355133nHHHTabDU6kfD6fzWZhf6JpGsPNmGl+z0AtjD1er3fHjh3Nzc179uzp6enRaDQ1NTWpVEr9LAmCMD09nUwmLRYL+YoRKU8gEAgEAuF2AVcGdaXtChUei8UMBgOarPg5/NBtbW1wn2NRK8/zer0ew5do6KpOD6PRCBcHHqdYLGJWUq/Xw+FdKpV27txZVVX12muvDQ8PWywWt9udzWaHhoZwMrtUAAAgAElEQVQGBgZ0Ol1zc3NDQwNmMTH2CpvH3NwcnB6oNKxWqzqsyfN8V1fX3XffDQ+6wWDAPle3251Opxcwl+bDi3i9Xk9dGQaA+NZqtRaLJZfLFQoFFDyrV69OJBJ79+5lWVaW5VKpZLVaK5VKIpH49a9/rdFonE5nVVWV1+vleZ5hGIZhyuWyLMuTk5Nwt2ezWXWqQZIklmWXL19+7733Njc3F4vFdDqNSB8kDqmTzXBGwWqPQxWcHgCHwxEOh3U6XXd3N/w5+/fvHx8fdzgcqqVKEIRgMJjJZIiUJ1KeQCAQCATCTTA/j5K6gaU8Wq1WlmWLxSLLsqIoXq/30KFDZrM5lUqZTCZZljOZjMfjKZVKLMvu3LkzEAgoikJRFNJm0O5VPRjIJldRl0Ah3BB/xt6oVCpltVo/9rGPWa3Wn//851NTU16vF/Z36PKBgYHBwUFocbXSQPdap9NZrVaaptGxFgRhbm7OarU2NDR84hOfmH8Z6h9+e3Q8XgumXdVJYtVPUiqVbDZbuVyenp42mUzr169XFOXVV1+12+0URaXTaYqiWJZlWbZYLMbj8Xg83tfX957Hx7Qrxgz0er0kSblcjqbphx9+eN26dahw1DjO90ymqmWGeojxnlsnyzLHcQzD5PN5hmG2bNliMplefPFFURRh0LdarYlEolwuR6PRQCCAPHvk6OfzeZqmZVkmkfMfUGCTXHkCgUAgEP5AeE+u/M3u11QnWdUtpL29vaIoIpcdI5Jzc3Msy37yk5/s6upaEE2MzZ0w2dfV1bEsCz8GDDmyLON5FUWx2WwQl7p54GUqioK49HQ67XQ6GYb51Kc+hSD839G3Ek4bhmHwpsDoD00cCoVSqRTP8zqdrlAoQIgzDGO4GpVKBUYdnIrk83mbzbZr164VK1ZgpkKNwryFjE7cfK1Wm8vlMpmMwWCALaq/vx/iXi0nKIqqr69XbVo484GJ/2Y/RbBXkW2vBAKBQCAQCO8VSUgQpyiKZdlkMhmPx+H6EEURfhu/3/+xj33sjjvuYFl2QZ5Up9Mlk0n4cAwGw9133/3www9jXJK6YiIHcOEDCHrIXMx0Is4F2n3z5s2LFy/+nc4yR2o+1t/iTdFqtQ0NDffcc4/NZlMUhWEYQRBwB+DJuSow22B6QVEUi8WyZs2a9evXezwejLTi4AJjsrdwkfP3UlUqFavV2tHRsW3bNpqmkV+Jz1I8HsdHCFWKatFRz2cIRMoTCAQCgUD4UMDaAU88TdOQX9SVbj1FUYqibNq06VOf+lS5XM7lcgvypDRNIzgF64SMRuP69eu3bdsGZzYCy/P5PMuykiRV/jeQ+DD8KIoCt3dtbe0999wjy/JCFRu/wbJKURTETeZyOUmSMCV8xx134BwDKhzpQOVroNfr8/m80Wg0mUwajQb5+gzDSJIkSZKaNI/3/RbKsGKxqAZiarVaGHgefPDBuro65Ofgnc3lcolEArsCVAcRzD/ke0ekPIFAIBAIhIWR8mooOEVRsVisUChg/yjWviJtRqvV8jy/UI7zcrnscrmwqBUbnSqVyq5du7q7uymKQiiNRqPheR5TmPN3PKnNXZqmM5kMdP9DDz2EJMff6a48+ugQu2peO96L1atXNzU1pVIpURQR9AmXy1XBWQpFUfl83uVybd682ev14r1mGAb5+pivvQUpj91SODrANej1eowurF69Wl0CgPZ8NBqdv/YLmZvkS0ekPIFAIBAIhAWT8hBbsCNHo1E1lTKXyxkMhkcffbS+vn58fHwBo9kxeVkqlcxmMxZUQWU+9NBDbrc7lUrl83mYwuen46szr7B2ZLNZs9ksy/K6deva29sLhcKtOUZ+e4DSVWeIEQ+PN6KhoWH58uU2mw0ZkSh1rvU4WLyqKIooih0dHW1tbdFoFDWb2i9H2fOeMeUbQZZldWsvRVGoBxiGmZubW758ucfjEUUxk8kgwigcDqsxprhgsv+VSHkCgUAgEAgLhjqMSFFUOp2Ox+NIioS1Y82aNW1tbYIgwLgC3/OCPCls8TRNYzST47hkMtna2rpu3TqfzyeKIvZJQZ3Ph7piCiqXywaDwe/3b9q0qVwuG43G3+mWPGQxqheEvWDyGCKYpumlS5d2d3fDj87zPDzrVwXFkqIodru9u7u7UCjgpiGjE8+i0+kwX3uzFwmTD0oC3PBcLpfNZrVardVqXbNmjcPhQEq90WiMRCK5XE7dHaYuDybfOyLlCQQCgUAgLIyqRihhpVLJZrPZbBb+DVmWW1tbH3vsMUmSUqmUx+OZnp42m80L8qTpdNrv92u12unpaYvFgihMh8Oh0Wg2bNjQ1dWFBHpo2fn/UFWrpVLJZDKFQqF77rlHEAR4URiG+Z32b+DYQY3Jp664WQwGgyRJPp+vo6NDr9fLsoyER901UEVzQ0NDfX19KBTyer0Mw6iTshgwgC//Zi+SZVmNRpPJZFKpFCYW0KE3mUy5XG7Lli3d3d2IIcpms6Ioqvtrca6C/yXfOyLlCQQCgUAg/H9UtVS5SeBLSSQSHo8nEolgLBJ27a1btyJQhWGYRCJhMpkQsSJJEjr3EHPlclkURaPRiL+KxWIcx01PT/M8T13xZ6uSEU/Ksuzc3JxWq62urhZFcXp6mmEYbJiiaXrZsmXo7Ho8nmg0CrMNHgEBixaLBRGNmzZtWrZsGbz1qVQKf/u7+yYi/RNteDW9UW3Py7K8atWqlStXajQa3GSYozBIMP/PNE3DfbRixQqYYWRZLhQKeI9Q8yDN8xaCOxFFz3Gc2WwulUpYxYXnxcXfe++9giBQVwZkp6amBEHAaQBey3WkvLqpan6p+Qc4JkukPIFAIBAIhBsCiSgMw2Sz2WQySdO0oijFYnHt2rVer5fjOKPRiLVNCAiHNEyn04VCwWq1QtN7vd6ZmRmEJ9bU1Miy3NzcHAwGYaGenZ212+2ZTAYJiUhf4TgO+6cMBoPFYkFgi0aj4TiusbGxu7tbo9GkUimn08lxHMIo4R3H7liKovx+f3t7u8lkslqtiqI4HA6tVvs7nWBzLdBE53m+VCp1dna6XC4E1Kiqd74CVpM629vbkc5pNBo/gsMK5GNSFCUIwrp167ANSl1QhWMfbAq7haMAIuUJBAKBQCAQroKalyKKInIhC4WCIAh333232WyGQITZmrqyGhat3GKxODMzMzQ0xLJsOBz2er1wvYfD4UgkEovFqqqqotFofX29yWSKRqOSJCmKAlvIxMQE/DOQ9QzDlK5QLpftdvuKFSsYhkmlUjDYqH+LRrUsy5VKpbm5ub29Xd0SxXEcEhJ//96jYrGYz+dR7XR2djY3N6uHKmhav+fPWALV1dUVCATy+TxqsNt9kXh3KIriOG7Lli1Go5GiKIPBkEwmsQgWIxkw8ZPv3QcUb+QWEAgEAoFAuEEpD+tFKpVKpVLwdTQ1NTU1NVUqFfhV1G2dpVIJPftXXnmlr69PFEWHw/G5z32utrYWlm4kSwYCgXg8rihKoVDAQGSpVFq0aJEsy4qi9PX1jYyM7Nq1C/1+dRwT9hJFUcrlcnV1tcPhEEUR07HUFZc85iyLxaIgCB0dHS6XSxWpqhfl91XKcxyn1WptNlt3d/fly5ez2awaC6Paq6gr6aK1tbUtLS0ojXDw8hFcJ5JztFptXV1dW1vb2bNnsQssk8lYrdZMJoN4U4Sfkq8ekfIEAoFAIBA+LBgYRbsd7VKO45YsWWK1WuGJh/bCPCVN05hxTKfTdXV1d911F8MwTqfzwoULExMTjz76aDKZ7OvrQwO+v79/0aJFPT099fX1XV1dp06dmpmZWbx4sclkGh8fVx3h0O6Qm+gry7Jss9l8Ph9UIA4BkLOu1+th7q+uru7o6EAPvlgsWiwWODp+L7vyDMPIslwul00mkyzLy5YtO3/+/OHDh9XwzfdIeZ1Ot3LlSrfbjcMKtMNvd2Mebw12exUKhXXr1vX29pZKpUwmk8lkVHcWLo9874iUJxAIBAKBsABgaShFUclkEquFqqurW1paoAv1er26nimXy8HcYrFYKIrieR7jp5cuXXruuecwhRmPx9999921a9eeOXPG7/fv2bPH7/f39PSIovjLX/6SZdnh4eGuri6Y5kVR1Gq16jimOrJpNBppmna5XP39/WoYC0oOpJJzHNfS0uJyuSRJwmylXq9Pp9O/6wk213mPsCqLpulEIuH1eltbW0+dOjV/mFj9ZUwVd3Z24ojDbDZnMhlUYrf1IpGSiZBKSZKQMR8MBvP5fDqdxmdMo9GgErtWV54sggXEK08gEAgEAuGGwH6oQqEQCoWgperq6nw+HzQxBijhiJAkiWEYi8XCcVwmk3nttde+/vWvv/DCC6+//vqWLVueeuqpvr6+bDa7evXq7du3IwCnWCxu3rwZrdl169Zt3rx5ZmYmFAqhAQ+jPNQ54hexIlSr1VYqlZqaGlEU8QsQgvl8HpZxh8OxfPly+H9wbpBOp5F+k8vlfv/eo0KhgIB53BxZlgOBQGNj47W88tXV1TU1NXi/sH7rI1jMhGgafJwwytzY2IifJJNJWPbRuSdhlETKEwgEAoFAWBgURcFColgsRlEUwzB+vx/58eiwwgCt1+vhVk+n06Ioejyexx577Ctf+cpnPvMZiqJqa2u9Xi/P8zRNNzY2yrJcVVVVV1fX1NRUXV1dVVWVzWZHR0f37duHjPNsNgt5StM0AjHRpkVoerFYLJVKgUBAURTVdaOmNHIc5/V6Fy9ejB4wuvhIwsH47O9luYVzjHw+j7gej8fT1tZ2rQSbhoYGu91eKBSwoBfR77f7IlH7objieT6fz2N1QLlczmazkPJq5UYgUp5AIBAIBML/Q40hp67kcKtGhQ/MlYdGNxgM0FsWi2XJkiWQZeihYji1WCxarVaNRqPX6wVBCIfDDMNUVVX5fD5BEC5evNjT04NceaPRiPzBUqkUi8U0Gk2xWBRFMRgM7tq1i6Ko2dlZbHLlOA559gg+xz93uVz4g9lsFgQBHhKDwQCxDrG4YcOGSCSCmEU4sy0Wi0ajQbz9zd49+E8kSUJpkc/n4/E4BHSxWLzBBbf5fN5kMimKgj60OiW8UCo5m83iwcvlMmLa29ranE6n+hSoeVAgtba2RiIRp9Op1WrRzi+XyzzP46bl83l1EFaWZbxTiqIoioKGerlcxkJZ9XmxXkqSJIqieJ5XDwHUIH/UYzghgRVKFMXu7m7EjCYSCWyxTSQSbrdb3Wj7fsh3mUh5AoFAIBAIN1cGKIoiiiIUntPphGS/qpsZxnRZlqEjQ6FQuVzesmVLT0/P3r17u7u7ly5dKoqi3+/v6OhQFKWxsVGn09ntdpvN5vV6d+/e3draihx6NNFpmk6lUrOzs/l83mw2cxyHaoGmaUEQfD6fVqtF5x4lQbFYrK2tdTqdDodjoe6A2WxG2qYkSel02mAwBAIBjAIjTZ+iKNj0YTSa3wKfL0OTySSiZlADFAqFGywDPljYabW4XdDlFEUZjUa73V5VVQX1bDQaseRVq9W63W673Q7nuiqay+Xy3Nyc2+3mOE6n08myjDlat9vN8zzSSHEUg40BHMeFQiGtVutyuex2e6VSyeVyWOmaSqVwSTgVsVqtHMehGY+aAU4bmqY5jnO5XDqdLpfLYfUYypuFui2/x5CxVwKBQCAQCDeEwWCQJCmVSuXz+XK5XFVVZbfbVaP8/EYpJCwWNm3YsIFl2Vwup9frly9f/swzz0xOTlZXV2s0msnJSYqiHnzwQa1Wu337drvd/vnPf75cLq9du1ZRFI7jstksNk9FIhGaps1mM4zykUgE2fAoJPR6vd/vn5qagv8HKlCj0bS0tPA8v4BDnEajMRaLGQwG9JtFUZyamuJ5Hkup1Pug5sO8v3ms0WhYlhVF0WQyUVei+tV/++GvEHO9aMljOFin05nN5tbW1qGhoUKhgMMETC27XC6n04lbiiY9pDzmkmOxWKlUstvtWq02GAxCoONqkTvEMIzRaMS8LGzu+Fu86ng8jgXAav8+mUziU4RmPEogjUZD07RGo6mtrb18+TJqJLfbra73InxA8UZuAYFAIBAIhBtB9U6gXepyudBkna9TVR2PtZ2IOGRZlqZpqDRJknw+XzgcFkWxvr6epmmn02mxWKxWayKRSKfTsMEEAgGe5+12O/wwPM8zDAODh16vx0JQzK1Cs3o8nkKhgAujaRq6v7m5WaPRqHnzH55oNGo0GjUaDYJWzGaz3+9HOYH+OkVRGNlE2/v9/iVk88PRXiqVEOsJFuQK1cFWPCNMNTqdrr293Ww2482CjC4UCk6nE0169ffVRn6xWKxUKoIgZLPZeDyOmCBBECiKQv+eYRiO43AMUi6XGYaBz75UKiFoEvWJIAg8z6PGwJwrahiKojDSimfU6XRerxfuLLiY8EQkjJJIeQKBQCAQCAsD+t/YN6TT6ZxOJ1qw728nVyoVtK7R5VU7uBzHIeXG7/ejR8uybH9/vyiKGo3G7/dnMhnI+mAwWCgUFEWB+kcGJeZudfOAO1+j0Xg8HvwOjC40TVdXVwcCAZheFgqr1QqrD7Isw+EwtszC9Q6fjBpgr/pYcIsgoCFnYS6HWRwXvFDXSdM03hTcBHUDbk1NTW1tLd4pg8FgMBhYlvV4PLD4qycD+HMsFsvlcoIgINYGww+pVAqmKbT24XeKx+NwxSASHi8HFUU6ncYesUKhEI/HMaVA07Qoiqp8x32DyrfZbOj6ZzIZvBaUbeR7R6Q8gUAgEAiEBQCGllQqBQ+Gw+GAZMffqqO0aO4WCoVEIgHNVywWFUWBSdrpdMbj8VgshoVE2WzW6/XCcx+Px91u96lTpwqFQnV1NcZSzWazKk+NRiPP8+oGUNXbTVGUxWLBX0HxwyiPWgJ7oxaEYrEYjUZHR0fn5uai0Wgmk7HZbFClkMKlK8BSfy0KhcKZM2dSqRTuD0VRtzCDe3Vhd0Ucw96D/bgYM21oaECWqGp/cjgckNHUvB65RqPxer1OpzOTyRw+fPjChQvT09O5XG5sbGx8fNxsNtvtdlmWEXqDJCKz2cyyLFR7KBSanJwsFAo8z2NuFW4it9uNaWPqSicez4jB2XK5bLfb8SCpVAr+KLUuIlwHUusQCAQCgUC4USFL0zRGNs1ms81mgzovFovzdTx1xaqBVaxIO0HWoSRJlUrFYrEoimKxWDD6aTabR0ZGXC7Xq6++etdddx05ckSW5bVr14bDYafTqShKJpNBbVAulzEqipVP5XI5l8spiiIIAsuyHMclk0mO42DwaGxsVNcMLdQdwDN+7WtfGx4eZllWEIRdu3Zt3brVZDLRNA1Vqnpa5ofSzHfapFKp0dHRH//4x4899lhXV1exWEwmk06nc6GuEKWOWlNhtDSXy7W1tZnNZvijSqWS1WplWVZtxqtxotjeVSwWjx49+txzz7ndblmW77zzTpZlW1tbnU5nPp9PJpMejwetdyzWRXykRqOZnZ0NBoM+n8/lcmUyGYZhIPHz+XwmkymVSmazOZvNqvOsuFQc8nAcF4vFkskkag+8FvK9I1KeQCAQCATCAoAgS2hoOOAh5a/6y6FQ6NKlS3V1dRcuXNDpdMuXLy8UCiMjI1NTU1u2bGltbf3hD39YKBS2b9/e19eXyWR6e3tfeeUVjUZz11136fX6F198MRKJdHZ2Llu27NSpU9Fo1OPxrFy50m63z87OJpNJtLHhO0dgPIza8KBbLJb6+nqDwaAoygJuGioUCplMZnBw0G63d3R0nD59+kc/+tGdd95J0zTLsohChw0J/W9VxM/3zTMME4vFDh8+vGXLFkEQ0Ks2mUzoWH9I4FpRZT1Usl6vT6VSjY2NaMPncjlUODgTwD2EJwfq2Wq1ptNpvV6/Zs2aL3zhC6+//vr4+PjExER9ff2BAwdmZmaam5s5jjt8+PDly5c7OzubmprOnz8/Nja2YsUKzA/Mzs6+8cYbqVRq+/bt5XL50KFDWq22s7PT7XbPzc2ZTKb58T6wRZnNZqPRWKlUMplMsVjEpCwujHz1iJQnEAgEAoHw/xX5rSVzcxw3Ozs7f90SWtGVSgXjj5jdRCDJuXPnzp07F4vFzp4929jY2NPTQ9P03r17W1tb9+7d29vbOzo6KknS22+/zXHcs88++/jjjyPt5ODBg3q9/tChQxs3bty/f38ikXjrrbdqamrefPPNQCCgjsDiKIDjOLScOY7DqCXcNW1tbW63O5PJoA+temzU0wNV7F71lV5L+guCYDAYZFn+5Cc/uWvXrueff/773/9+f39/b2/vyy+/rNPpHnnkkfvvv//SpUsvvfTSwMBAbW3tX/7lX1YqlZ/+9Kc8z/f19fE8//nPfx5nGhqNZmRk5L//+797e3u7uro+97nP2e12LLHiOA5DsYIg3FRnev7cguqZwaCqwWCor68fHByEE8lkMqknKji4mC/oMSCLkmNgYMDhcGi12qmpqdHRUZ7nDx48qNVq/+3f/u2+++7bvXv3pk2bXnrppfb29p///OebN2+enp6WJGl4eLiqquoXv/iF2+3u6+sTRfHkyZPf/va3Y7EYnDN4XepTYwz34sWLsMtj3BlZN9f6GJPvMkW88gQCgUAgEG4cGEjmt5lVR817ftNkMm3ZskWW5fr6epZlz549e+zYsc985jN/9Ed/FA6HDx8+vGPHjr/5m785ceLE7Ozsjh07du7cuXz58qqqKqwp3bp16+OPP+5yuYaHhzdv3vz0008vWrRIURSj0Wg2m0VRhEtENZPA4wGbuEajMZlM6m4jhmEW6uVjsRSC4SmKSqfTiUSCoqhnnnmGYZhQKPSTn/wknU5/61vf2r9/P8uy+/bte+aZZ2Kx2L/+678+//zzNE2/+uqrb731VjabjcViNTU1u3fvfvXVV2tqap599tlf/OIXuVwO06UURWEHljoD+mEFn1aL0CGGYSCRr5PankgkOI5LpVLHjh07fvy4TqdrbW212+21tbX19fWLFi26fPlyJBK57777/vzP/9xmsxWLxbq6us997nM1NTW4ckEQNm/e/OCDDxoMhr6+vj/+4z/+kz/5E5vNls1m1QSb90tzXI8aco9ZYfKluz6kK08gEAgEAuGGQN8d0Suqb4SaZ5FXwygpiiqXy7W1tQcOHMjn893d3evXr5+amtJqtbCVY4cR8gcNBkNzczPiHU0mE1JuDAaD3W7PZrPYSwW7vMlkgraDjWR+8KIqByuVitFo9Hq9FEVB3GMT7YLcAYvFMjMz43K59uzZ8+tf/3pwcHDr1q3vvvtupVLZsmVLPp//r//6r1/96lcTExMPP/zwF7/4xWeeeebVV1/dtm3bkiVLHn300YcffrhcLp8/f37RokVms/nSpUs9PT1bt2598MEHrVbr8ePHn3jiCZjmC4UCZkAXKo0R2j0QCGCWAHfmWkn2er2eYRiXy7Vz506cluj1+vPnz4fD4bfeemv16tWNjY1VVVV9fX35fJ5lWYqiBEHw+/35fB7pRuVy2ev14qPC83w4HKYoym63m83mUCiEUMv3FxtI88QEhTrTTCZfiZQnEAgEAoGwMFIeNmts65y/Amn+TlP8AV3qurq6UCg0NzcHG8zp06fPnj1L03RjY+NLL730zjvvBAIBiqJGRkZWrFhRKBR6enrC4bDH46Fpem5urlKptLW1DQwMRCKR2dlZrIWiKIplWcxoqh4ShOTQNK3Vaq1Wq8/nw8Vcx81P3bxJQ5ZlvV4fi8U8Hk9DQ0N7e/v27dtPnjx59OjRH//4xzU1NRqNJhgMViqVmpoaQRAaGhqmp6cHBgZ4nvd4PD6fr7m5+ejRo1NTUyha5ubmksnkhQsX4vF4fX19OBy2Wq2iKBYKBZvNlkqlYB//8O8dboXP5xMEIRqNokl/rZdvsVii0ShCQjG1jMTP/v7+mpoaq9U6PDx88uTJ6upqu92eyWQwfBwMBlOpFN6gdDodjUZhmm9vbz99+jTDMKOjozMzM16vV5Kkqz4vPlpw8+MzNn90mECkPIFAIBAIN83AwEAul3tP9/c3DhqWaFHzPN/W1vaRSXk4WOCCoP73WijVclOpVOx2e2NjY2tr6yuvvDI1NbVp06bh4eFTp041NDTceeedVVVV2I60cuVKuCk0Gs3atWuLxWJNTY3JZGJZtlwud3d3m83miYmJZDIJkYceMDJq1BJifuRipVJxOp0Oh0O9UQv4xqXTaZZlK5XKtm3bvvCFL3Acl0gkXn/9daPR+JWvfKVcLvf29ra0tBw4cEBRFFmW+/r6WlpanE5nLBabmJgIh8Nzc3MURXm93mg0ipLD4XD84z/+48DAQDQadbvdw8PDDofD6XTCxgNH+4JcPNJjMDd8/YZ3MBisqqpav359NBrlOI6iKI7j/H5/bW3tpUuX5ubmVq1a1dnZmUgkRkdH7777br1eb7fby+Xy3Xff7fV6TSZTqVRqaGjQarUbNmwIBALPPvss1gMLgoAk/qteHjbOIiYIZz4fgZTv7+9HaaHejauu6f1ovl/zv0G4HqPR2NraSqQ8gUAgEAi3qOOPHz+OybxrmTQW5L/6Nzt/iXCPdDoNVR2NRtetW/cRSA1FUbDkKJ/Po8KBesb1z5+mXbx4MZYoPfLII5Ikud3uixcv3nfffXfccUdNTY0oik888UQqlcK4ql6vDwaDmzZtKpfLLMvCV6PT6ZYsWTIwMJDP54vFIlJTBEHA6ijoPPV51XhyOMLRtq9UKgzDXEfK3+x753a7e3t7sesKwZc0Ta9YsQJ+m1AoZDKZVq5cWV1d/aMf/SgSibz22mt33313dXU1TdMXLlz43ve+t2/fvgceeAC7q+bm5hobG/v6+p599tmenp6VK1eKovizn/3sqaee2rVrV7lcrq6unp/b+OFlolar9fv9Fy5cwN27llC22WxarTYQCNjtdmwS4Dhu48aNNE13dHSk02lBEMxmM+5L0rcAACAASURBVD5+brcbnftyuXzvvfdiva5Go0FCqN1u7+np8fl8+Xze5XLBOHTVV6QoSi6X0+v1+MMCfrmuw+HDh48ePYqVBRi0NRqN+HItyD2/qZ+juMI3ulQqGY1GJDLhbIpIeQKBQCAQbhoYKnw+X7FYzGazvz1SXqvVchwH7Xjq1KmxsTG3293S0nK7pTx2D6nCCyYN9chC9TfjN61WK8zxuEXV1dV+v1+1ZAiCYLFY8vk8Hgp6d3JyEnE0giAgSsVms7lcLoqiWlpaOI5DRg0c5OqTIqQFrVyKopxOJ6qvYrFoNBqz2exCRcvDRN7c3MzzPMdxer1eluVdu3b19fXt27ePZdkdO3a0tLQ8/fTT3/72t//nf/6nubl5x44dgiDQNJ3JZHp6epqamh555JGZmZnly5d7PJ7W1tZ0Ov3CCy8sXrx4/fr1SGFHmQTLELTvglw8TdNY+6rOB6uK+T3wPB+NRmmadrvdPM+n0+l4PG61WuEswrFMMBhE5qbFYkGdgITQXC5ntVorlYooipIkVVdXe73eSCRis9k2bNhgsVgikchVJ18lScrlcigJcrkcxPRtPQrr7++fnZ3V6/X19fUURQmCkM1mOY6DZf/2Sflr1Qmq5QlFstlsxiqua/mRiJQnEAgEAuGG1BsWiF5rH+eCqI3rdN+v+nNJkqxWK2YTLRYLRVHXqjQWFnXTKmYTVRvA+6sanU6XTqcrlUoymURn995774X4Gx0dbWpqSiaT2LIUiUQEQcD/tVqtHMfl8/nZ2Vm3243slNraWmjoeDyOMVmoeXX4tVQqQf7CuYEbAn2PqmOhpHw4HG5ubv7qV78qCALHcdls1m63x2KxL33pS9u3bzcajT6fj+f5O++887nnnhsZGampqXE4HPv27ctms1/84herq6u7u7u1Wq3P51uzZo3ZbM5kMl/5ylfgiTebzYVCYdWqVUajUZIkj8cTjUbNZvOCKEuE/BSLRdQ5xWIR7+C1Pl00Tdvt9rm5OUmS4ClSFMVkMmHu2Wg0oo2NEhdnKU6ns1Kp4LWwLIvc+nA4vGrVKq/X6/f79Xr9+Ph4Y2PjVWN5ULeohRk++bdVykuShBeFO88wDD5CCzVqfK0v9bXO99R5cQyBoCv/gcn6ZCiYQCAQCIRrgv+44rC7/EG8x09fuRmu9ZjXujCO46Cx0OFGQuLtvhulUimZTAqCoNPpRFEcGBjA88K2DiO7LMs0Tev1+mg0evnyZXW7J03T6XS6WCy+/vrrUPkYhMV+IpZlIRNhJ8hkMkNDQ+Pj41A2R48eTafTqVTK5/Mhdr1cLjMMk0gk8Fw0TQeDQUmS8Oy1tbXoOmPVkclkKhQKlUrFYDAg/z6fz5fLZeTfwy5SqVSy2azBYBBFEW8lbqwoilj2BEeK3W4XRTEQCLAsC5NPNptFK72lpaW+vl4QhFgsFo/HsRsV86BOpzMejyOoB0WX1WrFaKlOp/N6vQ6Hw+Px2O32I0eOVFdXNzc345oRig+3eiqVoigKqrpYLDIMoyhKNps1Go1arZamaUmSruOqx8csl8vxPK8ehkQiEbwL8CbhF6AjcYzA8zzLskgcgsjGU6vCt1gs4v7D6Y5SoVQqZTIZ9Ncxqez1ekulkqIoXq8XOh6bAfAJx6OFQiHsjoXIxoHYB76i+fPWQK/X3+BkC9bQFgoFk8mUSCQqlQrLspIk4XOSyWTg8sKdxwcVrxedctwW9Q1C+SHLMj5pCOEpFAqJRAIOMbxw7CXANLbBYBAEAVuQ8X3Hdxm/VigUrFYr3EpEyhMIBAKBcLvAykyDwYBoc+0Vfv9eqeripa403aFdJicnDQaDyWTClGQsFpucnMzn87/+9a8tFkssFquqqtLr9c8///yhQ4fU6HS9Xi+KIhw4iUQCD5XP51OpFM/z586di0QiiqJIkpRIJKamppxOZ19fXzQaNRgMVqs1k8n4fL4LFy5ks9loNIpaQq/X8zxvNBrRW1Xz5uHoEEVRFEX4Q9D6LZVKVqs1GAzClByLxdCgzeVyNE2bzWZIf4qi1Nx6tLRxFADtqCgKslYymQz0tyAIkiQFg0G/3w+l+Pd///e1tbUURSFmB9UIxkNlWYamzGQy99xzz1NPPbVs2bJCoQBzBfYl5XI5m81G03QoFEomkzabDQcUqH/S6bSiKBaL5TqHDzivoGkaFnZcfzgc1mq1WK0FJ/1H89FVDwTK5TLeBUVRYrEYSix1UnkBszivhcPhSKVSU1NTPp8Pd9vlckmSFAqFqqury+WyKIoulwsVHa4KhYfRaJRlOZvNarVaWZZRnGi1WkEQ4OmyWq3YmNbY2Ih/6/F4EokEPmOYhE6n07FYzO12456Xy2W9Xp/NZnmez+Vy4XBYURSz2Xz9l0AMNgQCgUAgfCjQflPFLvX7u4eyXC4rigKxpdVqh4aGstlsoVCoqalJp9Ovvvrq0NDQ8uXLQ6FQoVCwWCwsy+7Zs2dycjIajW7cuLGnpweh5g6H4/vf/z7U5NKlSw8cOOByuWRZ3rJly89+9jO32+10OiVJOnDgwOHDh1tbW5PJZDgc/tKXvtTY2JhMJteuXXv06FGWZS0WyxNPPIGc8uPHj0NpORwOQRAwjKs6GdROMEQVtDjeJjT4NRoNctzVoHRE4uCgAJeKlr9Op0MvXN1nxDAMyhtV1qOrHQgEYrFYoVDwer2PPfaYJEkmk0lNQ8K1QT4ajUZUCGjfqlcCDzoeUJIkhmEsFkuhUIjFYjzP471gGAYPS1GULMs8z1+rDEOf22632+12hEsODw/DxQ4jByrS6yxYXSgwBYETmFKphA700NAQou5xK9Avv90faRws2O12tNKj0ejLL79sMBi0Wu2bb775wAMPGI1GdVQX/Xgk9CuKgpMxSHme50+cOFFfX481WDiJwsnPqVOnEomEyWSy2+0Wi6VUKuFb4/f7o9Eoy7KxWEwQBFEUccj21ltvbdq0CSuNtVrtB+4II1KeQCAQCIQb4loC/apdzPlZLr9PRYvali4UCmNjYxMTEw0NDZCkoihu3rx5eHh4aGho2bJlQ0NDNTU1WIY6MjLS1NT08Y9/nOM4hAJVV1c//vjj3/rWt44fP24ymf76r//6//yf/5NMJoPBYDgc3rJlC03T69at0+l0586dg/j2+/0PPfTQs88+Ozg4GIvFXC6XTqc7e/ZsW1tbIpFIJpOQ1E6nk2EY2EVUtY1mMwwMMDag/c+yLMdxTqczk8koisKyLKR2KBSiadpmsyFgBzKO4zhUCFqtFmqboiiDwaDupeJ5HjJdURTMgFqtVkjSSCRCURTOItLpNLYpKYricrlQJOA6LRYL6iWdTqe65FEewNeEbU04HrFYLDqdLhqN6vV6hNBf/yOnOmfsdjtuyOzs7NDQ0IoVK9TbpfaebzfwLKnfoJmZmdHRUTy7Xq/P5/Po1mMW4vZdhjo/HY/Hq6urjx8/zvP8k08+mc1mX3vttZmZmSNHjiSTyY0bN46NjZ08eXLbtm2CIFy8eDGXy91///1TU1OXL1+enZ3duHGj1+tFQZvP55cvX37mzBmbzdbU1NTX16coSltbWz6fHx0dPXbsGM/z27dv/8EPfoCy7dFHH33ppZcMBoPNZmtvb8eJkLps6wPHPIjBhkAgEAiEG5XyVwWqSI1Xx9SampV+g/xO3AHE10C5lkqlXC43ODgIPzEM6DabjaIovV7f0tLS0dFx4cKFkZGRhoaG2traTCYzPj6u0WjgRIrH4729vXq93mKxcBwXiUTgp9+yZUt3d/fp06cRsg6PTTgchsnE6/XKsmw0Gjdu3Ig2c1VVVaVSGRkZGRsbw7WZzWaoHwzFqupQNUZjavbIkSPf/OY3+/r6KpVKLBZDNk48Htdqtbt37/6rv/qr3bt3I/oGDpZkMhmPxxG2o9Fo0M2FixrGm1QqNTMzg7WmaOVmMpljx469+OKLhULhjTfe+MY3vhEKhURRhNsnmUymUqlEIpFIJEpXgLcHIZvZbBYSn6IoVCnxeDydTuM3YWSKRCKYQA0Gg9/5zndefvnl63x6MdJQLpcxG4B3cGpqCuUZbtpC5TB+4FcJlh7qyhra8fFx3Hw05iHidTrdVRPoF5DJyUmr1ep2u+12O9ZaLVu2DOKb5/mLFy+azea77rprbGystrb27/7u74LBoMPh6OjoEARhdHT0woULXq/3E5/4RCaTOXHihCzLf/qnf1pbW1tbW3v33Xf7fL7x8fG6urqGhgadThcMBvv7+5988snW1tbe3l6LxfLkk0/6fL5kMtnQ0LBq1arBwUFJksxmM+4DZgk+8A4QKU8gEAgEwocVuNBeajbijfTSfheZP6GLGubSpUuSJMFixDBMOp1uamrSaDSHDx9G77lSqZw7dy4UCmHBU29v78DAwMqVK4eGhl5//fXe3t7Ozk4E3SCmcM+ePSMjIzabTRCES5cuIeobtvXdu3d/9atfhcT/1a9+Jctyf3+/Tqebnp42GAwYwFV9MuidQw6iz40qAr9JUdTAwMDLL7+MEcl8Pp/NZjG/qNFoTpw4MT09bTabPR5PpVJJp9NGo9HlcjmdTgh3hC3CAwOHOqZ7seE1kUjkcjm3211dXX3gwIH9+/ejlshkMn6/3+fzmc1mNOmrq6t5ntdoNIiCQbyPTqeDFRvdekg6nU4nCILdbnc4HHBpQ99jl5aiKKlU6s033wyFQtd67/L5vCoK1WpHq9WOjIxkMhm1//2RFZZw8uA9kmUZ2wNguVGXvH4EV+LxeOLxeDQaxTSwXq9PJBKBQAAjvFiR29XVxXEctL7dbp+cnBwcHIzH4xRF+f3+jo6OcrkcDoexyndiYsJqtcqyfOjQodnZWZqmFy9eDO873Fkej8flcgWDQdicSqXS9PS0RqM5dOgQsk3xvrMsy7KsOppyHYjBhkAgEAiEDytwqSsjevMTEj/Q5Po7KuXRN8XLnJ6ehnHc6XQ2NzczDHPnnXdOT0+HQqEVK1Zks1lFUU6dOvXwww8nk8mtW7f29/evXbvW5XJt27bt5MmTn//852ma3rhxo06nW7p0qdvtLpVKExMT69atCwaD3d3dQ0NDixcvFgRhbm6us7Ozqqpq48aNJpNp48aNU1NTq1atomm6sbHx4MGD0MFqMDkc2PPT/dTA8kqlwvO8w+FwOByyLL/77ruiKE5MTGBZaTqdPn78uM/nM5lMExMTu3fvnp2d7ezsXL16dS6Xe/vttxmGcTqdMzMzGo0mFot1dnYODg7mcrlVq1atXLmyr69v7969Wq22vb29vb390qVLY2Njb7zxRk1NzYYNGzDt+uKLL16+fHnp0qXbt28fGhoaGhriOO706dNer3fr1q11dXWpVAppOfl8vq+v74UXXrBarffcc48gCMPDw6FQKJ/P0zS9detWr9e7Z8+e8+fPt7S0iKKo7rh9P4hGwQ3heZ6mabiPgsFgKpVC8YAqlLp2BOpCgevH+1IqlURRxIkNYm3UTcYfwfkAx3EGg4Hn+eHh4ZqamqampgMHDjQ2NsqyfOHChbvuuuvixYuyLKdSKVR9wWDQ5/MtXrwYxzKSJCF3H8sTjh8/fvHixU9/+tMvvfTSAw88kEql5ubm+vr6dDodPjNarVYURSzTjcVisGBFIpG5ubnHH3/8F7/4Bco2nJPkcrl8Pv+Bg79EyhMIBAKBcD2gy68T6wHdY7Vaw+Gw0WgcHh6enJyELEDcoSiKaP4hxNpgMKRSKSzcQZ661WpNJpM1NTVTU1OCIJRKJZfLNTc3V6lUaJq+6pNiHFP1Rdy4v1k9tYeD/Kq/c61uqCRJcKpAysMCfvTo0Z07dyqKsmHDhng8ns1mt23bZjQa4eqmKOquu+5SH6GpqQkmab/fv379etw9gF9raWnBs9fX11cqlY6ODoZhMplMPp8PBAJPP/00FgktWrSI4zhYU2KxWDgchm2Goiiz2YzLQ1gkxBBmVfV6PXIheZ43GAzZbDafzx84cOD1119nWRbjpH6/X1GU2dnZYDDY09Oze/duiqLeeOONz372s52dnT/96U91Ot299977/PPPNzc3nzhxoqWlBf4Q5DD+8z//cygUCgQC+/fv/+xnP8uy7PT0dH9/v9ls3rt379q1a5977rn//M//9Pl8L7zwQrFYXLJkyX/8x3/AbRIOh2mavv/++6uqqkRRjEQiXq/3Jz/5SV9fH/Tfk08++eUvf7m9vX1gYCCVStE0vXz58u9+97vhcNjlcs3MzOAOXEuzIjwHvn+cKuDunTlz5lOf+hTOLiRJUhX/7QMeLUVR8PkfHR0dGhoSBAERlqrNBic5Nxtig7THG+noI3wT3wVMLwQCgWg0+u///u8MwwQCgba2tlOnTun1+o6OjnfeeWd2dtbj8eh0ujNnzhSLRY/HA2nO8zymjRmGmZ2d3b9/v8/nO3LkiKIoVqt10aJFR44caWlp8fv9Npvtu9/9rsfjWbt2bU9PD+Z9Ozo6wuHwm2++WalUwuEwqgtRFAVBuH4iLZHyBAKBQCAsAA6HY2JiIhaLLVq0aGpqqqenx+FwvPLKK0888QSS5hwOx9zcnMlkYhjGbDajVzc3N9fV1ZVMJjmOq1Qq9fX1kUikuroalmg1Mf1aIR7YSQnXBMMwN2gpLpfL0WjU6XTyPH/9FZJXBd4VNbob9oORkZFEIiEIgizLGCelaRoy+qoqRA3gV3cA4Seqp0JdH6v+GsMwjY2NWq0W2h2XgTtD03Q2mw2Hw0iFV89G1DKMumKah9Ef0THpdBpx3bW1tYqi1NXV/cM//MNLL710+fLlRx999NKlS6VSacWKFd/5zneeeuqphx566Gtf+1pPT09dXd34+PiXv/zlRCJhNpuffPLJmpqagwcPfutb3zp06NBbb721c+fOZcuWdXV1RaPRH/zgB8uXL+/v79+4ceOf/dmfPffccwjCf/nll++///5/+qd/+sY3vvG9733vX/7lX6DwPvvZz37zm98cGxuz2WzwL7EsOzU11dzcvHPnzj179vT29haLxaqqKp7nf/7zn//t3/7t6OgoRVEXLlz4+te/zrLsD3/4w1urVEdHRwcHB+vr6xEDj6Ce2/qVgZGGpmkEwpw4cQI/Ue096sfjFpIxRVFMp9M3+MvYV4APA03T1dXVRqOxsbGxWCwuXbpUluWdO3eaTCaj0djS0uL1erPZ7KZNm4LBoNfrHR8fX7x4MaYvAoFAOBy22+0ul0uj0dTV1V26dAlp+na7Ha4qjuNSqVRVVZVayhYKhZUrV1IUdf/99+M4QhAEVDjqkoQPfAlEyhMIBAKB8KGYmZkJBAIQoKFQyGq1fvzjH29sbDx//vyFCxe6u7vb29tDoRD+2y+KYkdHx6VLl8bHxxmGGR4erq+vt1gsp0+fnpmZaW5u1ul0LpcrHA6Xy+WamprrKDAIX4harJj5wEtFlDXiQW7hlcLaS1GUwWBAc1dRlMHBwbGxscWLF2s0GghBLA/C2qD3P8h7qg71xOM9OZ7z1TxFUX6/32q1iqLIMAzc4XgJDMOcP38ew6bXAUaOcrmMGHWY181mM25IdXX1mjVr9u/fPzk56Xa74Y/HhTU2NrpcriVLluzZswfN7zVr1rz99ttWq7W7uzsWi128eHH9+vUnT57U6XRIhtm7d28ikYhGo9jhhT53KpUqFouhUCibzcKr09nZefLkyXg8HovFtmzZ0tnZ6fV6o9GoVqtNJpPIubfZbG63+8c//vGxY8fa2tqy2azFYtmwYUMgEKiursaAbGdn55133llbW/uzn/3sFjb+6nQ6xLA0NDRUKhWkhd7urwwyahB/OT09ferUKZqmEdeDM5/5Uv5mjwhwA7Fq4DpcvHhxbGzMYrE4HA4clKERbjabEfSJoMmqqqqZmZlKpXL+/HmDwbBixQqr1QozUmNjo91uD4fDuVwOaaosy3Z0dKRSKbvdXl9fj11a+PTioECr1dbU1ODAobq6Gp+oeDze1NQUDocx8IrvMtxiiC0iUp5AIBAIhNuIzWZDYjdG1sbGxl5//fVAILBt2zZRFCVJ2r9/fz6fX7JkCfrWw8PDGKNE+3B8fNxgMPT19VkslsOHD5tMpjVr1szNzUmSVFVVda3/kCNU0Wg0YlVTNBqFEroOkUhkamoK2gL68ma9yEiAQQI3WoZwuZw4ccLj8WDHKtwRcIxc6+Lna/TrjFqqq4IURTEajaoE12q1GGNlWTadTr/zzju5XM5isSBnHaqdumJ8wk9UBzbkI84W4L3hed7r9aZSKaPR6PV6c7lcuVx2uVzT09PFYpGmaWSKo99vNBqR4C6KYjQanZ6eRvh3pVJxu91vvvnmoUOHduzYgdWeiqIEAgH0+D0eD2oYlmVLpRLmXDFQq64YKxaLNpsNpxlOpxNxhLt3777//vvdbjeWWw0ODmJOFC9KFEWEWrIsm0qlbsHjjs1cw8PDiUQCr05V1bcPLEbFOcmRI0fS6bTD4VBnTtRkTEjem5XycJ9fvHixurq6ra3tWjr+ueeeO3/+/IoVK/R6PZaO4WOTy+VyuVxtbe3Y2JjD4YhEIjzPt7a2YvUYx3GIWor/X/a+OziO8z57726v7O31hjvcoRMA0UgB7JRYRRWq0KRkSm6yk7E9dhx7nPFEScbJeJyJnYyTmSS2k7HcZNlWZKvYokiJoiWKpMQKFpAE2ND7Ha6X3dvd22vfH0+4Hz6JAAmofJb1Pn9oQPDK7ru74vP7vc/veRIJi8USDocLhYLFYoEXKgyO9Hr96Oio2+3GTaXY0Wi1WqPRiBAobG1hwfG/DpqmBUGAzWipVGIYBntuN72mxMGGgICAgIDgXQEJjplMxm63b9iwYePGjZIk/eY3vxkdHXU4HCtWrKipqbn33nv9fj+IQiwWc7vd1dXVfX19xWJxamrq0qVLGzZs2LVrl8lk8nq9IyMj8Xjc6XQiEP6GWJzTCPgoJkQX4bEDpxpwdDS5oas+c+YMKCYM0XmeV/r374RivFgoFGDQobTM3/l7/FKlUuXz+WQyCUMbZILCyLKnp+fKlSuwWp+H9GCkUqVSQR+PZNZEIgFRciQSgSm7JEkYUSgWi21tbWaz+X/+53+efvrpJ598sqGhATb5sKJHIQEyDfcVjuMMBkMwGKyurs7n8+fPny8UCpIkTU1NnT59OhQKpVKp2traurq6vXv3PvPMMy+++KLP5/N4PIVCIRqN6vV6dMSPHTv2z//8z/v27RNFEQWPw+EoFovDw8Ool+BqL0mSy+VqbW0dGRnZv3//9773vVAodNNk0BtejlKpdOXKlZ6eHrVaDbPL9/uRgVUrwzBXr149d+4cypsP+LHVarUdHR2KW38ul0O9ZzAYED/s8/lEUUTgazKZ7OjosNlseGoKhYLJZMIsLAh6oVDAMAbP8/gZNTMoe6FQMBgMSBMDU0dUAjxGIbiHTG62NgwytnnmHwiVJyAgICAgeA/gcrkaGhpKpdLg4GB3d7fD4firv/qrzZs3X7p0CTOayWRSo9EEg0FEssO2gqZpcPpAIFBZWQkHOr1e39XVhTHH5ubmeaQOcFTM5XKwQXQ6nTel5vgusHCMpS7iZDHIiyoCn6BWqxOJxOXLl4PBIHreyEuiZo20zob6OhS3n9l4p2F/uVxmGEapDSRJEgQB35JKpdCSB4VSeudv+2R414AkoUJQqVROp7Ojo0MQBERKwVfeZDK53W6WZWmarqio+OY3v3n16tX//u//drvdu3fvtlgsLpcL8m78AMPKmpoah8PBMAwu5b//+79PTk6uWbNGFEWXywWfQZPJVFVVZbfbH3nkkUwm81//9V+iKD7++OMMw7hcrkAgkEgkUCkxDDM4ODgzM4MwUafT+Q//8A/IZL1w4QLKA/hX0jTd1NS0c+fOp59++qWXXoLkZqEXFLsKoVDo1KlTOIAPxlceybhHjhxJJpOKUJ66PkqBq69syywIqVTK7Xa3tbXN1ZKnKKqtre3RRx/dsGFDY2Mjdl0kSRJFUakSeZ7HIqvV6oMHDw4MDPziF784c+YMmuX4r9vt1uv1Npvt+PHj+Xx+amqqXC6bzeZSqdTQ0CDLMnQ4ME3CwDEGbRmGwaQsz/OYwMaTpdFo8DJlXBv7EvOfLxHYEBAQEBAQvCvwPJ/JZLRard/vD4fD+/fvn5mZCYfDgUAgmUxGo1HE1INr0jQdDAbdbncsFmtqaoLXitFovHDhwujoaDwet9ls6PnB3GOuuTclqgmaEwSR3vRQEV+Kn/P5/CIa84oCHr1G2OAgTOfEiRNbtmzBOYI637BNrkgmFIENdV0xP1sfrxQM+CGfz2MWUHmZIAgnT54cGRkB3cH3znXYCoNHjiZN08uXLzcajbW1tZ/5zGdgPrN+/fqlS5c2Njbu2LHDbrdHIpGHHnqIZdlkMrlixQqPxzMzM/Ptb3+7vr7ebDZXV1dXVlbefffda9euTafTXV1dLS0t7e3tP/jBD3p7e9euXTs9Pe12u2tqauDU2d7evmLFCo1Gs3btWoZhRFH0+Xy1tbWyLH/5y1+urq7WarVf/epXi8ViZWVlVVWVx+NB4Ye52+bm5mvXrjU3Nzc1NYFHfvnLX5YkyeFw/Ou//usvfvGL1atXY1BhoRcUNY/RaBwaGhoeHm5pafkAAl/RCD979mxvb+9syo4tAmrWBAUmgBf04aVSyWazIQRgHrS0tEiSdOrUqUgkotFoPB4PxC1IGNBoNENDQy6XK5PJDA0NNTc39/f3b9myJRqNwrwf0xTj4+PV1dUnTpyAQVAoFHK73ZIksSw7OTkJIX44HMYpV1RU5PP5UCgETRfHcRMTExRFmUymUCgES1Cr1arc6hiIv+lDSqg8AQEBAQHBu4JOpxMEARvuHR0dhULh2rVrPp9v1apV58+f5ziuvr6+oqICyaClUqmrqysQCPA8v3r16uPHjzc2Nvp8vlOnTqF1Vy6Xa2pqqqqqnz3SdAAAIABJREFUIBCfSzQCsTvyO3O5HHTVNz1UmqYrKyvRhlwEjwevglweimrwY5ZlkUi/du1aMG+Yzd+wuphLh40CQJl3VKg8llcURY/HE4vFnE4n1Mw8zx88eLBQKGChGIZB2NMNtfKgp0iJgiN4VVXV0qVLZVn2eDzIWG1ra9PpdGNjYxs3bsQFTaVSGzduxFGlUqnq6mqQbwhdZFn2+XxVVVWFQuH2228Ht/N4PJ/85CcFQaiqqoI/5l133QXjzs7OTpPJRFHU9u3bBwYGlixZIsuyIAjo3+t0urq6OlmWr127Vl9ff8cdd+TzeZ1O19jY2NLSIggCagCTyQSDIJ/P5/P5IpFIJpP54he/KIoimP1CG/NwNXU6ncFgsK+vr7m5GbqO9/upQYgSx3GoQhU7I6XAU6j8Qs0ozWbzLQqNisWi0+nEhcPUATg3y7LPPPMMCH1bW1upVOrr65uenh4YGOjp6dFqtSMjI8uXL3/qqafS6XRzc3Mymbx8+bLP5zt37lxVVVU+n89ms/39/RqNpqurq6+vD3fsvffey/P8sWPHoLsbHR2dmZkZHR1tb29/4403NBrNxo0bod1iWTabzSo2TYTKExAQEBAQLB4YQUskEnN1B6F5FUURQ6hr1qxZt26dSqUC/YLjXjabXbJkCbS5uVyuXC77fL5yubxz585oNDo+Pp5IJPL5/NKlS0OhUDQavf/++zHTORePUQwWQabD4XBzc/NNzwV0Fv4h2BBY0FKgH6xSqWDHYTKZ0NovlUoOh2NoaOj5559/7LHH7HZ7IpHQ6XQIbMLGAo4TfpFzrfM7Z2FRFaBtnMlk9Hq94hv45JNPiqIIJorpQDDCWCxmNptTqRSkNbg6+ArYeEP8A4cQfAW2GiA9crvduVyOZVmO4zDninOpqqpKp9OSJNntdniMoCaB6wtCf3AwqVTK4/FAVYUdA+ViYe45n897vd5kMqnVamHiyfO8wWDI5XLIlP3kJz9pNpvj8bhShEDVgzlIiLNRzGCPBdaf+OU8tFWv1yNRNZvN4kiUUIJcLldRUXH58uXdu3cLggDJB44c0wuotRZqDYnCTBmAhkwca37lypXz58+zLKvX6xOJBMZ/lYuImwGxCXMJfuaqN9DVvpXDw82JmQTUXRhH7u/vD4VCjz322PPPP8+ybCAQePDBB2VZnp6eRhTaq6++qtVq29raOjo6sC/U0NBw4cKFmpoajD2MjY1t2LBhfHx8enpaluUdO3YMDAwMDw+Hw+EVK1bE4/GZmZmhoaGtW7eq1eqpqSlBEB566CG4KkWj0Wg0arVaUZpSN0uNIFp5AgICAgKCm0CtVs9j8KxofNHcFQSB53mO45C5I4oihvxA5nieFwRBlmW4wiOhxm63NzU1tbW1wdRy5cqVMLWYf44T/8UA6/ttBK6sww3HbSEspijq/Pnze/bsmZ6ehjk6NNDZbLZYLEKAfuuG34oIB3139G7T6TQitJ599tlQKJTJZMAOYa8J3qzY7CiHugg/lng8DhbL8zz4NCyDoHzA5oler0cwUC6X02q1yh6Cx+NBWBiOSpnlxUVHBaWwW0w9Wq1Wg8HAsix2CaBfd7vdOBhRFG02GwxSoKJehOmk4tcOtb1SMtntdnjpCIIQDod/9atfmUwmXDgUisoPixizhksSQn+VUg0DDN3d3bg0UJKwLKsEC6jVagyA3kpA0rsHCi3s3uAaYevp7NmzZrMZLkPpdFqWZavVOjw8TFGU2+0+e/as3+93uVx1dXUajcbpdJrNZqTASpI0MDAwMDAA3Z3D4WhqasIJJpPJXC4XDAYbGxu7urpefPHF4eHhpqamdevWvfzyy1NTU3A3Qn6ZKIqopuY/ftKVJyAgICAgmA+gYvM0xtDanJ18hBcranJlCrNYLCKYCSwTXB9U3ufzwZkkGAxu3rwZHdx5TL4VyTj+sWcYZhFMaxFUfvZw6uwlQkRlMBg8cOCAzWbbvn07OqzQCJXLZZQ0tzJSOdtanqIoRGvFYjGe5ysrK0VRfO21144ePYrWuF6vV1xBQHoQd4/jxIeAi996/UBRFKhkoVDAmHKpVIrH4yzLgkmjvY3LCuV9RUVFNptV1EHo6xeLRTic4KMUFguKptfr0drHPYBfJpNJh8ORTCY5jrNYLNiCkGUZihHFAmWh2ynULGfPfD6P0guA7stut6P4PHr0qN/v37p1KzY6sJJKxbLQilEQBGQSQ9TEMAx0WcePH7948aLH48FdgZwv6npaAipn6HyUcdj3Cbgoyldg04BlWb/fv379+t7e3iVLloyOjsKoNJ1Ot7S0OJ3O9vb2hoaGUCgUi8VyuVwul5uZmcnn8+l0emZmprGxcf369a2trfF43Gw29/f3T09Pj42Nmc1mn88XCAScTufFixeXLl36zW9+8/vf/36pVGptbW1ra0skEjADxbVmGMZgMNy0bCNdeQICAgICgpv8Y49G7zwvUDw3NBqNVquFUzjou0KkFB4MYQP+VhFwwzkEjIem6XQ6DfXIPAeGniUIGcMwH8BSgLy+szGPc9Hr9SaTKZPJvPnmm8eOHcMRoiMO83Iw/vlp9OxPVsJZAdiJvP7663v37oXgRKfTGQwGpSOu1AxYQ4WZ3YosRNH2KD+jsorH49PT0/AdhxIDHF2j0cBJEB10URShw9FoNOl02uPxUNctF0GCYYSPdq8i2U+lUmjPo3utiEkgmIYTOb4IJA+lHQYVFnH5UFyVy2W4hYLcQ+5lNBohcdHr9b/97W9hLGOxWLRaLUomcOuFfiPk5qgKdDqd2Wzmef7cuXN79+6FPyMOCWo0LAXuapz4rfi3vPtCXalO8VTqdDqHw2GxWJ577jmUIj6fz2az5fP5Bx98UBTFn/70pxzHrVy58vTp02fOnKmurna73WNjY9XV1Q6H44EHHqiurtZoNHv27BkaGkJAr8FgaGtrW7ZsmcPh6O7unpycXLFixcGDB3/4wx+2tLSsW7furbfeGhoa8vv9WAosF9yibjr8QLryBAQEBAQEc2K2aHuu1ygsjZoVwqrYKYIwKUmW0GbMZv9o5YLsws0mHo+Dt92UegJIMvoARhWVCuRtLoEwHkG4KcuyY2NjL730ks/ng0cn+s0sy4LI3noFhf9yHKdWqysqKgqFwiuvvLJ3716O4xDoUywW0enHAiJ4SBAExcYbBjtIX1rQlw4PD//+97/XaDRWqxUTC6tWrYI/j0ajiUajiPxMJBJWq3VwcHDPnj1r1qyBawrMManrPo/5fB53CLTm6LZms9kjR44Eg8H7778fnoa5XA5CKeQKMQwD4Q38DScnJ81ms9lsRojpIhrVuFUwgAsqj99gJaenp00mE4oEQRBeeumlXC63detWi8Uiy7KiJl+oT6WiRGdZ1mw2p9PpkydPvvbaa6FQyGg0oqWNj8Vh0DSNWkXJPcCGxvt3SyvljRJHBSvVT3/60wMDA06n026379q16/Lly1u3bi2VStu3b//0pz/NsuzVq1e/853v9PX1eTye2tpaTDsUi0WYUXZ1dU1MTNA07XQ6E4kERVENDQ0Oh6O6unpiYsLpdGo0mscee0wQhJqammAweN999zkcDgxyYAaaoig4Y950zQmVJyAgICAguAlmx3y+E7Mbh7NtFqlZMnroLjDGh1E2hf3jb5XsVavVioFIxJfO1ZifzaQXZyu5uHVQWphvO0e1Wg0K6/V68/n80NDQvn37Hn300cbGRmi7sUpwhpnrjJQBAHw4Fs3pdOr1+unp6UOHDp04cQLaZUW6DWUzWr94VzabhY0j/jh7b+SmDF45qaGhoeeeew4ZnArLXL9+PeQ66JqLoiiKotPpzGazTz75ZHV1NUi/y+WKRqNK0hB4Kgajld6zSqU6derUpUuXtm3bNlsYbTabMUGBzj1mMXFXaLVa+JnCo3DRtBU6EMi9KIpKp9OIvoKgSxAEu92eTCYPHjyYSCS2bNmCegzhtQvd/IHGzGg0MgwzMzNz5MiRt956a2JiwmQyQb2DUiGbzdrtdgxJo7L9wLrySjmN1VDKP1EUGYZpbGw8c+aMxWLp6uqKRqO4FhzHIWgsmUy6XC6MtTidzkgkYrVaIV6amppCmKsgCKia9Hr91NSU1Wq12+3g6NDPxONxmqaRAgYxFdYNuyXIlyVUnoCAgICAYJFAlxfjhvMQ3NmkdvZ7Z7fnlQ66MpGpcFaNRgMml8vl0ISGtyD69HNREOr6HCrIxwfQlVeo/NsUzIjCwc4AEnByudy5c+dsNlsul/N6vYqCYv6SY/bHKvRaFMXp6emXX3750KFDGo3GbDYjmBNmOPDPUaZIkTWbTqetVqsiB1pQLxnfu3nz5qeffnp8fPy73/3uxz/+8e3bt1dWVl64cGF6erq2tnb9+vUnTpwYGhpSqVSdnZ3ICbp27Rpqj/vvv5/n+ePHj5vN5qGhIbvdvnXrVqvV2t3dffXqVa1Wu2zZMhhfFotFu90+NTV15swZjuNcLte6deu8Xm9PT8/Q0BAERbADuuuuu0ZHR0+fPr169eqGhgaw3gVdO8XvSBTFZDKpOH5iUBsuliD6mUzGbDaHw+EjR44IgrBhw4aamprFdcfRX89ms4ODg6dOnTp16hTk49BHGY1GzNfClHN2LafT6SDLeb/HXvGl+CIUD5DciKLocDhOnDjR1NQEwxlEPqGKEwShubk5lUppNJpYLObz+dLpdD6fx/8lDAZDMpm02Wx4wFGZYO4ZffdsNovCrLKycnJy0m63w7wVHk04hnw+Dx+hm2YFECpPQEBAQEAwJ+Bhgn9o53nN2/KMqFmtZfBL5R919HehqodSWfFMRCNZkiSfzwfPx3nqh9lKHnRbP4DVuOHZUdebiGAhsVhMp9PZbDZJkg4ePDg0NLRt27bbbrsNNvOgcbdOs8rl8vHjx/fv3x8KhcxmM8dxPM9bLJZMJqPMHswukLA5wPO8LMswvYHa/lYa87O18kajsampCRO0a9euXbJkySuvvPLd735XEIR77723srLyJz/5yUsvveTxeLZu3frQQw81Njbu2bMHrXpJktxu93e+8x2v19vb29vc3MyyrMvlevrppw8cOEDT9LZt277xjW9Afc7z/Msvv/zjH/8YvvVf+9rXtm/f/sILL7zwwgsej0etVm/ZsmVycnL58uVnzpx56qmnPB4PMgdu2qx95w0DjpjL5WDLg9VbsmRJb29vbW2t1WpNp9OwQC2VSizL5vP5o0ePTkxMbN68edWqVTDgX9CX6nQ6nuf7+voOHTp09epVbClAZwUFVDweNxgMVqtV8WvCPYY6DdPM7/ddrThmKhs7YN46nc7v98OFBmsFEdTY2Fh9fT3ujUKh4PV6o9GoRqPx+XwYaoeGCoyfZVns5uXzeZvNhlIT+zAOhyMYDBoMBo7jHA5HOBw2mUzwKoVsTKfTcRw3OTnZ0dFBqDwBAQEBAcEiyasgCFarFZqHG74GzbN38oO3daDROVaaqeAoEMVCowzdsFarzWQyLMsqs5s3BFp98Aapra2Fb8YtnhEMeeZp6851puVy2el09vf3OxwO2AsqjopKtivcTtB2pWl6YmLiueee6+7uXrZsWUdHB0ThEIKjSQmPF6V3DjpeLBbD4XBfX19/f/+5c+dg0QMZEpq4FotltheQYlYDqhSNRletWoVtDYvFMpumv/OM3lalAKBTsiybTCbk9R47dqyrq+srX/nK008//dprr507d+4nP/lJOBx+9tlnt27dGgqFurq6vvCFL/zbv/3byMiI1+stFosbN2783Oc+9y//8i/5fP7111/v7e394Q9/GIvF/v7v//7OO+9UqVQWi2VoaOiZZ56577777rnnnqeeemr//v0Oh+Pll19+/PHH3W73448/3tDQcPDgwenp6fHxcbvd3tnZGYvFAoHA/CPRNzxT6Gfi8TjHcWazGX1iCGxwLTDIi6VWutRDQ0OhUKivr2/ZsmUrV640mUwYV0W1iYIEe0pKpYqGuiRJhw8fvnTp0pUrVzD7gbleKJRQAEOxAzsglUqVTCbtdjvP89BN4U6Y62585waOUrTcYgFQKpUmJydxvkhZRnQajhAPoPIMopgvl8vV1dXYoFBshWw2G85CeT2ea0ih8DJlUhlj0xaLpVAomM1m/FKWZbvdjgoNO06KURLKVELlCQgICAgIFgNYfR84cACeffPTwVv8/bt/MUVRCPoBh7BYLHfcccctUvl3A8XlWqHd8xw23F3QsL9y5crk5OSlS5cCgUBNTY3H46moqAApBBmCQQ3P89PT05OTk5OTk+Pj40NDQ9PT0w6HQ/lqjEiCJkKCjCNBjYQ9DfR6c7kcWsiSJN26GeVsmmg0GkulUiqVAtEcGRnR6XT79+/v6+uz2Ww+n2/t2rWSJG3atCmVSlEU1dXVtWHDhu9973uFQsHv96vV6vb29nvuuecHP/jBwMAAnEzuvPPOcrn86quvTkxMpNNpRBCwLHvPPfesXLlyZGTkN7/5TU9PTyAQWLVqVVtbW19fHwwcu7u7h4eHW1tbfT4fx3Ecxy3CxAbcNJlMzh68hqPObD8lsGpsZbAsiwLg7Nmz58+fP3XqlN/vb2xsrKurq6ioQGc9nU7TNI1rLYpiNBodGxsbGBiYmpoaGRmBhz18PGEuBE+eG95duG0wYquUZ++fGSV488WLFwcGBvL5PEYjGIaZJ5dqQQczT0l8w9/DwxTTIBh3hgpr/h0YQuUJCAgICAjmREtLy5YtWxKJBMbRFvQP84L+1V+okAATcoFAwGq1MgzT0tLyAawGrPqgzkcLfB4ZusLzsOcgSVJfX9/Zs2ddLpfb7fb5fHa73WAwKK6RkUiE5/lwOBwKhXieB+GrqKiQZRn0XbGKR+ISeJhSVFDXPcLVanUkEgFDRdTuImaCQWcRoQqNBDzFJUn63Oc+l8lkksmk1WrFLCOk52hFQ8ofjUbVajXHcYIgGAwGi8WSTCYxjBsMBjGY63K5hoeHOY4bHR1NJpNYLgS+ZjKZYDDY3t4+NTW1adOmtra2yclJQRDq6+tjsRjcThdRhqFtHAwGlTY22t6oglBQKSUTGvO5XA6rrdPpYNsyODjY3d1ts9m8Xq/X64VgRhHZR6NRdP0xYaK4lGJSGaKRuSbIlcEPUH987PsqsGlpaYlEIrDgtNvtMOjEZsVcA74LeqgXWuRjfeDfL0lSPp+HFf38Tzeh8gQEBAQEBPNh48aN165dQ1jPu//X/b1CuVz+wBj8bLJlMBig7FcGAOY6fVEUEXWJkQD0tqF3z2QyAwMDsIFX8rOgtgftZllWcZ5xOBwIKMX8n16vR98UkiccBqQdeItGowmHwzzPI1sK0wgLZYT4NKVUKBaLLS0tmUzmm9/85nPPPQffxl//+tfj4+Nvvvnm3/3d36EhHY/HkduayWRUKpXf708mkyhFHA5HOp3+zW9+k0gkrl27dt9996FHvnz58tbW1mPHjrEse+zYsfr6+ubmZqfTefz48VKpdOzYsUceeWTJkiW//OUva2pq2tvb9Xo9bG0WMfaKhncwGFRCvpRxYcWqEoMcik4GFaNipwPFiCAIqVRqbGwMGyMQhCimq1Dm6PV6o9FoNpsR9QrBFb5FFMUb3jMow0DlYXM0/7bPe4JNmzY5nU7Mlysiq3m+9H2l8srTpDj5sCzb3Nw8/7cQKk9AQEBAQHATLF26lCyCUj9gKBA8G9rieUiPEoJLXdejY/AA7d7ZTj7IV1LoIPzFC4XC9PS02WxmWdZkMuHFmN38Xx5z3d8Tqgw4uEcikUgkwjCMMmq80HIL56XRaNAepml6586d3//+9x988MFly5b90z/9U09Pz49+9COTybR27Vqn06lYtUAwg72LSCTi8XgcDkepVPr4xz8+ODj4j//4jzRNP/roo5s2bdq7dy8cbDZt2vTLX/5y7969Npvtb//2b/1+/+bNm5955pnjx49bLBaWZbdv3/6Tn/ykpqamoaFBp9PBt2dxHDeZTEL6T13vgivjwvgjevAURUGqhO8qFoscx83MzDAMo5RbeBm67IopPkYmFK8b8Hgspk6ngzIKE8nz1BsqlQru7B/MMHd7e/uH+qkkVJ6AgICAgIDglgD5u16vB1cDUZ6r580wDCzMMbSK7BvYk6O7D8E0GvZg5+i4W61Wp9PpdrstFgs4azabDQaD4+PjyWQSsmwoOpTRTBQMqBa0Wq0oiuFwuKamBvx+EXprhmFEUaypqfnSl77U1taWzWY3bdoEkfrdd99dUVHxqU99auXKlXa7fcuWLQaD4Utf+lJHR0cgEHj00UeNRmNjY+Pjjz++evVqv9//Z3/2ZyaTqaqq6s///M9bW1v9fn9TU1N7e3skEmlqaqqsrPzqV7/a2Ng4MTHR1NS0bdu2SCSyYsWKlpYWi8Xy5JNP8jxfVVUVCASWLVumVquz2exsE/0FlWEajWZycpLjOOhnlGJMcQFCjgHE2eipW61Ws9mMLFitVptKpfL5fCqVikQikE4h9cxkMmFwVlFD4TLl83nwexQJCDGFlOiGR4h7SaVSKZG6HwybJ1SegICAgICA4E8f0Ewj7Yi6Hm41F0tG6D3kMUhg1ev1breb53n0gOFoLkkSuGBnZ6fX662vr6+qqnK5XJg6Be+HyWM0Gg0GgyMjI729vf39/YFAAIUBdV2QAIIIx+5oNAr6qNPp5plzmJMe0XSxWKyurm5sbCwUCtFolGXZxx57DO6Ber1+27ZtGzduTKVSlZWVsVjsnnvuoSgqk8ls3boVYuuPfexj09PT0Wh027ZtcNyHhw/YKk3T69atK5VKHMcZDIY77rgDjeqZmZm+vr7//M//ZFm2tbV1aGiIZdmf/exnxWKxoqJCpVLB4CWTycyVtDXPtVOpVOPj4xDngGSj745DQvu8srLSZrPZ7fbq6urm5ma/34+JVbBqJL/G4/FQKBQMBicmJoaHh6enp1mWxUkxDIMPR9aScpOA6KtUKpSCcxUbisUqvHQIlSdUnoCAgICAgOA9A9gVpgOpWYbcN3wxcq/QRQaBy+fzCLKF1zu4HfrNra2tbW1tUO+gxQ4pOQg9Yi8rKytra2vXrFmzadOmiYmJQ4cOhcNhBJeCleJjQRwxqYzJ13mmGOcCxlWh50mn0/AONxgMCAPSaDRjY2M1NTV2uz0ejxuNRrjlwFAcmhxZlqurq2VZzuVykiQZDAYMlUKeFI/HZVl2uVyFQoHneY7jbDYbznTjxo3BYPAPf/jD5cuXP/axjy1ZsuRHP/rRI488ct9999E0nc1mi8Wi1WpdUO4Vjg15RriI0M0Xi0X4/cNm3uVybd26denSpcuXL5dlGSUQglfhRu90OjH/WldXR9N0KpW6du3a4ODgW2+9hTFNTETgw9Hsxx2i1+sx/6AIeN4J7A9gzZXkr/d78vVPAKoPIByOgICAgICA4I8B58+f7+/vB4NEJ/t/2cD14Kf53w6lyksvvTQ2Nmaz2RBkM5fYAzQRKZ4mkymTyYii6PV6RVEEDZUkafPmzRs2bGhvb89mswvNPIrFYufPnz9+/PjIyAhFUQioQvYQTu1rX/taZ2dnJpOBi7lyCtT/ayf/x3N1FKYLsosxAIwNzJazz84JvuGyK2J6fBTqB51O19/f/8wzz1y6dKmuri4YDELyrtfrZ2ZmtFptQ0PDAw88sGHDBkmSbhiVMA+6u7v7+/tPnTqVSCSsVms+nxcEwWKxyLLMsizCTbEtYLfbw+HwDSsrcHdRFCsrK3fs2EFRFHYzbspU33ZNUbE0NTV1dnZ+FB5q0pUnICAgICAguDXSQNOI9VFsT6h5vTjVarXJZJIkCQlBJpMJRFOSpPr6+s2bN69Zs4amaZjKLzRJ1G63b926ta6u7s033zx58iQIK4gvZPexWEySJAi1PxTLi/azoipRDlsxV1HCsOah8uC+CqFXCjZZllOpVDgcLpfL8XicoihInkCdly1btnHjxqVLl8IycqFUvqmpqaOjo6GhYd++fePj4xgXRqYpNgH0ej3GggVBmMtJU7G6x2Tt7BMhjx6h8gQEBAQEBATvAZVHcg1kD4q4eS4o/d1CoYA0qFgsVi6XOzs7N27cuHLlSuSGIkVoofSxXC7r9fqOjg6v15vL5U6cOIHRTDhIqtXq0dHRZcuWIVbzw0LloUp/m34J7fNb3DmZ/V508SmKgrlkb29vNBr1eDyhUMhsNhsMhmQyqdFodu7ceeedd2IuWafTLfRCUBTlcDgYhlm5cqVer+/u7j5//jyET7hhZFmGCIqiKEEQ5rpnwN2RS4XtCLgPESpPqDwBAQEBAQHBe0Y3QeVhGakYit+QU8KXBn7kkIzrdLr169ffc889jY2NGo1menq6oqICdiULPZJCocBxHMMwXq9327ZtExMTIyMjVqsVxBf5rPF43G63i6KIQuLDgtnu5konXuG7N33v7CAtxaYmFoshnaqiosLpdMLr3eVyffzjH1+9ejXLstFo1O1263S6TCazUNP6Uqk0MzOj1+tvv/32QCCg1WqPHz+eSqWcTieqPoQMIDt5Ls0MbiqVSgXXUcXNhjx084MUOgQEBAQEBAS3yp4LhYLFYgHNghfknAxDrYZXiUajgWher9dv2bLls5/9bF1dHXxULBYLRVGyLC8ivtRgMMDQfWpqqrGx8f77729oaIANCw41FAqFw+EPkQsKiiL4sqNSUiRMgGLSPw+hV2JxoU5Bn5um6f7+fpRVaMmLomg0Gh988MGtW7cajUae5202m1arTSQSCx0RxrW2WCxarVYQBLfbvWPHju3bt5vNZkmSisWi2WyGjEqn0+l0urmCCHAvaTQaJHBhQRaR1PtRA1kgAgICAgICglsChNSwe0d7dR7R9uxgIEEQGIZZvnz5/fffj2h6vBHpQogCXUSKk1arhURHr9d3dnYyDPPss89mMhlJkiCaHx8fh2jkQ7TIsz3VlGwLAAAgAElEQVTybxg+qvztDd8++71KYms+n5+Zmenv77fZbIVCYWRkxGaz7dq1a+3atclkEsmsNE0nk8l8Po+krYXWeEjFymazBoOhoaEBHj4HDx7MZrNOp5OiqHQ6rahlbnjP4Jc0TVssFqWGwSgwefTmq6PIEhAQEBAQEBDcCkAQLRYLeJvC7+d6vSiKMGiXJGn58uXbt293u90cxxmNRqfTiTfSNG21Wheho4CNY7lcdjqdmODs6uq66667Kioq8AKapgcGBoLB4Idled8Wizv7N/8PdVOr59lnUPrxFEVptVqapiVJisVi4+PjmUxGp9NZLBaDwXDvvfdu3brVZDLZ7XaYuPM8b7FYKisrU6nUIo48nU4XCgWr1YqxZpfLdeedd65atUqtViOFAFsNxWJxrvlm2InqdDoouOa3OiUgVJ6AgICAgIBgYYBYhWEYxVqeuu678k7QNI2AJ41Go9Pp1q1b19nZmUwmXS5XPp/PZrPRaLRQKMCPXJKkhR4MwzAQdaRSKUhHcrnctm3bqqqqQGH1ev3k5GQwGFxERNT/LyoPLq7RaN6pC1IcbBSiP9eyo75SnN15nkfyVGtrazabjcfjd9999yc+8QlBEMCVBUHQaDROpzOTyYDuL/TIWZZlGEav15dKpXQ6nU6ntVqtz+d74IEHbDYbz/OlUslgMBiNxnk+HFQeOVPzNO8J3v5Ufvvb3yarQEBAQEBA8FHAzMxMLBYzmUxQcSiM8BbdUSBWUavV2Ww2GAyCPc9leAKHGUmS3G73l7/85a6urkwmY7FYVCoV5DQIJwL1XIQkWtGCw3KRoiitVqtWqzFQOzAwIMsy7HFqampgdonqAl8HKcgfFVl8ZzP+naz9VrTy+AGkv1QqpVKpF198MR6Pi6KoUqnuuuuuHTt2wDJIkqRCoaDVavV6fTab1el0uDSzdfm4NDzPI65LlmWIdpCipVarMZ+g1CEo8yCpMplM7e3twWBwamoKQVooHm54p6FQ8Xq9XV1d2WxWr9cj5GsRBSfSrHw+30fhoSZdeQICAgICAoJbAsZYC4WC3++H/7dGo5lLLwFhvclk+vznP9/a2grtxCK67wuF2Wx+8MEHd+zYgXTV3t7eY8eOgbAWi0WdTpfP5wuFgsfjWagi/EOBfD7PsiwIPeTyhw4dGhoaQuXW0dHxF3/xFy6Xy2azMQxjtVrtdjtSnBDvyrJsMBjE+AFFURaLhed5rCrP88jozWQyer0eghnMOZRKJavVKggC0qDsdjsGnUulUlVV1aOPPurz+VQqFYJj58oCQ2XY0NCgxP3ik8lzR6g8AQEBAQEBwXtBGq7LHhwOBzg9OqnlOaDRaJYtW1ZfX6/RaARBoK67lLx/wDyu2WxeunRpU1OTwWAoFAp9fX1QzMuyDIMUnufRhP7Tu0YorjQaDahwKBQaHBxEy1yn0+3cuZPjOGhgVCpVKpWKxWLRaBSTr/l8nuf5mpoaBAJoNBrMqpbLZfBvmqZtNhvSpjweD03TqJFgNwnJkyzLyWQSknekRC1ZsmTTpk2pVIphmEQigWyBdwK1n9vthntPsVgkQnlC5QkICAgICAjeMygtUpZlIZ6ZP9oJgawMw6AlrFar5+rIvlcol8touvt8vtWrV0PGE41Ge3p6sI2Qy+WQggS1yZ/kNcpkMkrw7blz5yYmJorFYqlU6uzsbGxs/I//+I+f/vSnTzzxxFNPPWU0Gu12e2VlpV6v53leo9F861vfOnv2rNVqlSQpm81KkoQErkQiAedQiqIcDodareZ5PpVKWa1WZOtyHEdRVLFYRG+eYZhkMhmPx71eryRJXV1dnZ2d4XDY6XR6vd65jtxkMtlsNhSB6OIvIq+KUHkCAgICAgICghtAMauhadrhcKB7OldXvlQq1dbWLl26FLaVmIl8v7Xp0O6rVCqr1dra2mqxWLAPcObMmVgsxjBMLpeTZdlms0Fp86d3jZDMZTAY9Hp9OBy+ePEiz/O5XM5ms61bt47n+bGxsdraWr/ff+jQoUQi8dZbbx09ejSZTKZSKbjc1NTUXL169cyZMw6Ho6Ki4vz588FgMJ1OnzlzZmZm5tixYxMTEzabLRgMnjlzBl6WMzMzIyMjo6OjGo1GluXp6WmO4wwGQyKROHPmjNFobGhoaGlpicfj2Wx2ZmbmhjeMLMsul0sJikL5QSZfbwriK09AQEBAQEBwS1DcvimKqqysnJqaUnwP3wmWZdesWaPRaDDCiC4+JC7v3xGWSiWdTodNAK/X29HR8Yc//IFhmOnp6RMnTtx7770Gg0EURYQWFQqFP71rhLlkWZaLxWJPT8/Y2BgWZM2aNT6fL5FINDc379q1S6VS9fb2Pvfcc1NTU1qtVpblqampAwcOcBx34cKFV199VaPRgHPv3bt3/fr1kUgkEokgh1WSpN27d/f19V27dq23t3ft2rXPP/88Zql379595syZ7u5uv9+/a9euF198cWxsbPfu3du2bWtqalq1apUgCIIg3LCIKhaLXq8Xeh6KonB1PizxXv8fQRaIgICAgICAYGGEvlwuu1wuaM3nIsQ2m23lypWSJMGxBLKW91vTAs91tN5NJlNXVxdYY6lUOnHiRCgUstlsxWKR4zikGv1JXiCaphOJRCqV6unpicfj8JlpaGhgWdZoNF6+fPnrX//6t771LYvFIknS5s2bq6urz507Nz4+/vDDD69Zs+by5cubNm168MEHL1++fOnSpfXr12/ZsiUUCj388MORSOShhx6yWCzBYNBut2/cuDGbzYqiKMvyJz/5SYfDcebMGVEU/+Zv/qatrW3fvn2NjY2f/exne3t7tVrt6tWrPR4PVDdzHbbH41F0NerrIE8cofIEBAQEBAQE/5eII6lnEe8VRdFoNMK3xOPxIJiJoiiYHsJyHn16hmHcbnc6nYaqHmORMFRRjoFl2UQiodVqBUHI5XKiKJpMJlmWkSqVTqcZhimVShDoG41GQRBSqZTJZEJoqCLjoa5LtBUND/rQsiwvXboUnWCGYQYGBk6ePInpW6TMvt8zuO/3deR5vlgswrFRpVLF43HEM8my7HA4jh8/3t/f7/F4IpFIW1tbbW2t2WwuFosajebTn/70Pffcs2PHjsHBwZ6enmQyaTAY4DxjsVgKhUJdXV1HR0c+n4c2hmVZn8/X0dFRU1NTVVUVCARomh4cHOzt7U2lUjRNV1RUrFixwmQyxeNxv9+/bNmyDRs25HK5q1ev9vT0mEymcrksiuKaNWtYlsVALQ4bjkbYsdFoNF6vF6MOBoMBh4oRC2B+Q30F0Od8dEZmicCGgICAgICA4JaAWFCFrDudztkdVriOoNudy+W8Xi+cyJWsItQPiP/EZCSkHXa7vVAowN6E4zhJkpxOp8VigckMOD3HcWazGS7pDMOIolgqlUDf8XtMXiIcCjQRFi4ej0ev14uiaLPZ+vr6Lly4sGLFinQ6bTKZ4Jz4Ib0WGo0GwUwcx8myrNPpjEajVquFuOjkyZPnzp3L5XI8z1ut1vr6er/fXyqVksmk0+lsaGgwmUxqtbqurm7btm3BYJBhmN7e3mw2y3GcXq8/e/ZsMBi0Wq0Mw+TzeVEURVFMJpMsy05OTg4PD6Mx//nPf/5HP/qRJElmszmVSqXTaafTOTIy8uabb05PT2u12hUrVrAsG4/HzWbz9PR0TU2N3W7HtDTa7ZjNpWmapmlYWOL3cLPBjsoiMgc+UiBdeQICAgICAoJbpfL5fB49eHRqc7mcMpiIOcVCoUDTtCAINTU1BoMhn8/DkAS8TaVS5fN5p9PpdDrh8o5uvSRJ6DG73W6YRUYiEbRszWYzthHQgYa7OTzITSaT2+3WaDQYvrRYLDgYWZbVajW+rqmpyWq1YscgGAweOXJEFEXoNz7UnuUajQYcF+1njUYDW55SqcRx3IkTJ8bHx61Wa7FYNJvNVVVV6XQaDvFLlixB05qm6a6urieeeOLgwYMqlaqiosLtdtfV1d1+++1Xr149d+6c1+t1uVw0TavV6kAgwDCMwWDwer0rV65EFXHkyBGfz5dKpYxGYyKRaGlpaW9vLxQKr776aiwW27Bhw4EDBw4ePAjZvcvlcrvdzc3NmUxGofIYby0UCmq12uVy4brgXkJSFRl7vSlIoUNAQEBAQEBwSwARR3APlM2K1kUxHgFxl2XZ4/EonAw255BBcxxnMpkymcyVK1eWL19uMpkQF5rP58+ePet0Om+77TaGYaLRqNVqDYfDNTU1GFQFSYVzudForKioyOfzk5OTExMTy5Yt02g0kUjEYDDQNA1lCL6xsbHR5XIlk0lE1V68ePH48eObNm3iOM5oNH54mSLqH8iEFPGJIAhGo/HSpUujo6OlUolhGEmSrFZrdXU1OH1tba1arYbdvl6vX716dWVlJcMwbW1t09PTNE2bTKaampovfvGLsix3dHSIopjL5cxm8/bt22tqanbs2FFXV4fLt2LFiuHh4fb29kgk4vP59Hr9HXfcwTDMbbfddvny5ba2NqvV2t7ezvN8W1ubIAg6nU4QBJ/PByWVYnUPKq9SqRwOhyKagskpqgjC5ucH6coTEBAQEBAQ3BLQGtdoNKDmVqvVYDD8L59QqyFr1mg0UKuDroHHUxQF1btarbbb7el0enh4+MiRI/hbaGbC4fDrr7+eyWQkSUqlUrBT1Ov1SBTiOA5fgYAqnuc5jstms6Ojo/v27UNH3+l0UhSFugJNa4znulwuQRDACEVRfP3110dGRlCNfHivRaFQkGUZjBxKdGiNUqnU4cOHU6mUWq1Op9OlUsnj8VRXV1utVgwfV1VVWSwW7GBgMrimpgZzwCzLLlmyRKvVNjU1VVdXo9OvVqszmYzf70+lUoFAYGpqiqIot9tts9k2b96sVqsrKyt1Oh3P8/D3dDgcdXV1DocDDpiVlZU8z5fL5aGhIbvdXlVV1draipsBFqUQBaErP9vJFF/9oZ5n+GBAuvIEBAQEBAQEt0rlFTmHJEkmk8nlcsXjcWXKEPy4UCh4PB6j0ahWq2maBmlTlPQGg0GhfaFQaP/+/dls1u/3J5PJYDDocDj27ds3MzOzadMmSZLGx8dZllWpVKFQyGg0Qk+/a9eus2fPXrhwobGxsbW11e/3OxyOyclJi8WCuVtY08CTEQO46Eknk0m73T4xMXHs2LGdO3dCUv/hpfJarRa+QJlMBnKjYrF49OjR7u5uq9XKsmw6ndZqtRUVFRRFybIsSRIuCgRIEBpls1kQa4vFAnFLLBaz2+0URWUyGbTwi8Uiy7JQTzmdTgRvpVKpaDSKnzmOs9vtWq22WCwmEgmj0ZhOpzUaDc/zBoNBpVKxLBsIBCiKstvtuCVwtygVIO4lRfUEcZRiTEkwD0hXnoCAgICAgODWSINajX48JDSQyyuGIZhTVKlUsixXV1eDw8GsBhRfsaZBO1an0129evWVV16Jx+P79u0TRZFhmO7u7u7u7mw229fXd+TIkT179qTT6QMHDszMzLz44osDAwNvvfXW2bNnL126VFVVdfbs2WvXro2MjORyOavVCi4ICVAulwMjLJfLlZWVDocDM5SQo5w7d+78+fPJZPJDfTlgH4RpBJqm0+n08ePH33zzTVmW4RKj0Wj0er3f789ms7h8FosFmpZyuWwwGCwWCy4T9EsQ03s8HgzRojYAq+Y4DlFTFEWFw+FMJmOz2Xied7lc6XTa5XJRFAU5vtFodDgckiRxHOf3+00mE8dx0WgU+a9OpxO6LMi08vk8xl6dTqfZbFaIO/r0KP/Ic0eoPAEBAQEBAcF7APBg9OYRKYrMV3AvNN0piioUCm63G8IJ5Zc6nQ7pRWiuQ/Gi0+k6Ojr+8i//0ufzBQKBpUuXRqPRhx9++Atf+MLVq1d1Ot2uXbvuvvturVb7xS9+saWl5d57712/fj1N036/n+O4S5cuMQwTCATy+TzP89lstlgsQnkP0omOb0VFhdPpDIVCer0+mUxqNJrp6emDBw9Go9EP+7WQJEmSJK1WazKZIpEI6iK/309RVCqVwiIEAgHoWDA9jFXC23O5nFqtjsfjhUIhl8uxLAtuncvlMFtcKBSgw8nlcna7HTlQgUAgl8tlMhmv18vzPEaQs9ms1WqVJAkhr5ijTaVSxWLx3LlzWq02lUrZbDaNRlNZWVkqlRQqj9Qwi8WCSk8Zdb1198mPOIjAhoCAgICA4COE2VRprtfMxZ8wtyoIgkqlgvljXV2dzWbL5XKSJEHaXigUCoWC2WymKAqUkWEYiqKUgM9sNguZB0VRpVLJaDTabDZQUhC7RCLhdDqNRiPoJs/z0Ma43W5RFK1W6+DgYDgcXrNmTSAQ0Gq16XRapVJVVlbi7WazGbsBcMzMZrNwObTb7Xq9PpvNms1mh8MRCoV+//vff+Mb34AKCOaVMNUxGo2iKP7xXC9cLGV/Q6vV4kSKxaLRaKRpWhTFcDh84sSJq1ev2mw2bE1g2RmGcblcoihOT0/39vbC8IfjuHXr1hkMhj179thstocffnh0dPTVV1/duHEjRVFnzpypq6tzu90zMzM1NTVnz571+/0zMzPZbLalpeXAgQO1tbWdnZ3Dw8MDAwMWi4WiKJ7nd+7cmUwmn3nmmWXLlq1evfrChQvBYNDpdNbW1v72t78tl8tbtmxRxluNRiPGJGRZtlgspVKpoaEBdQVFUXAIzefz+OPbNDbKzTmX9gYzEh8dZQ6h8gQEBAQEBAS3BJgGUteFK6DaDocjGAxCEQE9Buj7XKUCTdOSJJVKJYPBIMtyuVyORqOQeajV6mXLlh09ehTO5eBkaC0Xi0XIPyKRCCZlJyYmstns0NCQTqeD2hvKn7fVIRAFQSsCvx3FszwcDv/qV7/6zGc+A9dzh8Oh0+lSqdQf1ailMmmAFjWminO5HNxdkskkOuWHDx/ev3+/1WqF1lyxErJarSicDh48GAwG4/G4RqPBhANmZC9fvqxWq4PBIMuyhw4dUqlUGCZeuXLl2bNnv/71r3d3d3d2dj755JO33XZbT09PIpG4du1aLpd7/vnnXS7X8PBwW1tbIpHQ6/W9vb1Wq3Xfvn25XO7AgQMul+v06dMbN25MJpOZTCafzyO+Cqr6UqmEJK9SqeT1ek0mE3m+CJUnICAgICAgeH8Bwg1+CW/yioqKYDCIEUa0XeFpCNL5zk9AL9bhcCxbtqyiosJutxuNxlWrVvn9fp1Ot3btWo7jOI67/fbboe5wu90rV670er2rVq2qr6/P5XJGo9Hr9RYKhfXr19fV1TU1NaEfjz0B2N7PPmCapi0WSz6fR0tbocXJZPLkyZM+n2/btm1utxvKHJZlEV/1R7LgSkWkqE2gWTKZTKlUCpKYo0ePHjt2LJvN2mw2jCugBqAoymq1YllEUdyyZUsmk9HpdAaDoa+vb3x8vKKiorOzs6enZ/ny5RqNJhQKRaPRxsbGqqoqh8OhVquRrpXP5/1+/3333ffEE0/cf//9/f39V65caW9v37Fjx69+9auOjo5yuTwyMtLb2/uZz3wmkUhcunSpUCh8/vOff/bZZymKWrdu3ZYtW7RarUqlcjqdk5OTGKiABEsURb/fr1ghERAqT0BAQEBAQPD+kAaahkEhmqlQM0OzgYY3xlsVUc083NTn8zkcDpPJBJfx1atXGwwGTEl+6lOf4jiOZVm9Xp9IJAwGw4oVK7Ra7Zo1a0qlUmdnJ0VRtbW18ImHwgSjnxigfOfX0TRtNBqh8AGvRVQqhkEPHDigUqnuu+8+hmHAdGGA88cDZScE7BwFkiAILMsWi8UTJ07s27cvnU5jfgC1lsL4WZalKKpQKLhcLovFMjY2ZrVa/X6/xWJBLJckSQ0NDcFgEPqiu+666+LFi1euXJEkyWKxmEwmvV5fKpWQyBsMBt944w273d7U1NTX1xcOhy0WS1dX16FDhzQaDQwrDQYD3C0dDofZbIa1DgxzcPxY/2KxiIuFrjxuKvKILeb2IEtAQEBAQEBAcCuABBkaFeq6atnlcimJP1DXwFBl/ixVvV7vcDj0ej3DMDzPsyyr0WjcbncikaBp2maziaKomKa7XC6VSoXAI51OhynJ6upqm80GBm80GnU6HUTzOM7ZE5NqtRrsXHHEB4+EAwzP86+99torr7wiyzJKiz+eljx13ctfmRDFzDEmVimKOnbs2O9+97tkMglHSOiLcC2wO4EYLHjMQ5iuUqlGR0cTiYTD4XC73Q0NDUja8vv9Vqu1p6enra2NoiibzXbhwoUnn3zy9ddfh7NkVVVVQ0PD9u3bIXbP5/NVVVVTU1NDQ0NWqxWbLbgBMIpgNBohnYpEIqdPn3Y4HE6nM5PJNDY26nQ6zCdoNBq73e50Ool//OILbLIEBAQEBAQEBLcCJc9VCYpSqVQ2m83r9UYiEeq6hyA0HmB17/wQUHw4pSA+FrIWQRBomna5XHArt1gs4Kbo4CJhFFrwcrmMoU9JkuDigklQUHB0r0HlFVKrhA3B3xAFAEVRsLfnOO7EiRNarXbbtm2VlZWxWAws/48HOB2apnU6HSZ0GYY5fPjwgQMH4vG4wWDAUKwyDIBqKpfL6fV6WL8vX77caDTa7XbkQwUCgVQqde3atZmZmU984hPpdDoYDIqiWFtbe/z48ZqampaWlpGRkcnJyd27d9fU1AiCIAjCli1bXn75ZZ1Ot27dulWrVul0urvuustsNhcKhbq6Or/ff/r0abvdXlNTs2HDhlgs1tTUZLPZ4D6ZTCb1er0kSYlEAqUgbgC/3w9DevJ8ESpPQEBAQEBA8P5C0XiAXObzeZ1OV11dPTAwoExngqLNZYNTKBQw75jP58GY0WjX6/VXr16tr683GAw0TUM9QlEUZmRhFQ9iOj4+nkgk2tvbMc8K4TVM01EYKIcHKo/NBCVyCMbqyIfCnoDdbs9ms6+88gpN03fffTe+6I+FqNE0lEtqtVqr1cJBKJVKjY6O/uEPf5icnLRarblcrlwum81mZOLiNOH2WC6XEea1fPlyePsouUsajebOO++Ep+Rf//Vfj4+Pu91ug8Fw3333ybJcUVGxZMmSgYGB9vb2UqnU2tpqsVhsNtuKFSs8Hk84HG5ubs7n85s3b8blLhQKK1eu7OzshFWl3W43m827d+/OZDLLly+HnSXDMCaTKRgMQhAlyzLUOMqdQ56vRYAIbAgICAgICAgWQCshxQZRhqbC7XZDwQLSPFt+MxeVh04acpdCoZBOp/V6/YkTJw4fPkxRFMMwkUgEPvQMw2C402KxQP3S399/+fJlBLtC784wDNzQQQqpWUOioK04JPzXYDCAqatUKsSRyrKczWbj8fjLL7+8f/9+ZJ3+kUBZ53w+jwokmUxOTU39/Oc/z2az8GtH5iucOiFwwllDk5PNZjFnjI4+LCyhVtLr9W63WxCEmZkZj8eTz+dTqRReHAqFCoVCe3t7NBpF4z+ZTOKKIB0M2neWZTHParfbU6lUdXV1MBhUq9Uej4fneZ7nlRhXlUqVy+VkWcatotVqIXyqrKxEfBh5vhb5VJIlICAgICAg+GhC0Z/MJo7zvx5vUeKfdDpdoVCorKz0er3hcFir1cJfEjR9Lrn8z372s1gslsvltm7dWlFR8ctf/rJcLu/YsePkyZMNDQ3hcHj79u3PPvvstm3bLl68WFFRcerUKVEUH3jggWw2e/LkycrKSo1Gc+rUqampKZ/P9+qrr95xxx1btmyBv2GxWIRNjZJdhcBRRSjPcZzT6UQorMFgQFMZP4RCocOHD8disV27dkFMj5laKHlQACjpttQsP5/38Ioo/vE4PI1Gg60G2O+Ionj27NlXXnkFJRBIsBJkK0kSKhYwY7vdHolEHA4HtiBwwAaDASuDAomiKLVajbRXfBpca9xudzweRxCY0WiUZVkURYTIwg3TbrcLgsBxnLJK8ON3Op2lUkkURaPRiF67JEnFYpFl2Uwmo9VqeZ6XZRnGpm632+Vy4XyVsVflUGffpbeO2ReIUHkCAgICAgICgpuTp9ra2omJCTBpiqKgZb8hnTKbzWNjY4FAoFQqvfnmmy6Xa+XKlYIgnD9/PhAI+P3+wcHBI0eOHDt2rKura2ZmRhAEeFZeu3ZtaGioXC5XV1efOHFiamrqtttuO3ToUCAQQDdaEASGYRRLdXx7oVAQBGF25BNeAILI8zwkNxqNxmw263S6WCx29OhRnU7X2dnZ0NAgiqIsy0ajETQaxF1hiiCg75XjDVQ00BpBgMRxHGguklaHhob27t3b09MDQdENPwRDCGDA8KAUBGGhR6hSqURRNJvN8MkZHBysqakJBAKZTAZFwvDwcLlc7uzsTCaT8Aia63NA2RWH0HK5zHEc9E5qtdrn80HOhCKEYBEgAhsCAgICAgKCdwVZlhsbGyG/weRrPB6fq1fNcZzJZOrs7FyxYoXFYrly5crAwMDQ0BDHcUuWLOno6KiqqhobG3M4HFeuXNHpdMPDw5s3b25pabl48aLb7b7//vsdDkd3d/fg4ODu3bvr6+tHR0enp6dtNpvD4cCXKhobkMhUKpVOp2ePwCrHZjQakTwqSRKUPxRFpdPpPXv27N279/z589Bzy7IMP3uo1UG4US28hy15HFgul+M4LpvNlstlnBTScE+ePPm73/3u5MmTsVhsni/FaCwCU+HaznEc/rigC2o2m9PpdKlUkiRp6dKlKpVqenpaFEWNRpNOpyORyLVr1+LxOE3T81jCQ42DkGBFDZ9IJJAYwLJsTU0NypL3cBk/aiBdeQICAgICAoJ3hUKhYLVaq6qqRkZGQOVnZmbmahsbDAaEqmazWVEUGxsbfT5fIBC4fPlyNpsNhUJ+v//ixYvr1q176aWXdu/enUqloIqBzwk67mvXrpUk6cc//nFHR0ddXR180IPBoMfjgVweuhRQ+Uwmk0ql3iaJQW8emhlo0GVZRkfcZDKl0+nu7u6xsSDZaL4AACAASURBVLE777xzy5YtXq83n8+jKw93SGhRoB1/r5YRH4udDcjKIapJp9OnT59+7bXXpqambDabzWbDZsINPwRvh9hGpVIJghCLxSorKxdkEWMwGPbv33/hwoXly5dXVlYeOXIkEolotdqPfexjPT093d3d4XB42bJlRqPRarXOzMxYrdYbfg4cKtGDx54DRVGpVArT0j6fz+l0InkXryGP0mIqQLIEBAQEBAQEBO8G6CW3tLQo7jEzMzNzvVgQBChGqqqqisWix+Pp7e397W9/29zcbDQaR0ZGMEm5dOlSg8HQ2NjY1tb2xBNP7NmzZ/369aVSaWRkhOO4urq6Rx55ZHh4+NKlS0eOHNHr9dPT0/X19SDxEMBAmkLTNM/z0MpDV4MfQOWRLAslN8MwhUIBwm6tVmuz2QRBeP3113/961+fPHmS4ziapkFMIcRHI/k9pPJogUNKrtVqQcqHh4dfeOGFffv2hUIhyIfA0ecpq+BDj853NpsNh8ML7XlnMpnLly87HI7Tp09ns9kXXnghGo1eunTpxIkThw4dYhhmamoK4h801+f6HFwIZW4B9RVqM7VaXVNTg8Sx2fIngoWCdOUJCAgICAgI3hVg7h4IBJxOZywWoygqHo9LknTDrCWDwXD33XcHAoF8Pr9p06bly5ezLGu1Wuvr6wOBwOjoaFtbm16vb2pq+spXvtLU1LRy5UqMeO7YsQNtaQSR1tbWrl+/vr6+nmGY1tbWhoaGoaEhr9dL0zTs1RWBTTweF0URqVUwXFd683q9nud59O/RaJdlWRCEXC5ns9ngbX/y5MmhoaG1a9d2dnZWVVUhDwuzlWjnv1fOlWC6GCZG5NPIyMjhw4d7enokSUKurSAIxWIRppw3/BDweJQrer0ehu4LPRKPxwPF1KFDh1wuV2Vl5ac+9ane3t633nqrXC5/61vfwg4GTdPBYNDv98/FxbHPoMzsyrKcyWRisZharTYYDD6fD1VTLpdbqASIgFB5AgICAgICgveMyiPAaMmSJbFYDM3gZDJ5Qyqfy+VWrFiBXviqVatMJlN7e3t1dXU6nXa5XA6Hw2QyeTweiqI2bdqUyWRUKtUjjzySyWSy2azi67J8+fJcLrdz505Zln0+n81mi8fjdrsd85f5fB7eL9BqT05OIjgWQg6FyheLRThaSpKUzWZhkYnfu93ucDhcKBRcLpfL5eI47vDhw729vZs2bWpra6usrIQpJ3jze7iMLMtiP2F8fPzixYvHjh27evWqzWazWq2oMVByzBW/hXoAZwcfekEQUFYtqN44e/bs8ePHq6urV69eXVFRgasZj8f9fn80GkUml8PhsFqt+Xw+EomYzeYbfg4uRC6XgwOmJEmxWGxmZkav17MsazKZsIbKjDLBYm4bsgQEBAQEBAQE75KDgrFVV1dTFAUf9Ewmc8MXG43GbDabz+ftdns+nw8Gg01NTTzPm81mnudZlk0mk7lcTtHDyLIci8VMJpPVanW5XAaDwWQyJZPJUqkUjUY5jnO73YlEQpm/hNAcymzIUUKhkKKrgZQff1Uul1OpFE3TFouFpmmIQEAuOY6z2+1er7dcLkOYLsvy9PT0z3/+84MHD46NjWUyGahE3kNDdPSnBwcH9+3b99Of/vR3v/vd5OSkw+HAscGFHWcxT/0AwY8S/prNZmOx2EIb8wjeYlm2v79/bGxscnLS6XRqtdqKiopCofDDH/7w3Llzw8PD4XDY5XKZTKa5PgeOn8pwcKlUSqfTqVQK0bwYHYZunlD5RYN05QkICAgICD5CmG2kuFD+pOjClRRV/BGToKVSyWq1YggVpA0t8Hg87nA4kGek6F4YhkEjHEbjBoOhVCqZTKZisYgWLzQb6CWbzWZ4LCpml0ajkaIodP1RACglhEqlcjgcuVxOrVZzHBeJRIaHh9VqdT6fh8ZDFEWDwaC0rjFdCg2PKIqQ0et0OlEUlSlbGNfQNG21Wt94443z588vXbq0ra2tsbHR4/FAH4I2ufIWmqYlScIOAH6pOPzg2GDWLggCZkbHxsYGBwdHRkauXr0aDAaxjaDX62HBjndhR6JcLguCgGAmlUqFUV2tVovBXFj+0zSN4V2TyTQ4ODg1NeXxeNRqNcoVNP7L5TLce2RZpmk6lUqZzWZ41Tc0NKxfv35gYOCOO+5wu93Nzc3xeLy1tTWfz7e2tr7xxhv33HOP2+3G1RFFET8gcXZ6etpqtep0unQ6DZmQxWJBTJVOpztz5gz0No2NjVgWHAz2TGbfbLdoJ6/4iio/fNTSpgiVJyAgICAgIHi3UKvVULEvWbJkampKFP8Pe28WJNV9nv+fXs7Wp0/vy3RPz74zMzADAkEQkrAWy5IjEXmTLKfKZSepODdZKpXkIqnSVXLhG1cllUrFrp9dkuykJEUW2hBCYCEQq9gZDczADLN2T++nT5/TZ+vu/8Xz5xSWgBgEEjHfzwXVDD3dZ+mmnu/7fd7nra2srLjdbntUEMMw+PNTiu3Wous6Jh/ZZvHZ2VkoWsyHgnsb+lWSJIqiOI7z+/3BYDAcDmNikdfr5TiuWq2WLpPP53O5HEIteZ7Xdf3gwYP79+9va2sbGBgYGhoKhUItLS2QsKZpWpaFY8DSxRaauq6bpomFDdLul5aWstns4uLihQsX7PwfKGzkynMct3r16mQy6fP5eJ7HTC5VVeE4ymQyCwsLyOcRBEEURVEUC4WCqqoul4thGIZhkO0zPj6uaZrL5cKoJqyCsKiAFQeXiKIoXJmvfOUr27ZtUxRF13VMicpmsxitBR8UFgzLy8vJZLJSqcBVxXEcjtOyrEAggHQa5HhWq1WHwzE3N4dmBr/fDxGPq3RbPxVEyhMIBAKBQCBcE1TKXS5XvV5va2sLh8NLS0sQpqZpiqKILsmb2Ae4UWiaZlkWZXKo4cnJSbg7qtWq2+0OBAJw7Lhcrlgs1tramkwm+/r6urq6wuEwy7IQ35hvhcfVanVhYeHcuXOLi4vz8/O5XE6SJAjQ+fn52dnZt956KxwOp1KpRCIRiUSCwWAgEBAEIRAIQByjWlyv1zGw6dixY+l0ulwuy7K8tLSUz+fR7arruiiKNE1rmmYYRigUWrt27erVq7u7u2OxGDLv3W43VimyLBuGUSgULl26NDMzMz8/v7y8XCgUKpWK1+sVBEGSJHTQGoZx/vz5rVu3wg4EG48oijDhCIKAzQEY69EwEAqFkDODFYKqqrDpY/siGo26XK5MJgNn/9LSUmtrq6ZptVoNur/ZbFYqFY7jeJ6vVqvYjaFp+ty5c0tLS5g4Gw6HIeVxXgjtIV8lIuUJBAKBQCB8CTidzmq1alkWz/NtbW2lUml+fh5FZfgo4G/RNO0Wpjd+Fvg0IOIZhpmbm5uenoaVBSoWBhufz9ff3z86Orp69WpBEHw+HywiWGzAHmMYBkaQchw3NDSEqM09e/YcOXLk0KFDPM8nEgnLsuAXr9frMzMzU1NTWE5wHMeyrCiKcOTj+mBgk6IoGHfKsqzb7Ua4PsuygUAgHo/ncrlSqeT1eu+5556NGzcODAyIoogWXk3TNE3DebndbtjNQ6FQf38/fPxnzpyZmpo6evQoXEYw3lAUZZrm3NzcwsJCb28vTdOI0Ww0GphiC2eUw+HAVYKvvVQqtba2yrKMa+JyudDhUC6X0RDsdDrD4TBO07IspM6jtaBcLuP5giCg4RUeKr/ff+DAAXQeJ5NJfDDwYbihzHsCkfIEAoFAIBBuqZhwu1mWhXBvNBpdXV2Li4v5fH5+fn5sbKxSqcDmgVLxVWNtbhWNRqNarXq9XljMT548mclkUInHMdRqtWQyef/9969fvz4ajaJgTFEUVDJy6CE9oZVRKrYsyzCMer1+3333dXV1CYJw7Nix2dlZv9+fTCbhsIeIxwuicRbNpnYCptvtNk0TBnqO4/BMv98viiLk8sTERDQa3bBhw/j4+Pj4eGtrq2mamI2KTQYUsHEwTqdT13X8k9fr7evra2lpueeee/r7+/fv33/x4kWHwxGJRFRVNQyjWq2eOXOms7NTEARFUZDbYxiGz+dTVTUYDFYqlWw263A4kKbfaDTq9fru3btHRkZisRgWQvY8LI7jisWi0+lcXl4+cuTItm3bvF5vJpOp1+u4jIFAACE8kUjE5/Oh4l4oFE6fPo01Rl9fHxxHsF3hLMj3iEh5AoFAIBAIXwL2QCLEtIfD4XA4vLCwcPbs2YGBAbsNFEbwL+BIUMbOZDJTU1MoOdM0nc/nGYbZsGHDAw88MDg46Pf7URSHuESBGRsIzWaztbUVjpdKpYL9BMyQQn7lc88919PTs2fPnsXFRRTR8VvoQ8UWBGreOCR7hQDzuiAI9XpdkiTDMOBRQfk/EAjcd999X/3qV9vb2zFKCZ2pCIFB3gs2HGAxR0Vc13Xk8MAY89hjjyUSiYMHDx48eHBlZcXlciEp6MyZM2NjY6iUo9G22WyWSqW5ubmRkRHcuEgk0mw2L1261N/fn81md+/enUwmw+GwIAiFQiEejxeLxU8++WTt2rWXLl365S9/uXXrVpwR1D9mu1YqFafT6fV6MSKX5/lCoSAIwocfflgqlRwORzweb2trwwcGrQX4XVKbJ1KeQCAQCATClwPiaJAGw7Jse3v75OTksWPHVq9e3dXVhXzxarXK8/wtDGL/LPBho7311KlT6XTa4/FALEYikdWrVz/++OODg4MoVDMM4/f7YXpBnRuhMTRNz8/PY04Tz/No20X7Jsrq4XD4kUceiUaj77///unTp2GesXNUILJ5nq/VarZXHsYSuPALhQJMMh6PB0k+LMvG4/Hvf//74XDY5/Mh/hJVcKwNEK+Jc8R7WZaFX0eqDxIq0dS7fv36trY2lmVPnTqVz+fRhLq0tHTy5MmOjg7qcuplvV4/dOjQe++9Nzg4iPcNh8PHjx+fm5vjeX7btm3d3d2FQmFubu7RRx89evSo3+8/ffp0JpM5f/68pmnbt28fGhqKxWLHjx9/6aWXuru7N27cePbs2XQ6rWna+Pj4008/jbZXl8u1uLi4b98+dLsODQ15vV5M1cU1gQuffIluDtfzzz9PrgKBQCAQCHcDmUwmn89Dm16nQH6jzakoqbIsi+FBNE3zPJ9Op2dmZhqNxvDwMOwZUHV2aEmz2UQhFg9urmAPLQgZDaHMMIyiKOfOnXv11VeXl5eRhDg+Pv5Hf/RHTz75ZCgUkiQJnn6n04nESZqmPR6Px+OhaRomcq/XC8uHPQTKTn70eDyYHZtKpTo7O9va2paWljRNwyrC1vTIjoQWt6v1tquEpmmce6VS8Xg8X/va15588kmMkkVXK3XZXg+9i7ZRBGKiwM/zvMPhwOqCujylCxdEURRBEEZHR/v7+yVJwqwrp9OZy+Wi0WhXVxcq4isrKy+++OKGDRvm5+er1aokSbBCJRKJ6elpv9+PfYyFhYV77733jTfe8Pv9iqKEw+GTJ0+uWrUqGo2GQqFjx4598sknTzzxhMfj2bt37+Li4vr1630+38LCwurVq7FgaDabL7/88pkzZxwOx8DAwIYNG+xLgQuLM71VLdEul0tRlEgkkkgk7oYvNRkRRSAQCAQC4WawRaqmaagN24KVpumBgQGO4w4ePPjSSy8Vi0XUlRHoDuOKPb315oZ9QubaUhvWGmQm5vP5l156KZPJJJPJ5eXlb37zm88999zIyAhUMkIbEYBovzvq7qid20Vip9N5ZaAkngbPOqIe29vbN2/e/Oyzzw4PD2NkLLo5VVW1e17twjPA2xmGgcz13t7eP/mTP9m0aVNbW5vtF4cf6f8XapcXA6i722nrOELIentbwOl0SpIkCAJWC6Ojo3/+53/+8MMPOxyOSqXSaDRefPHFgwcPejweWZbh2m9ra+vr61u1alU2m83lcp988onX6/X5fFghqKpqWVa1Wm00GhcvXpQkqbOzU9O09vb2QqFgWVY8Hm82m11dXTieUCi0adOmSCSC5le0AbzwwgvHjh1TFCUUCo2Pj2OP4sqBtfasg1v1saR+51h6IuUJBAKBQCDc7UDgYgQSZi0hzwR/PXz48Pnz5zF7CLYWDF2CgQTPvwklZw9ttfWuPeH1zTffXFpaQirlww8//NBDD8ViMZ7nYY9BORzS/0bfFFq/0Wjouo5KvCAIY2NjGzduTCaThmFAuOu6fv3XsSxLluVAIIAG3OsMTL1R0CdAUVS1WtV1PZFIPPTQQ/fffz9Gxi4tLe3duzebzTIM09ra2tfXt2vXrk8++QTBl/F43O12X7x4MZvNLi8vC4IQCoWWlpZ+8pOfXLhwIRwOIwlncXGxWCzKsnzu3Llms9nW1vbP//zP+/btQ19EJpPJZrOYF0vT9KFDhz7++GNd15vN5sDAQCQSId+XWwsx2BAIBAKBcLdwVYONXRO98sENvSxEG5LjbTsKTdMXLlxAdni1Wk2lUh0dHeVyGcqb53m0mSL+BdksN/qmFEVBWFOXJ9FWq9XJycnXXnsN1fFwOPw3f/M3aA+F9LezaFBWv9HaLQ7V9r3YhxEKhZxOZzabhUcFaTnXsgyhgm6a5te//vVHH30UrbS3KnQfGTUwzauqSlGUKIqpVCqXy9m5nJqmjYyMhMNhbA4MDAysX7++vb09EAiMjIyoqrply5aOjo6Ojo4NGzYkEolwOLx+/fr777/f7/d7vd7Nmzd3d3f39PT09vaOjIxs2bKl0WiMjo4++uijPp9veHg4Ho8PDw8Hg8Hp6enXXnsNy55gMLh161Z0TWA1dXMftv9d2t5lBhsi5QkEAoFAIFL+c0l56rddDSiQcxxnmubCwoLT6Zybm6vX611dXbFYTFEUPA1tmtRlP8mNqmrU1G3DPdYMJ06ceOWVV7BC4Djuu9/9bn9/PxQtXOZ2FR/DpG60MI8JTfDJ2M4cwzCCwSBODe0BPp/P7nm96pG73e41a9Z885vfjMfj5XIZOTa3yhNSLpdZlg0Gg5ZlFYtFh8MRCoVYlp2enq5UKm63e35+PhqNtrS0tLS0dHZ2jo2NNRoNWZZbWlri8XgymYzH45FIBOE54XC4r69vYGCgVqu1t7cHg8Hx8fFKpYLpWl6vt16vr1mzxuPxMAwTDodhT0okEgsLC6+99tqpU6domq7VamvXru3t7VVV1f50ESlPpDyBQCAQCIQvX8rbCSoQUrYqDQQC58+fh8heWlqq1Wr9/f0+nw9tsrCqwz2PcbA3uniAqsYQU/R3vvHGG1NTU0iB3Lx581NPPVWr1SiKYlkWqS9wurvd7kajcRPzqnCa9iBY7ELggc/nczqdly5dymQysBtd60V0XY/FYt/97nfb29uh43H6t0TKQ0njLmChgrsJ88zHH3+M/uN0Os3z/NDQULVaRQo+y7IYRIUFD8MwcLrDTYRLiulXWNJAxFMUBc8Seg/8fj9ewTTN995774MPPqAoqlQqxWKxrVu3OhwOv9+PsbtEyhMpTyAQCAQC4Y6Q8rapBq8JSWoYhiiKlmWVy2WkymSzWV3Xk8kkwzDQ1nbvo2ma19G+VwWFfPR6mqZ5+vTpQ4cOHTt2LBQK5XK5sbGxp556yuv1wiLvdrvtsaYQzYZh6Lp+o8YeZL9Ql7cUbG8PRswi9jGdTpfLZVzkq74Iy7L33XffAw88AOuRx+O5UnN/ThwOB8uyyHd3uVw8z+MKcxzn9/uXlpZyuRzHcdlstlqtiqLY3d3dbDa9Xq8oikgLpSjK7/dLkgSlLooiPDlut1vXdcMwcrlcMBjEPXU6naIoUhTF8zwuqd/vV1V1x44dv/jFL5DLWa/XN2zY0NfXZxgG/nrlx4xI+c+7eCP/rxEIBAKBQPic4gnOE9SnoXehmNeuXYsJrKFQiKKoHTt2HDp0KJ1Oo5QOjYgYxxt903q9bhiGqqqapkmSdOrUqV27dqEU3Ww2Mf20Wq1CKcIrz7IsknYMw4C6vdE3RbcuxLE9fAqzsVCYX79+/dDQ0PV3GGKx2ObNm6FikfCImvctQZIk+45gWi2kM2T31q1bLcuq1Wo8z09MTGzfvv3w4cMMw1SrVVmWXS6XqqoYp8XzfDAYRAA/x3G4vxRFeTyejo6OQqGAGE3kFyETMxQKNZtN6PjXXnstGAwiXD+VSvX392MPJJPJ3MRlJxApTyAQCAQC4XZhG+XtBHRYX1D33bBhAwLXob//8z//8+23385ms/V63efz2XOX7NfBYgACFDZrPIZDHcV4lIchT10u165du/bv3y+KIqbM3nvvvah5h0KhYrGIqU+2/nY6nehMvdF9AGCbapDYg4BI0zQx89Xlcq1btw55lG63G8VsjuNgpIHq3bhxYzAYrFQqSJuxi/r2mCdsViDhB5cFgf2qqmIbAeNjK5UKCuqyLGMErL3S8Hq9qJqbponRXZgnNTo6Oj4+jjyZYDB44sSJV199dc+ePRzHcRzXaDR4ntc0DbV8vB2OimVZ3A70BoTDYZfLpeu62+1GVR5bEIZh/PznP3/jjTfQW6zruiiKQ0NDgUAA7h1BEEzTtNOHbnlJ/m5cSBODDYFAIBAIdwm3r+31qqBW7XQ6ZVnO5XIQfLFY7MyZM+fPnw8Gg+3t7VDt4XAYUTaQyFDecLezLAvJa5pmrVbD1CGsCqLRqKqqO3fu3L17N9pYTdNkWXbTpk2jo6N2kysK57fvqmJ7AVpWFEWaphcXF0ulEsMwdhI8RmhZlpVKpb7+9a+3trbaa4Bms4nytsPhwF+hm1VVNU0TYfMMw+BSYHsBCxskykuSBAXvcDhqtZogCLVaDQsJjuOutM7jpWRZnp2dtePz5+fns9mspmmBQMDv99tmJGybYLYXfnLlxFn4lDDwq1arBQIBVVWPHj26ffv2o0ePwnWjqioi5/v7+9EPgIEDt13aEq88gUAgEAgEIuU/J8htrNVq4XCYoqj5+XmU7VVV9Xg8pVLp3Llz8/Pzra2tkUjEMAwcj12WhtJtNpvVatUwDFvjejweNGiyLHv48OFXX3310KFDlmUhg8UwjM7OzkcffTSZTCLf/YvRjhiohBq5aZqSJE1MTFCXC+oooqO3dcOGDffeey9N0yjDY8XicDhkWdZ1HVYWRVHg40flG6sFSZK8Xm+lUsEv4uxg+o/FYnDGsyxLXTb043pipYRjw96IKIrnz58vlUo4clEUi8Xi5OTk/Px8R0dHa2srliWovmuahlPDZwMty7quI+8SZ6HreiaT2blz544dO6ampmq1mv0pYll23bp1PT09pmkahmGv0IiUv5UrSfL/GoFAIBAIhFsORB7cFG1tbT09PTMzM7qusyyL8rkkSe+//34ulxseHh4eHm5ra2MYBtYO2NkxEzQajRqGAXe70+k0DCOfz2ez2bNnzx47dmx+ft7n81EUpSiK3+8vlUodHR3t7e1YCSA33TCMm/PS/I4gdxKFc03TDMPo7e0Nh8OFQgFdpFiElEql1tZWbBfAgA5LDIY32dn8eGD3D2Cbwq6s44dwv6A07vV6FUWBhQbiHtNedV3XdR36HisK2HhaW1t7e3tnZmagznHNNU2bmJj42c9+9vTTT/f19Xm9XuxpmKYJdxP2ARYXF0VRhBsH/7q8vDw/P//+++9PT09LkhQKhdA+q6oqz/Pt7e3JZJLjOFVVMRcM6woCkfIEAoFAIBDuaFAcZRgGQYcjIyO5XA4G8UqlomlaW1tbsVg8derUxMTE4OBgKpVKJBI9PT2JRAJtoNDfqqrCEF+r1ZaXl6enp48fPz41NZXL5QRB8Pl8DocDU5Ysy/L5fB0dHTCZ2AHwt7sM3Gg0UPu3A/X7+/uHh4c//PBDO/sSTn0saXCoSMOEyb5Wq4VCIcuyKpVKo9Hwer0ul0uWZXhvms0mrqEsyzzPq6qKMj8q/YIgLC8vh8Nhj8ezvLwMJY2Kvq3F4VmCtd3pdA4NDe3fvx+GGYRRejyeSCQyOTn5s5/9bO3atYicT6VSfr8fln0U2pPJpNPpVBRlbm7u0qVLly5dmpycvHjxIsw8kUgEyZVYk9A0PTQ05PF4VFWt1+tw+2Bpd7vvCJHyBAKBQCAQCJ8L6D+WZeEJSSQSyWSyXC5XKhWv18txXKlUajaboVCoWq0ePnz45MmToVAokUhEIhGESAqCwPM8LOArKyuzs7PpdBqBhohWhDzVdR2F+UKhsGbNmq6uLupyYygMJzcaHn+j+Hw+eFGgngVBoCiqvb0dba+wpKNvtaurC82vWGNA0zscjqmpqZ6eHq/X6/P58GTqcha+3acbDAZzuRz899hnWF5ezmazmzdvjkajkNqxWMzn80mSBInP8zx8O1gSaJqG9oOenp729vbp6WncIEmSisWiz+cLBoOFQmHHjh0Mw2BWVCgUQr8s2hWKxaJhGIVCYWlpSZIk+HwCgQCuA2bo4n6xLNvZ2dnW1lav19H7i80WIuKJlCcQCAQCgfB/ALhHms0mFC3LskNDQ6qqzs3N1Wo1aDsIfZZlU6kURPnU1NTZs2fR3InCcy6X8/l8GMBkzyRSVTUQCMAxgqgWiqLQR5tKpWxNibr17ZbyNE2j+I2sGEEQVFVNpVLBYDCTyWBvQdO0YDDY39/fbDYVRREEAfV7NPueOHHCNM3h4WGsQOAjsiwLFfFSqYR+A9M0S6USx3GSJE1PTzudzmKxmM1mW1paFhYWKpWK3++XZRm9ELIso9zu9Xoty8LtQD9rKBTq7+8/e/YsDjUcDjebzVKphEBJRHxms9lMJgPfPG4ExLo9PcCek+VwODwejyRJpmlGo1GGYVRVFQRh9erVWCfgHlmWhXtB1DyR8gQCgUAgEO50UD63LIvneThqOjs78/n89PS0ZVkcx6HLE+rc7q1kGEYQBPhVMHKor6/PNE1d1+00G6SmQL5DUCIgRVXVYDDo8/lQIEfrp2EYNzoH6kaRZRledpjOUXHv7e2NxWL5fB4Bmk6nMxwOd3R0/wrFAgAAIABJREFUuFwuQRCgfev1OlY1Kysr3d3d6XQa8nr9+vWqqh44cEAUxYGBgVOnTo2OjjocjqWlpWq1mkgk5ubm3nvvve9///vRaPTkyZP33nsvhPj09PT58+e3bNkiiuKJEycURVm3bl17ezsGrHIcp2kajC6JRKJWq4miiPUAriFFUWifFUUR43ixoMIaAOOf0MAAC409+FZRFJ/PZ5qmLMs0Tft8vs7OzlQqpWmaZVkej4em6Uqlgg8Dfot8QYiUJxAIBAKBcOeCDHKKoiDmKIoqlUo9PT25XO7IkSOyLKMx1O12C4JQLpft6He0q+JFMLiUoihbjsN8ghxGlK4R6K6qajwe7+zshJhWFAUTjkzThMp0u92yLPv9frfbnU6nGYZBm2wgEJAkCeuHTCbj9/uRvYPQekSh67oejUZXVlZYlkWlH6sUr9eLMjkkLxLZkVTjcrn6+/tPnTrF87yu65qm9fX1oShOUZQkSR6PxzRNnudhU6Eo6uWXX7YD6Y8cOYLUlwsXLqiqWigUEonEz372s82bNx87dqy7u7tWqy0tLS0vLy8sLPT393/00UewsCeTybfffjsWi83MzPj9/o8++igcDodCIVmWsROCMJz29vaurq5isYgVCHV5Ri+uM6bP2sV4LIqgwnFqFEXZwTiNRgNFd4fDIYpioVDo6Oh48MEHJUnCuoWiKJwUZgLcbh2PI7l7VgtkRBSBQCAQCIQvjo6OjoGBAQw8CoVCqNlffzzqNUXM5fxKqMlAIBCJRLAkQEAkjOYo6iPypVarlctlnuc9Hk82m0W0CzzliqLEYjF7QBUs6YlEwufz1Wq12dnZeDyOJQSGmKIT9zqRLKFQCH53VMQDgQB0rS2RbbMKPP3BYPBrX/vaPffcMzs7axjGP/zDPzz++OMURY2NjV24cGFubu7pp5/+0Y9+VK/XA4HAgw8+iK7fRCJx+vTpdDrt9/v9fn9nZ+e5c+fy+Tz8Nlu3bg0EAqVS6cprhblOfr//ypz4z3NPseLieV5RlFQqtXbt2kqlgpMlEClPIBAIBALh94eWlpahoSFBEJDKgiFHN2dnR0YNxDdN07FYDJ5y2yVPUZTdWgpvOur3Pp8PNeZIJIJhTAzD1Ov1arUKCV6v1/1+v8/nm5iYUBQlkUiEw+FMJqOqarVabTQaWBjAzn6twwuHwzRNo9kUfassyyI3BtIZ3hUcPOLY7733XhwPftjW1raysqKqajQahSWG4zhBEBKJBMZLcRy3cePGY8eOCYIAY3q5XO7t7f3qV786MDBw/PjxnTt3Li8vIzsSOf3Ig/f7/bFYDOsQW8fftKDHbgMSJwcGBlKplGmaME0RiJQnEAgEAoHw+wNN08lksqOjg2VZRVGghpFifkOgtxVrALRjQivDn21nsSPM0U5tRwC8aZrpdDocDudyOY7jWJYVRdHW1isrK1gJ0DQdiUQ0TcOcpkgkEgwGkXwPS8n15a/f7/d4PHgaNg0wNhW9pDhmDEz1er31el0QhL1792LAqqZpr7/++i9+8YvOzk6v1xuNRmma5nm+UChks9mVlZVsNluv1zOZTL1e/81vfhOPxwOBQDAYjMfjLpfrN7/5jSAIw8PDiqLYF4G6nO+JnPtYLHal3eXKMWHX4lpnirYHRVH6+vp6e3vhwse6iECkPIFAIBAIhN8f6vW61+sdGRnp7u5G+TkcDt9EVR6VYEhMOLa9Xi8M9PCQwL6C3BsUwmu1mmmaNE0vLCxANEcikd27d09PT0NY12q1I0eO0DStKMrKysrFixfj8TimHcmyvLy8XCgUSqVSpVKBJx7LgGsdoSiK4XAY9nRRFIPBINYA6Iu157A6HI7u7u5UKtXX19fa2ur1eh988MEnnnji3Llz3d3d/f39+/fvp2k6lUqJosgwzDPPPNPS0oJdiLGxsXvuueeZZ57ZsmVLR0dHR0fHgQMHNmzYMDg4uLS0pKrq2NhYIpHI5/Ow1mD4FC4Iju1KHX/TYIMimUyuWbMmEAhgS+F2dxsTAGl7JRAIBAKB8MUBnZdMJvv6+rLZLOYWoSnzhl7HtqnYBWNRFFF3t6eTwu9er9cx8RR6naZpSZI+/vjj+++/X9O0X/3qV88991ytVqMoKhQK7dixo9ForF+/HusExLZks9loNCrLcigUQrCm0+nEwaMv9qpHSNN0MBis1+uou/t8Pl3X7WGu1WrVsiyMUhocHERMvqZpIyMjy8vLXV1d69atk2U5Fott3LgROxgbN24sl8uCIIyPj/f392Okq8vl2rZtG8dxnZ2dXV1d2ExoNptdXV2RSARROfF4vFwu21GS2BMIBAIMw1wp4j91PT/LtXIkEfA/NjaGVmOe54vFYiAQwFUlEClPIBAIBALh9wR0mnIcl0wmBwcHZ2dnUZu/USkPxYliMwJkkD0PeYofwkZvzydiGAaWEqSnX7x40ePxdHV1aZr2b//2b6VS6W//9m/b29tVVd27d293d3culwsEAgsLC7t37163bt1jjz32k5/8JBqNbtmyJRwOcxzHMAzHcdcyheOQEOkoiqIoili3wFN05aZBMBiE5g4Gg8VikaZplmV5no/FYsjxxFsgvb6rqyubzSJ/k+M4t9udSqVWVlYqlUqz2UQ/gNvtxtwo0zQty5IkCZYh22jkdDoDgQDLsvbB2zr+ZtSk293b29vR0WEn+muaZvfUEm4rxGBDIBAIBALhi4Nl2UajUavVgsHg8PBwLBZDYPxNLAmoy5EsUKiCIDSbTSTK2/YbvCNmjkLC1uv1lpYWv9+/sLAwNTXlcDgKhUJfX58gCPv375ckKZfLnTlzZmho6K233pqZmdm7d+/mzZsnJia2b99eqVQMw8BMVoZhZFlWVfVaR8hxHCz4FEVhyhVFUS6XC/V4rDqcTqeu66ZpVioVj8dTLBax0tB13TCMXC5HURTP8wjUR7i+XU3nOE6WZdM0V1ZWBEGAJx5vkclksIpYXl4Oh8PIx4SsxxPcbjfi3m/JPWUY5oEHHkCopdfrxU4FYkMJRMoTCAQCgUD4vwfyUtDZCS815LWu6zRNV6tVv98/NTX15ptv2uOcIM3xGHX06zg0BEGAVwdeeYqiUPCmKMr20EPKo0oN7w0abS3L2rRp09zcXDqdHhwcRLT83NwcJC/DMAiaFARhYmKiUqksLS1VKhWv15vP5xGPw/N8LpcTRfE6kYuoecN8AhM/ljGBQEBRFNM0cYlQXw8Gg3hZ/FXTtI8++ghbCj6fDw0AtprHzFRN0wzD8Hq9MO5jNlaz2fR4PIFAIJ1OLy8v5/N5LG90XQ+Hw+gHYBimWCwyDMMwDNZCzctc/57yPI8AHETuYBqUoigPPvjgzMwMwzDhcDidTqNLGM4i1Oax/0AmQxEpTyAQCAQC4f+MlEfx2DRNFIwxIQi15N7e3sXFRYZhHnnkkZGREZjaXS4XTO2oH9M0jTLzVYEAvTKA5TpKEdpXURR7nFNLS0s6nZ6enh4eHj5z5gziJmu1GmY/0TS9tLTkcrk6Ozt9Pl9fX9/atWsFQdi0aZMsy7qu53K51tbWYrFYLpev9aZIw3ReBtIWGlcURY7jCoVCoVDgOC4cDuNlLctaWVmp1+v5fP7IkSPVahUldqxDisViMpnEigjrk87OznK5rOs6EmMQjzMxMREMBhOJxJ49e5aWljBQFncBNnq7LfhTcf7/q9RGfiiOE2OnZFl+4IEH8vn8Cy+8cPbsWVinurq6kMOD18fayV6h3VzwKOFaEK88gUAgEAiEW4/D4WAYRlVVXddZlkVhGP8UCoWQ9d7f37969ep6vc7z/MGDB2GVsR3wFEUhvfGqr48mTrskf30ZCvFqmqbH45FludFotLW1YTRpMBhcWFiIRCIURWUyGUEQBEE4f/78z3/+88nJyaGhIU3TJicn8QpLS0voNIUwpWk6FApda+vATqu0m02RBI/O1Pn5+T179pTL5YGBgXg8Pj8/PzU19eCDD46Pj7/00kuWZS0tLUWj0YsXLx46dAiWnomJiXXr1kmSNDg4mE6nPR4Pz/OSJKXT6YsXL46Njd13330nT56cnZ09f/78wYMHOY5zuVzvvffe5OTk4ODgpk2b/H4/2n9xeAiZ+d2L5ehAgC2nXq+73e7W1tbx8XEk5Lzwwgt/+qd/2tvbu7CwgE0V7JzYJih7k4R8O24hZGFEIBAIBALhtkh5eNYh3ZDOjqqwpmn/+q//urKy4vF4UHcfHR1NpVKIcHE4HB6Px+l02nGN15Ly1BU56BDK13oyCu0w01uWZRiGx+P5yle+sm3bNkEQnnjiCZqmN23atGrVqtHR0bVr1/b19fX09Pzwhz986qmn/uAP/sDhcIyMjDz11FPxeHzdunXIoc9kMpZlXccrj1NAQdoOxKQoyu/3a5qGAJxAINBsNi9evPjaa6/5/f4dO3bs2LFjcnJSkiQEYhYKhddff93hcBw9enTVqlVw8y8sLJw4cWLv3r2FQuHs2bMrKyv33nvv8ePHDx8+/I//+I/BYPDAgQNIxLcs6+DBg21tbZlMplar2S4ajuNqtRquNvXbU6Kuo+y9Xq9lWbg7kiR1d3dv3rzZ4XCkUqlnn322WCz++te/TqfTDocDIfcURcGwhA0ZbLaQdthbi+v5558nV4FAIBAIhLuBTCaTz+c9Hg/Kq59Sb1c+uCVSHn4Pmqbdbreu681mE72Y77///jvvvDM8PBwKhZrNpq7rDMP4/X5ZlguFgtPpRAxLs9mE9L/q62MC1JU/Wb16dWtr61WfDCsOIh0ZhqFpulKp9PT0tLW1ud3uVatW+Xy+e+65p62tra2tze/3r1mzpq2trb29nWGYsbGxNWvWrFq1qlarjYyMtLe3w8JuGAaaO6/VPOpwOA4fPjw9PU1RVDKZHBsbQ3qMqqqNRkNRlIWFhXQ6PTs7297ePjo6+o1vfOP48ePz8/NPPvnk+vXrV1ZWuru7I5GIZVnxeHzfvn2pVGpyctLv95dKJUmSLMvK5XJbt25VFOXSpUu5XO6hhx5yOp2PPPLInj17/uVf/qVUKjWbTWTht7W19fT0YHUBv9P8/PzevXshrH+XOVBYABiGgSCdcDh8zz33dHV1ybJM0zT6ht9///1Go7F582ZFUWD4QRUfay38FbL+tq4ha7VaJBJJJBJ3w5eaVOUJBAKBQCDcFkWlaZrT6WRZFp2XGMW6a9euXbt2Pf300319fTDT+3w+y7K6u7shoy3LQnPq776icDgchmFUKpVrPQF+D5i8fT4f/PocxzUaDU3TZFnu7OyEVBUEQVGUYrGIftNcLmcYRjqdzmazcP8jbEeWZaS2+/3+a72paZqSJFEURdM0BktB9GPg1Pz8vMvlGh8fTyQSUPalUkkUxXg8XqlURFFcXl5ub2+/ePEipsZCm27evHl8fDyXy42OjiJb85NPPrl48eKWLVtcLlcul3O73RzHtba2YvNB07SvfOUra9euPX78eDqdpi4349ZqtVKpZA/Z/dTFvNYZwVwkSRLHcZs2bUomk8ViERfT4XBs2bLlueeei8fj+CH2SVCGx7u4LkO+HUTKEwgEAoFAuNNpNpuYpoSxSg6HY3p6+t13321tbf3DP/zDaDTqdDpVVVVVFe6Lzs7O0dFRjBmC+r+OZwa7CijeIx/mOlIeVXnTNBmGwV4BBhhBXyqKQlFUuVyGYYbjuEgk4na7NU3zer0IZnE4HIIgyLJsWRbP86ZpGoZRLBavk7FTqVQglzEyCUGT2IVwu92VSuXChQuLi4sLCwuKoqDAL0lSIpHYt2/fe++9d+HCBU3TMG42mUym0+mFhYULFy60trY2m81SqSQIgsPhGBgYcDqd77//fqVSyWazsixjdNQLL7zwxhtvuN3ukydPTk1NYXWEGnm9XldVFTX7T8n36y+fEKQTDocHBgY6OztpmjYMw+l0mqYJv9C2bdueeuopXPBoNMrzPP7VNE27y/Y695RwExCDDYFAIBAIdwtfsMEGwYiWZVWrVcSNHz16tFqt/uVf/iXHcZIkQb/WajXEQSaTyWAwWKlUJElCVCJiHK+j5m1/iKqqvb29o6OjV32maZpIl+d5vlKp1Gq1lpYWSGpN02Arx9FmMplQKJTNZhEyA72OSPh6ve73+xVFqdfrCGVHvflaR5jNZj/88EP48mu12urVq1OpFJoHYrGYoii6riMYZ2hoKB6P9/b2OhyOxx9/XNf1fD7/7LPP+v1+lmVZlk2lUps2bTpy5MjDDz/c1tYWiUTWrFnT2to6NDQUiURWVlZGRkbC4fCqVavWrFkTCoU6OjouXbq0adOmdevWYU/g8ccfHxsbwy4ERVEcx50+ffrIkSMcx93Qrbcsa2hoaGxsDOGSgiBUKhXcPo7jLl265PF4DMN44YUXFEUZGBjAIg2fN8T44LLfvg/53WawcZA+YgKBQCAQ7hJOnDgxOTkZDodhmL6tUt7tdmcyma6uLkVRNE2DS2RqaioQCEDJIeDlyscIK5QkaWJiYmJiwjCMcDhcqVQQgIggS1VV6/V6NBqtVquGYSD0UJKkQCDQ3d39V3/1V1gY6LrucDhQDvd4PNdSOzeqgq56ZRANiex8ZNvruh4MBvft2/fTn/4UBnHDMP74j//4kUceQdL87/7i14p7v9b64TpnisYDJHKyLPvjH//46NGj9nCuK289wzDYGHG73dDfWLTUarW1a9eOj4+LoqhpGkJsXC6XpmnogpAkqbW1NZ1O/93f/V0kEvnRj36E1NFIJGKaJl6tUCjYk7M+DzhT+/rYD5xOZ7FYHBgYGB8fvxu+1MRgQyAQCAQC4dZjmubg4GAmk0FZ+u233/7444+7urquqUicTvwZCAR6e3sHBgZ8Pl+xWLRlKE3TcN47HA6MQbVjKxE0iZh2hmGwMLCD52/3ZCKMa8Wb2lOxLMvKZrNIicHeQqlUgib+cgTfZWsNvPKFQiGbzV7ryfagVjS5YoOlVqutWbMmlUqh+cEe/lWv1+PxOJprY7FYPp/nef7HP/6xoij//d//vbi4GI/HDcMwDAM7EuFwmHw7iJQnEAgEAoFwR2NZVqVSgfH95Zdffuedd2q1GppZ7UGwVz5Gl6SmaS6Xq7W1ddWqVclkEqNVURJuNBqVSgVWGahzqH/MHzVNc2VlZWFhAUZ2Owrzi5kwislHkLaYxKRpWiaTwb9iPwGrmtvqLbkOmAyFfQOKohYXF9Eje9UnYxVE0zRcSRjsmkgkxsbGWltb7am6qLI3Go1isRgMBr1eL/JGLcsaHx//2te+NjEx8c4778iy7PF4UIlXFOU6Q7UIRMoTCAQCgUC4I2AYJpvNCoJw4sSJgwcPrlu3bmxsDFEnV5XyFEXBo4Ju1Fgs1t/fPzQ01Gw2kd4IjQg1zPM87NculwtCH0+bm5vDY7wgpPzt9hK7XC6sN7B4QOB9sVjMZDLw/2DVMT8/XyqV4HK5Ia4lzX/3J0OdK4qCK+zxeBYWFjRNu5aUx0EiFRRiPRaLbd68ORAIoG/YNE37DjqdzkqlguZgWZbRjHvkyJFvfetb3//+96vVqqIoyO5UFMXlcgmCQL4dRMoTCAQCgUC4o4FVffv27f/zP/+zcePG73znOyzLGoZxHUHM8zx87ajNt7W13XPPPfBj2NnzLMtaloUuVXRSQkBDTy8sLFQqFbs6Dp/67ZbyMPnAZoPMdcxqXV5exjIDK5Dl5eWFhYUv63a4XK5arWZ3Es/Pz19nkYMLq+u6LMsul6u9vX1oaKirq+vKcEl7OeFwOKLRaCaTQXOzoig+nw8jdbdu3frQQw91dnYiI8jn8yGYiHw7iJQnEAgEAoFwZysMp9Pn801MTESj0ccee8zhcFSr1U9V4j9lsHE6nQzDuFwuBKK7XK5gMLhx48be3t5ms1ksFuv1OsMwyE6x1aT9J8Mw6XT60qVLbrcbHZmQ+7dbymNzAE2iaAOt1+sLCwuSJNnJLRRFGYYxOzuLevbnLMlTN16VtzsN6vV6JpOZn5+H3+aqT8YSSNd1VVXD4fC6deu6u7vR5wot/ql2WNM0BUGQJAlG/EajEYlEcrlcsVgcGxurVqtvvfXWJ5984vV6G42GLMvk23ELcZNLQCAQCAQC4ZYDxfbDH/7Qsiyv1yvLcjgcts0w1OWwFPsxPBh4AmJVoHoTiUQwGIxGo6dPn67VavgnCHo8HzV4uPAXFxc//vjj0dFRTdMwMha9nrdbymN1Acs+XPIHDx7EDyGjsUtw9OjR8fHxvr6+L/52mKaJmEi3271z587l5WXTNEVRvGobrsPh0HXd7/f39/f39/djKC96Ej61AIDBBj/heV7XdY/HI0kS3gv3HW/6wgsvpNPpTZs2IeuGfEFu2cePXAICgUAgEO5OHNfgRl+nVquJoqiqKoq1mJn6//7f/yuVSqFQCNpdFMVisWhPfkUZ+8rH0JSQv3aBGSNjGYbZsGHDtm3bBgYGZFmuVCqCIKAXk+d522ADo8vHH398+vRpvA4K87ew0/SqhXCcuCzL2DSgKOrMmTOzs7OIpTcMQxRFHGStVtu1axcafO21CnoAbpXtBPsbWD9gfwA62+FweDweXdcXFhY++OADzMd1Op3oOsAB4EbQNF2pVHp7ex955JGxsTFBELBMQj+AvXSxdxvQkABwaqj9u1wur9eLEQHPPPPMN77xjV/+8pdvvPEG4nEMw1BVVdM0QRBwm27VPcKr3T1h60TKEwgEAoFA+Fz4/f6pqalEIgFTeL1ef/PNN+v1ejAYhLpFG6UtYW8IjuPQCysIwvDwMNzz2Ww2kUjoul4qlRiGQUVfFEXkVB45cgRBloZhIEzmtp6+2+3O5/MtLS2qqhqGcenSpSNHjvA8j+RHxK5j0KxhGPPz8wjXN01TVVWMwsVy6JYcDOIjMYwWvnb04zYajUKh0Gg0FhcXM5mMpmktLS2SJFUqFbfbjVUH7o6iKOPj493d3YFAgGVZmqYhjm/i3p0/fz6RSNTrdUVRHnvssW9/+9tnzpw5d+5cvV7nOC4ejwcCgaWlpesPAiMQKU8gEAgEAuE24nA4wuGwx+NB7ODevXvfeeedLVu2YJAQSvUURSFt/SZevNFoYFBrd3f3+Ph4T08Pz/OlUgne+lqthlqyLMsowJ86dWpubg4dtCgP39bTR6gLwl7q9frp06fn5uZg7LGXGRRFCYLQbDaXl5ePHj1q/66d9X4L1xW44Ha8DAxI0PQrKyuHDx+G4wg3heM4rDQweZeiqMHBwbGxsY6ODmTR4GWbzeZN3LvBwUEchmmaiqI8+eSTTz/99MDAAFY4GLvr8/mwgUC+R0TKEwgEAoFA+BIol8uiKF66dAmq8d13341Go/fee6+dWqjrOkVRPM/fxIvruu52u1mWhRj1+Xx9fX3r1q1DuApeE+2tUMyBQECSpO3btwuCwLJstVq91nTVWwXsQ6VSyePxLC8vnzlzBkVue/go+kQh65vN5smTJ0+fPl2v171erz1r6VZpWczSwqtBykPH0zTNMMyxY8dOnjwZjUZxqKFQCO2wOFSWZXt6ejZu3Ih6PHZRkMlzc8kzhmFcvHgRy5jl5WWGYR599FGfzzc9Pb2ysiLL8srKSiqVsizrdvczEClPIBAIBAKBcHU8Hg8ke0tLS7PZHBkZ+Yu/+AuoQJTJIeXt0U43KpQhTw3DqFQqlmVFo9FVq1atX78eM4lQ0jYMIxQKURQF3XnkyJHjx48zDINxpLf19A3DwHlpmvbBBx8sLy/D7o8mUchol8uFaBePx5PP53fv3o3eUKRq4vrcEpAXiXh7OzUSmwYzMzOHDh3CFXO73dVqlWGYSqXi8XgYhimVSl1dXRs3boQ5HuYcOHMQaHMTWwcrKyuxWKzRaEiSlEgklpeXkepz+vTpjz76KBKJ+P1+SZLQZkC+R0TKEwgEAoFA+HIIBoM8z587d65Wq33rW98aGhqqVqvQf58zDhLxLxCmdp2bpun169cPDw8HAgFN0xqNBlotOY7D+zIM8+qrrxaLRa/X+wUk2Oi6LoriuXPnEFxTrVb9fr/dIQBlr2kaOk1Zlp2cnJyZmYGOR6n+Vk2ltSW4faHcbrfD4SgUCu+9997CwkI4HJYkyTCMSCRSqVQQVlOv1+Px+OjoKK4nRVHYK0C2JkwyN1GVDwQCkUikXq+rqur1elHgd7vdfX19p06dKpVKbW1thUIBSwvyJSJSnkAgEAgEwpdAtVrNZDLvvvvu7t27IdoQ7g5zfKPRYBgGQ5RuTiijSOxyuWxZj2DEgYGB9evXp1IpyE2MiUUoJM/zn3zyyd69e2u12u32YUPyzs7O7tmzB70BtrPFLorjaTDTMwyjquqBAwempqZgWMd53ap1Bew6dkRmo9EwDGP//v0nTpzA/gCcM5FIRNM0nufdbncymdy0aVMikahWq7bbx86rwSnchFde1/XZ2Vmn0xmJRCRJ8vv9FEWl02ncte3bty8vL3s8Hp7niVeeSHkCgUAgEAhfDslk8uDBgy+//DLP89FoFBYOxETWajXIbthIbiKoBMIdVWHoeFSyMf911apVW7du9Xq95XLZ5/PVajWe551OZ6lUcrlcu3btwljT23r6lmWxLPvhhx8eOHAgEAggS0eSJPhSoImdTqfH48HWAWYtHTlyZGJiol6vw59zE0L5WtjrB8MwarVatVqVJGnfvn2qqvp8vnK5DEmNpZGu652dnevXr+/q6rIblHGdkWkDjxCyiW70SLxeL8Mw+CTk8/lQKNRoNMLhsKqqDz/88AcffHDgwAFRFKvV6i20GN1tuJ5//nlyFQgEAoFAuBvIZDKFQsHj8cD18VmNe/1AbjhYMNSTpmlVVQOBAM/zBw8efPHFF++///7vfe97eBrq8dDfTqcTb3fTJoorD9V+7PF4yuWyoiihUCgUChUKBUmSnE5nMBiEAOV5XpblTCbT1tbm8/ngckGB355kUowlAAAgAElEQVQRa9vZqcuR9vboVjv7BTE4OH5FUTD8CNmRqHB7vd5XXnll165dWGNgGwEDqvCCtqBH86gd7zg/P28YxvDwsCiK+Xye5/larWZvYiiK0mw2OY671hQn20VjJ/HDxoOehGazyfM8TdPnz5/ftWvX5OSk2+3GoCj46RHM/8gjjwwMDEQiEfwEp0xdbpn9FDexDEMaPT450Ov1er1cLieTSYZhRkZGMNO3Wq0iAghXm7q8G4BP0VVf/LMfVNsIpChKJBJJJBJEyhMIBAKBQPi9kvL5fP6zUt5Wb1f+9bMgHN3j8aiqCjGdzWYXFxdffPHF7u7ubdu2xePxcrkMJX1r5/5c9WBEUYQw5ThOFEW32724uGgYhqZpsMtrmibLcrFYHB0dtdU5VCA035UiHooTghudo7aGhjLGSWHiLM/z+CHDMO++++6pU6cymQySdlDAxhja62hQJLXXajX47Nvb24vFoiiKNE0rikJRVDAYhO3+Ogk8WIdgpwInBb0Ov7vT6Uyn03v37sVcKhTIsUhwOp2dnZ1jY2Otra14U2wduN1urFtu6+cQ42NHR0cdDke1Wp2fn08mk4qi2LOo4ES6zjW8nrQlUp5AIBAIBAKR8p8lHo9PT0/DKKJpms/ng47MZrOPP/740NBQoVBAQjkK87dVyuu6Dj2N6VHhcBhFaF3XEZPC8zzLsqqqzszM6LoeCAQ6OjqcTmetVkM0pJ2xCHe7fe52QRpbCrZ3HIsBDEOlaVoUxUqlcvr06ddff315eRlTTjFgFWuAa8lQO9/G6XQWi8VcLsfzfFtbG3U5ShJ+G/iRMD72s0BwX3mQaE5AUL3P5/N6vfPz82+99dbRo0ebzSaGUlWrVcuyQqHQwMDAmjVrBgcH8btYfuCA7Qe3D8uyMMRX1/WZmRksBePxOO6Cvc9wnY8ikfJEyhMIBAKBQKT8jUl5VVV5nuc4Dt4PezTSunXrUqmUJEkwrKNSfrvPBQVywzBg4Wg2m36/v7Ozk2EYp9NpmmalUnG5XFhXnDt3zuVyBQIBURQ5joN41TTNttDY4hseD0h2rEbw4rgm8IGgoi/L8qFDh958881sNovjgZUIipxhmGutZBBM6XQ6EYovy3KtVqtUKuPj47VaTZZlBPLgvFAsv6oaxnrDzquxHe2I4Jydnd2xY8dvfvMbWZZbWloURdF13eVytba2rl69emhoKBwOI/jf/tPenfgCpLzb7cbmiWEYH330UaFQWLNmDcMwLpcLexp4fB2DDZHyRMoTCAQCgUCk/I1J+UgkIstyJBJxOp3/9V//df78+Y0bNyKeXNd1v9/vcrlUVYUgvq0+DZ7ndV1H9R0Z9oIg0DTt8/lSqRTDMCsrK6qqchwHq8/i4uLy8jIac6ER7YK3ZVlYe0C7G4Zhz4g1TRPKEiVwBLmEQqFcLrdz50601aK5E3YdlPntDoGrHjmsNdDoMNaXy+X5+XlN0/x+fzKZRLuwrWuv2mMA2Y3iPWQ9RVGYiWtZ1unTp994441Tp07BEFUqlSRJisfj4+PjY2NjqVSKpml0xOJQUdG3c29uu/p0uZrNZiwWq9VqoigmEondu3cbhsFxHFpjDcOww/hv9HiIlCcQCAQCgUCk/FUIBoOlUsnpdPp8vjfffPPtt9/u6+sbHBwsl8soBguCgDQSQRCQoX77zgXFY9vQAnUOU0owGEQ/LsdxpmlmMhlBEEzTzOVyi4uLiqKIohgOh7F7ABVLXU50oS5n5sB1g2AZNKpSFAWbysTExJ49ez766KN8Pi+K4pWnCcWPAvm1LiOkM0VRhmHgaYj3OXnypGVZwWDQ5/Mh88ftduPBZ18E/hwsHliWxWhbiqIURTl06NDOnTunpqZg7sdzRkZGBgcH+/r6wuEw1g94EepymKZtT/8CPod4I/QfNxqNrq6uWq22a9euWCzW0dFhz8rFFgGpyhMpTyAQCAQC4RZIeU3TRFFkGOa1117bvn37ww8//Oyzz0IoC4KASUPwcKNkflul/JWjZCGO8RPU1FF9j0QikPj1el0QhGazmclklpaWVFWFekZt3o58sWvSdt4OTO0IkVQURVGU8+fPv/rqq8ePH0ffLU3TyM63L6ntybnW6eNor+zshEXe7XZPT0+fPXsWqZHwL101aIi6HHBpZwTpur60tDQ9Pf3+++/v3bt3amoKotYwjEAgsGrVqk2bNmE7AlGYOGsshKjLyUU4i+sc+a3C6XRyHFcsFgOBACYGjI6OLi0tdXd3R6NRrF7+18tIpDyR8gQCgUAgECl/A1IeWSvHjh178803R0dHn3jiiXq93traWqlURFFELorH40Hm4O32W9s5krbB3W5OtRMnGYYJh8M9PT2NRiOXyyG50jTNU6dOzczMmKbp9XoRO4OpSagEo7JOXc6HgeyWZTmXyx06dOjtt9+enp5GIdx2wti5kHZy5bWq6RRF4djs97JlK96oXC6fO3duampKVVVRFBGjedVlle2xqVQqMzMz+/bte++99w4dOoRtk0ajwXHc8PDwxo0bBwcHoZjtybv4RfSeXtkqgOfc7s8hFlderxdTvRCLuXnz5mg0as8NsEf83ugH6W6T8o7b2l1OIBAIBALhzuHEiROTk5PhcBjC7lpS3rIsDDlCi6ckSaIo2n6Po0ePvvPOO3//938PizYE2R1ygraqsQMf8Vee55eWls6ePXvhwgVd1xHWXq1WRVFMpVKDg4O9vb0tLS2BQADGd13X4bCvVCqLi4sXLly4dOlSsVi8dOmS47e5HQePdYXb7Y7H46tWrRodHW1vb/f5fLYXCHOmisXi4uLixYsXp6amFhYWNE2DYQap9u3t7YODg6lUCvsV13rTL0C4/+4S3DCMkydPHjt27Nvf/rbP57MTdTiOk2XZ6/U6HA74o2q1mn3kn7rXNE2vrKwMDAysXbv2bvhSu8n/awQCgUAgEKjLaeu2eKpUKqqqBoPBUChEUVStVvN4PHBdezyeZDK5vLxcr9dlWb7p2U+3GzvTMJPJJBKJVCo1MzNz5syZpaWlRqMhCILL5ZqdnZ2amhIEIRqNBgIBBKuHQiHDMKrVarlcxnWwO1+p3x5ZdQuxZ2nB96Lr+vLy8srKypEjRyKRiCiKSNtE12wulyuVSrIsYwcALh3TNJPJZCwWa29vj8ViHMdRl6cs3fmlW8uyaJqOx+OSJP3Hf/zHD37wg82bNx84cCAYDOKC2w77WzgZl0h5AoFAIBAIvz8iHg8EQcjlcpZleTweWZaR8+hyuV555ZWurq4NGzaMjY0pigJLOuYZ3bEiHg8ikUi9XjcMI5FItLa2SpI0OTl57ty5ubk5v9/v9/spilpaWpqZmYHfxs6evzIdHx4Y+/Vvx12A0cXtdiMxE2NZK5VKsVhEqA5UvmEYgiBgXYHyPMMwiUQCZxeNRmOxGGbTwrvC8zyGRt3JsCzbbDZ7enoeeOCBV155Zc+ePZFIJJlMYh0Fyw3WLfZEXvLNJVKeQCAQCIS7WsHbqvRKNY8kx3A47PV6V1ZWRFE0TfPDDz/cuXPntm3bUBxNp9Mejwf9mneUgr/yvOwHsKzU63WWZUVR9Pv9PM8nEol0Ol0qlXK5HFYsgiBAMqI6bifKu1wuxNXDyX2bDh5Vedugz3EcjOxIfKcux943Gg30yKLPmOO4VCrV2tra0tKCZUmz2VRVFc24uCCmad7uAa6fH03TLMsSBGHDhg2GYbz77ruGYfzZn/0ZRVH2xDH0y2LNc+efEZHyBAKBQCAQvghB/yk1X61WI5EIy7KVSiUQCHAct3fv3l//+tf33XffunXrWJaFqYamaVmW7xyz9ZWC/lNq3jRNBNGYplkoFFwuF8/zAwMDQ0ND6XT6woULi4uL5XJZ0zRFUSzLCgQCV9ruETaPyU239bCRHQl3jT2wyeFw2PsDtkCH0T8Wi6VSqVQqFQ6HkcODgEuEaWIarq7riqJgHNUdDhYq9Xr9q1/9qiRJ9Xo9l8shab7RaGia5nA4cBNxguTLS6Q8gUAgEAhExP/WA4qi6vV6LBYrFArVajWZTO7fv//111/v7+//5je/GQqFkCIfjUYNwyiVSnCn3LEiHucFiYzoGNuXUqvV4L1JpVKqqi4tLc3Nza2srCiKUiwWkbYOGzqK+hCU9hvd8oNHnowd3kJRFArwyJpEod3lciHWJplMtra2trW18TxvGIau60iDwQnaYTXQ/TRN3/k1bLi5YNmiaXrTpk3hcBhLERTjETOKE7lOQBCR8gQCgUAgEO5eNU9RFM/z1WoVhhNFURYWFnw+3zPPPCOKoizL8C5DaPI873a776g2xM+qeYqiZFlG+H2j0VAURdd1OMjxT+Vymef5np6ezs7OXC6Xy+Xm5uYqlUo+n4dJnWEYjuMwcIr6HVI7bw74eQD126Nn0cDg9XpDoVAikYjFYrFYDKZ50zQ5jhMEQVXVcrkcDAbxanb9Hl4drA3uZDRNU1WV53mn05nNZhmG8Xq9qqru3bs3kUisWrUKCxJ7Au51YnmIlCcQCAQCgXDXqfkrKZVKyWQSSZT333//unXrwuEwkuMTiUSpVIKgDwaDd04S5WfVvE04HEYijdPpZFnWDpJ3Op12sHqlUnE6nX6/PxQKDQ0NVSqVbDabzWYLhYIkSbIsIwDxNul4iqIEQaAoyjAMTdMQ/Yl3iUajyWSyvb09FArBacMwDArYGMVVrVah1xOJhKIoSNqBuR+eHDun8k7G4XDEYjFYoWiaDofD5XI5l8tt37597dq18Xg8GAzay5s70Nb1pV03sj1BIBAIBMJdAnLlo9EoKprIqJEkCZnlhUIBqeq2Fvz1r3+9fv36np6earWKCUrXEmF3/nLlhn6OQridGFOtViHo5+fnJUnK5XKYD4WIeoZhFEXx+XyYjWWHoDebTUmSaJpmGIaiKJqmYbiHHrXzaqjL4e4wliA8nqbpYDCYSCQ6OjpCoRDLsmi6hQ+eunYe/LXuxf/de3T8+PFXXnmlvb39r//6r+09CtM0r5yGizHDdrJNsVgcGBgYHx+/G77UpCpPIBAIBMJdiiAILMuim9DhcPj9fpZly+UyTdOCIOzYsWPfvn0+nw8lbYqi7p5GQ7v9FI8DgYAgCJZljYyMoIUgnU5ns1lo92azCed9tVrFVCNFUVRVZRjG4/HgCbquY1uA4zj0zn5Kxzscjr6+Pq/XGwwG/X6/IAhI2sFAWdj0kR2EnYG7pxS7efPmRqPx7//+77/61a+2bdvWbDZFUVxcXAwGgxhShgvC87xlWcVi0bYY3S2fVfIfGYFAIBAIdycIbIGlAckniEwJBoMffPDBrl27+vv7+/v73W43ivSqqt49Ut6yLLS62mNuAcdxuq63tbVFo9F6vX7u3DmHw6GqKkbDWpbldrtlWaYoCukr1WoV6yVBEKrVKpYEcOqLohgIBPx+v9frRf6MXcI3DENV1UKhgI5PiHjId9Se754xSY1GY3x8/Hvf+97KykqxWIxGo9VqtaOjQ9M0VOIR+OPz+QRBuPPj84mUJxAIBAKBcGtgGKZSqXAc5/V64QVnGCYSiRw/fvyll15qbW39zne+E41G4SeBCfsuuTIQ8XhcvwJBEGq1miiKuq7Pzc2xLNvd3W0YBsL4UUGH0x0jnCzLyufzLS0tiPWkKKrZbPp8Pntqqa3RLcuClR/uGthsYOO5EpTw7yp3NFxJDz/88OTkZDgcFkWxWCxioWWapiAINE2rqgp7ksfjufMbfImUJxAIBAKBcAuwA8trtRqGDcHIcejQIVEUf/CDH8RiMUmSDMPwer21Wg12kbtEysN0BP8GOoORes6ybLVa9fl8CHF3u92VSgW9B6IooqGWZVmPx4NRTT6fLxgMKoqiKIrf75dlGZmYdsyObRGJRCJQqIimsbU7/N+Oy2Bo1N3zKW00Gl6vN5vN9vT0CILwzjvvRCKRwcFB0zQNw2BZ1uv1iqJYq9XK5XKz2eQ4jkh5AoFAIBAIv/+gkNloNEqlEhRnpVLRdX18fHzDhg3j4+Nnz56NRCLBYNAwjEAgAMf83QDLsmhLhW5GC6zb7dY0jef5RqORz+fL5XK9XjdNMxaL6bpeKpV0Xfd4PMi4zGaz+Xy+ra0Nrg9RFCuVCiw6kOZYNeH18Rb25UW7LfZAYJGHprd/gt7Zu+ReIDnU5/Mht+fIkSOlUumf/umfgsGg2+3GKhRpoaZp3oVzo1zPP/88+b+MQCAQCIS7gUwmk8/nEa8OyYiZRE6n0+fzSZJ06dKlYDDY0dERCASq1WqpVIpEIoZhyLKMmv1VX/b3z3gDJW3nzNhFdIZhNE0zTfPFF1/86U9/Ojk5mc/nU6lUKBRC1k2z2aRp2rKsqampnTt3dnZ2Li0tHTt2rL29HT2aqN/jSqIkbxvx4fyGhQZZmajNX5mU/79GYf7fTbC5Fl6vt1AowNrEMEwoFDp8+LD0/7F350FynfWh93/Pc06f3pfp2aWRRpZkecULeMFgFMzLDVCxDYFise9LCghJUUl83yoqYc3mVMK9cbYbEqhAuElsINfEQAyExQ5gbBbjGG+yLVmytWs0mq2n9+6zPc/7x5kZjywJLJBZrO+nVFNSqzXTfTRT9e2nn/M7jcbExES5XE6miHqel0zbTE5F6PV6Q0ND4+Pjp8MPNVM5AQA4TVlrV66XtLi4+LWvfe0LX/jCgQMHkuuGGmPOOOOMdrvd7/crlcppdUJhclhEJJVKpdPplRc8ybr7N7/5zYceeujqq6++5ppr7rzzzm9/+9vNZrNYLCYnyyYvkPr9/u7du40xu3fv/vrXv54MCErW4JNF92SVfeX6XMlC++q/chwn+dIrd3hOrzX7c6vX65XL5eTIB0Fw6aWXvuENb/jyl7989913dzqdSqWSzWaTNzp6vd7P4VUOnmtssAEA4HSRNGIyiCadTieR1Gq1SqXSAw88cOedd15yySVr165d2Y3dbreTnE2upnSyrxN+/g/IiZp4JaCfMSgmnU4vLi7ee++9r3jFK975zncmFyU9dOjQrl27tm3bdsEFF2zZsuWWW27ZsGFDsjYfhuF//Md/OI7zzW9+M5vNLiwsXHvttVNTU9/61reuvvrqhx9+eHFxcWpq6pprrqnVal/5ylfa7fY111zzspe9rFarjY6Otttt3/dd113ZN3Ls8vzz6b9j9UNdecC5XC654kEYht1ut1qtbt26tdFo3HXXXZs3bx4ZGVm3bt38/HwURaVSqd/vu657Wp1LwKo8AACni+QaQ8l27eQ8y4MHD05OTj7yyCO33HLLZZdd9qY3vSnZ6v0LWoHPtSiKjDHtdntsbCydTg8MDJx77rmve93rPM+76667ki3vDz30UHI5rVKpNDc3d8EFFySz+RcWFh588MF2u71nz57vfe97R44c2bdv3+23395sNp944onPfOYzURRdddVVN99888zMTD6f37VrVzKS5bQ6wsd+s6280ZHL5VzXbbfbqVTq4osvfvOb3zwyMrJly5YgCJJpP77vJ8NAV1+Ul5QHAADPH8nO7JWzLTOZzJ49e+68886hoaE3v/nN4+PjMzMzx3YVNZ9YuaJWtVqt1Wq+709MTJx55pn9fj+dTjebzXq97nlerVZL7j80NHThhReWSqVNmzYlb2s4jlOtVkVkYGCgWCyOjo6+8Y1vrFQqYRi+5jWvUUo1Go09e/bEcXzGGWeISKfTOQ07fvX3WzKvs9vtJsme7H2anJy84oorxsfH77777kcffbRarS4uLrqum0wRXZnBf1r8RPNjCQDAaSLZgZ3MOkyn0/Pz81u2bNm7d+/mzZvXrVuXSqWmpqYKhcLKLo4kqlZ+8+Nl2fNJstzrum4yWbLb7e7Zs+e//uu/fN8fHx8fGBgYHBysVCrJcW6326Ojo48//rjjOOvXrzfGFIvFZKi84zhBEMzNzZ133nmXX375pz/96X6///Wvfz0Igosvvnhubi6O42RDzolGsjyPU/UZQZ+cP9But4MgSMbUdDqd5NqulUrlvvvuO3LkyPDwcHLmcbKvKRn3eZr8ULMqDwDAaSRZ40ylUvl8vlgs7t69u1Ao/Mqv/MrZZ5+dDERf2WDDkvyxkoIvlUrbtm3zfX9+fv5zn/vcN77xjWq1un///m63a4zZsWNHoVAQkWRs5czMTPIGSC6Xm56eXlxcnJ+fTwbPdzqdfD7vum4mkwmCYOvWre95z3te8IIXjI6Obty4cWpqKgzD02fo5Im+65JDl4wHTa6SKyLJNaEWFxevvPLK+fn5T33qU8m4z1wul2weO3022DCMEgCA08WRI0cOHjw4NDTkuu7Bgwc//elPHzp0aNOmTZ7nRVGUzWZrtVo2m03OGvyRcw+fZZM9nxhjMplMtVrdtWvXXXfd9f3vf99ae80110xMTCwuLn77298+cOBANpsdHx+vVqtTU1MbN27MZDI7duzo9XobN27ctm3bvn37arVaHMdnnXVWMsV/bGxs48aNrVbrqaee2rZtW7vdfulLX5rMSv8hpxqfPqvyyeb4dDoty1d+TUo9WaGvVCovetGLtm3b9t3vfnd8fLxQKDiO02q1RkdHT5NhlIqX2gAAnCYefPDBe+65Z8uWLYcOHbr55psHBwevu+66crnseZ4xptPpDA0N1Wq1ZH7LSsT/eLPMn5eBkeycCcNwYGBg//79ybzOXq+3sLCQjE/JZrP9fj/ZE5Kck5Bc+6nf71erVa31jh07tmzZ4nnegQMHSqWS1rrf7xcKhWTXzdzc3MTExOzsbKFQCIJgZcz8aZjyK08wubyuiCSXM0sm8cdx3Ol0BgcHFxcXkwX7//zP/9yyZcumTZva7fbMzMyll156ySWXkPIAAOD546GHHrrvvvvS6fTHP/7xSqVyww03HPduJ8rHn8lliYIgiKJocHCw0+kkfdztdpMt0ackzX+Sf7X6NytTU1auKnWyFX6iK3CdlBMdlpOaJXqiR3ii2092F1ByvsHs7OzAwEAy3/PYuUk/8rAkF9VSSiU74/P5vIjUajXXdZ988smtW7dedtllp8MPNae9AgBwurDWtlqtbDZ7wQUXnHHGGcmVR48TByc41fJnsv84m81aa6empqrVaq/X6/f7xphk9s6xdz7ZgeInekYnCt+Vq7Su/oerLwe7OnlP9GBOFMSn5E2PZCPKsw/i495+st8AJ3vY4zjudrujo6O9Xs9aOzAw0O/3T/RJTvTIfd9PrreV/Gclu+cPHz58zz33bNq06URPgZQHAAC/wHzfz2QyF1100eTk5Iku4HpKVuVP1UDAubk5z/Oy2WxymSqtdXJpz2az+dy92DjRMvPqswhWvlZyuFY/2R9v5s9Jrcqf6M4nOgInuv9x/69P9sXGyUrm8yTlnc1mS6VSsnnmpF75JE9KLZPlyybMzs5OTk6ePj/RpDwAAKeLXC5XLpfDMHRdd3p6+oRxcCpW5U/JdpGk5JJd0Xv27Mnlcqs3TD/7BP8xWvOHPKlnpLzneSubamTVZpuTPQLH/aLPWO//kYF7okd+Uu8/nGxVn+xhN8bMz883m82BgYFCoVCv15P19ZP6olrr1W8rJed7ZLPZV77ylaVS6Yfs2HmeYa88AACnkR07dgRBkIykPNnV958Jx3F27dp100037du3b3FxMblabbJj/mdfUcsH6tiaUurnK7FO9H963Ad5Unf+MYyMjLz97W9/y1veklyq7Md+DbZ61k3yCir5TTqdPuecc06Tn2hW5QEAOI38IiZOJpM555xzPv/5z09MTDQajXK5vLi4uDJm5yfx47XpM1blV9bjV19a61Sl/MmOSD/Zl2En9SBPdvfOiXQ6na985SsXXXQRP4+kPAAAeJ7bsmXLq171qoWFhYGBgeRKn8l2+Z88ZE+2WU/0RZP3N1Zvkf8hE2xO1cmjJ1XVP2SbyrP/JKfq8M7Pz58mkyJJeQAAADn//PMXFxdd1y0Wi2EYrgrlp6PTKm2PimFz9B30qnuuBK4SZUREHRW6Rou7creVOysr1lplRdRRf2WNUSp5PCr5KsYYI9aRE81/XB3K+odX9TF75c0xtX3Uv1KOFjEiWllzdIUf9RVXHQH7LPteTn5I5Yk0m83T6szU55TmEAAAgJ9zyeDwIAhc113aLu/qXredcnUU++1uPTJhGMd+EOULOWPcMDBBELVbjWwm1e+14ygo5LOdTisMQ9HKy+Riq9rdvuOlY6s6PV+7Tjab1Vq6nVa/19FibBxaG4u2scR+HPhh2A/8XqebSWcatUYhX6jV6tlcvh9EmYy3MD/rOiqbTc/NzWRy6X7QC03Y7XdiG8XWJANAu+1Op9XO57NR7NcW57y0Y2xUq80HQRAEgVJOvx/EsXVdT2sdx7HjqMXFBaWk3e4mZypHUeCmtHYkNqEf9DJZzw96xkS+7+dyuXQ62/P7fuS7addNu61Os1DIdrrNMOgpibudZi7r9f1uGPp+GIRxLNqNrbJKkpdGvu93Op1CoSAirVYrn8/Pzc3lcjnXda213W5Xax1FRkRbq1KpdKfTi2ObnLeQnIFqbWxMlE6narV519WOo/SyZ2wTOqkh9yDlAQDA802v3SkX8kpJu90slQo65XS6LeW4Bw7NpVJeGJnqQEUpZaJgaHjQmLjX6xSLxcpAudXsTE1NZbL5gepQq93O5Qsjw0NHZmf7/b7rutlsemig2uu2lRilVK1Rj42xWnmep5QaHh5u1hZHR0bESj6fn5qezRcL/V5ncsPk4cOHpw5PrV8/0WgslgYqruvmS0WdcjudzujYWLfdSafT5WJxz+7dpWI+m0sZY5rNxsTERC6XMUbm5uYcxykW80eOHGk0GqlUqtForF073mq1yuXywMBAEPSTIS1zc7Naq1wuOz19eGBgoFIphWG4f//+Xq83MDDged70zJFGYzGTz3V73aGhaspztCOlcqHT6VSr1cjErutGkVmo1U3CTB0AACAASURBVDudnt8Pk087ODiYy+Xm5+eVUpVKxff9DRs2zMzMJLNl0ul0t9vNZDLz8/PFYr5erw8ODhpjWq1W8r5BuVy21rbb7TiOC4WC53nHnRYKUh4AAEDy+bwx5siRI9Zax3H2799fKBRyudzExHCj0bTWNurNSqXSarWmDhwoFAqLi4tKqcPTh62169atm52dbTabxWJxZmZWRLLZbLJU7Pv+7OzswPCw7/vGmEKhoJRKBvCHYTg9PZ3N55vN5pGp6Wq1orWOoshxnJnDh4eHh0ulUrvTnpqaajabruvW6/VkU1Df7y8sLLiu6/v+xk2bdu/e7XleHMee5x05cqTf7yulJiYmyuXijh07JyYmBgYGer1ePp/ff2B/sVicnZ1ttVpJ3MdxPLl+MjmnNp1OK6UOTR0aGxvbtGmT7/tzswtauVq5g4PD/X4/l80dOnTYGtVp91rNTjqdmZqaKhQKpWJJRJRSQ0NDySCjMAyfeuqp5IKpyUW4FhYWDh8+PDY2Vq/Xs9ms67pKqTD0N2xYPzMzY23c73fz+ayI9Ho913W3b99eLJZHR8etVY6TOnz4SKlUscvk1E2/ASkPAAB+4SVz8fP5fLVa3blz55VXXlmpVLKe57r5devW/c3f/M2jjz569dVXz8/Pr127NgiCbDbb7Xaz2WzS951Op1IpGWN83xeRYrG4b9++er0+NDQ0Oj5en59XSjmOk8lkWq1WOp32PK9YLJZKpX6v99a3vrVWq+3YsXNwcDDZ85PP5z/0oQ+tWbOmWBx43/vel0qlwjBUSu3Zs+eFL3zhb//2bw8MDCSbTD72D/9wzTXX/Mmf/InWOpfLVSqVxcXFcrk8OzvbbLY3bdq0uLiY7HgJw3DdunVBEIyMjMRx3Ov1xsfHRaTeqC8sLGSzWc/zkqulLiwszM3NLSwsrFkz1mg0crlCp93LZvP79u/ftWvXa1/7uiiK8/mCl84W8qV2u7t37/7HHtt+ww3/Y9euXYODg/1+/7HHHnv3u9+9e/fuarWaSqWstYVCoVqt1uv1Uqm0d+/eXC6nte71Os1mXcSMjY1orfv9vrXW87xMJlOpVJrNZrPZ7Hb7mUxueHg02cy/uuZBygMAAIiIDA8PJ9u7oyhqdzqvfOUrt2/fXm+1arVas9l497vfvXnz5i996UsTExOzs7NRFKXT6ZmZmUql0m63Xdc9c/MZ7Xa30+mMjY0dmjrs+/7k5OTAwECtVtu/d29laMhxnJmZGc/1XNfN5XL1er3dbtfr9f/ziU/c8Z93ZLPZzZs3Hz582Pf9Wq22Y8eO73znOw888MDCwkwcx5/61KdqtVqpVPJ9v1QqPfHEE1NTU+l0utFoPPXUU/1+P3lLwVobRdGaNWt6vV6pVIrj2Pf9ubm55MVDcuHSbrebzaa11q1Wq9vt1uv1XC6Xz+drtVqz2ez1eusm1vX7/eHh4Y0bN87OzudyBRFxHCeO46HBkcsuu/wzn7ktlUovLCx22m1r1dDgUKlUaTXbvV4vnyscOnSo2WwaY9rt9uDgYLvdnpmZyWQyvV5v165dURRZa88444y9e/em06mRkaEDB/cNDVdb7UatNr9v355qtZK8lli7dl0QROXyQOBHe3bv81JevxecoquEgZQHAADPL1EU9Xq9QqFQLBQLhUK73Y6iyBgTRVGtthiG4c6dO7du3ZqMsLzvvvsmJycvvfTS3/iN3/jABz7w6KOP/q8//8sXv/jF7Xa73W7fdNNNt9xyywMPPPD617/+yiuvfPe73z21f/+999571VVXuY5z/fXXb9u2rd1uO46TZP25Z5976NChbrdbKpUqlUoul/M8b2FhwfO8brfbbreHh4eTLE42r1944YWPPPJIsrnl+9///otf/OKRkRGl1I033lgslj0v87u/+7u+7997772vetWr3vOe95x99tmFQuEf/uEfxkbHduzYoZQzNjb2L//yL/1+f2xs7Otf//qWLVs2b978p3/6p7/+67/+2OOPrVu37uabbx4fHx8fH7/gggt6Pf+RRx79zd941znnnLf1ZS9/85vfPD09vWbNmve+5/3Dw6Napf76r/+mWq12Or1er7d27dqRkZEwDPP5fK/XC4LgzDPPnJ2dffLJJ6+++urx8fGLL7744MGDf/Znf/Z3f/d3rXZz7do11133lm984xszs9Nvue5Nruu95CUv/vrXv3nttde+/Jde8d9e+ap3vetdv/zLr3Jc72Mf+7iwKk/KAwAAHKvf7yclffDQwUw6feedd77whS+slssTExO/+Zu/mcvlSqVSNput1WpBEPz93//9+973vp07d27atOnzn//8Oeecs3nz5kKhkAzDabVayYiY7du3/9Zv/dbnbr99cHDwH//xH//n//yfURy/6EUv+sQnPjE0NFQdqI6Nj7/2ta9dXFw8++yze72e1np+fr7b7a5bt+5jH/vYlVdeedZZZ733ve992ctelmy8OXLkyOTk5Ete8pK77767Wq1+9atfvfjii7PZbLvdvuuuux544IFer3PbbZ9ZWFg4ePDgyMjIvffe+4IXvGD37t2f/OQnb7311sPTh7/xjW/Mzs5+61vf+sQnPjE3N9fv9z/ykY/8/u///sGDB9euXfvYY4+NjY1t3779nnvu+ad/+qcgCG644f/70Ic+tLi4eM899/zFX/zFTTf9ZaPeWjM+8e17vrtt27YjR458+zvfueOOOzqdXr8XFAqlhYWFdrstIsm+mpU/3njjjR/96EfDMPzVX/3Vm2666fLLL//Wt7514MCB6empw4cPbdgw+dd//Vfvec97Dh06cP3113/hC1+4++67//Iv//K3fuu36/XGXXfdXVuoZzIZ9sqT8gAAAMcxODQ0Pz8fhmGhUFhYWHj1q1+9bdu2fhgcPHjws5+9LYqivXv3jo6ODg8Pf+9735ubm3vrW9+aSqWuuOKKV7ziFbt3767Vat1u13GcIAhSqVSv1xOR8fHx6667bubw4ampqQceeOC///f/13Wdv/3bvz1y5EgYhs1Wc35uzkunx8fHH3/88eTfDg8Pu6576NCht7zlLf/8z//81FNPvfOd7/zOd77jOE4qlcpms1NTUxs3bpyamkry/eUvf3kmk0mn05dccskf/uEfViqVd7zjHbfddpvnee12e+PGje94xztardbk5GQyQf9tb3vbeeedd8UVV8zNzVlrH3vssenp6Te84Q31ev3Vr371+Pj4wsLC0NDQHXfc8frXvz7lun/wB3/w1JN70un0RRe98JJLLrHWJl/9wgsvvOmmm8ZG17z2ta996MFH5ubm0um0tTaXyzmOUygUpqenM5nMyMhIv99vNpsLCwvXXHNNLpf78Ic/vG/fvmuvvfbAgQNRFPzr//3UC1/4wtHR4S9+8Ysf+MD7JybW33jjjffff/8rXvGK0dGxrVu3Hjw4dd55533pi1/+nd/5H3yXkvIAAAAiq7ZqJHrdbj6fbzQayT6W2dlZ13Xr9UY2m/X9II7jkZGRJ598MrkurLW20Wjkcrl+v9/tdqvVahiGqVRKRJKF+SAIyuVyJpPZs2dPsVg0xnie99BDDx46PLVz585PfvKT5XJZRLLZbBiGWutsNmuMcV230WhkMplHH3304osvPuecc0TkpS99aafTSU6oTfasb9myZXJy8s477zxw4MAFF1yQPJcf/OAHv/Zrv/bQQw/967/+6+TkZL1e73a7Y2Njg4ODw8PDrVbL87wwDD/84Q/fe++9t956a6lUSnI/SfBSqXT48OFcLpdKpWZmZsrl8v333z8zOzs9Pf3xj3882eozPDwcBEGtVhscHHzkkUfe/va3P/zww7feeusLXvACEUmGRSYnrcZx3Gq1kuMcRVEcx1EUPfnkk4899ti+ffs+97nP+b7/0pe+9Lbbbtu1a9dVV10VRdGZZ5752c9+dnb2yOHDhz/60Y/W6/Vzzz232Ww+/PDDt99++w033LB169bZ2dkgCJL/gmRUjuu6hh30pDwAADjdC0Zr13Uzmczg4GCr3U4GJlarZcdxkmVmpZTruv1+/0UvetHk5OSXvvSlubm5hx9++Mknn5yfn7/iiiumpqbm5uZc17399tvPOeecRx99NJVKrV27Vmu9efPmiYmJO++8s1Qq/emf/ukf//EfN5vN5CvGcZy8KojjeKBSdF23VqutWbPm/vvv73Q6zWbzu9/97rp165Ip9UEQ5HK5Q4cOnXvuuZ/+9KfPP//8gYEBx3H27t3baDQuuuiiUql05MiR5KTYNWvWzMzMHD58uNlsJrtTUqlUoVDIZrP79u1rt9udTmfjxo3j4+M333xzcg7u1NRUsip/1lln/du//Zsx5l3vetc//8v/6fV6ImbPnj1DQ0PZbLbRaOzcufOss85aOzG+ffv2J5/ambxsWFxcbLfbSdOvX78+iqIoirTWY2Njw8PDn/3sZ4eHhz/4wQ/+0R/9USaTuf7663/wgwcPHpi6/PLLo8hUKpXt23dkMpnf+73fu/nmm5VSjz66bXx8vNtt/9Iv/dK+/Xt6vU4yNNMYE8dxcpov22xIeQAAAOl2uyLi+36/32+1WuvXr5+dnV1YqC8sLNTr9WazGUXRpk2b6vW653lve9vbPvjBD15yySXf+973JicnN2zYMDY2dvXVV7/08svPO++8V7/61Tt27JicnJyenvY8r9Vq7d+//0Mf+tCNN95Yyhd37tz59re/PRli0+l0qgMDvV6vVqtVq9WHH3ns/PPPT2a8fOADHzj77PPPPvv89773vZs2bUrWzn3fT6fTExMT11133UMPPXThhRdmMplut3vhhRf+8i//8he/+NWJifW7du168YtffMstt0xNTV166aXj4+PpdLrVarmum4yyOeecc3bv3n3VVVd95CMfGRwcfNvb3nbLLbesW7fxjjvuKJVK69at8zzvd37ndz7xiU+sXbt2enrqNa95TbJaPzw8rLXMzE6nPOdXX//aH/zgByMjIw8++OCrXvWqz33uNlEmnU4ppZJpOQ8++OC6devWrFnzxje+cXp6+s///M/f//73J+N33vrWt5bL5fPPP7/T6bzuda+vVocKheKf/dmHbrjhhlKpsmfPnuuvv15rPTQ09Pd//3dr1o4Xirk1a8auvfbabDabSqWSKZxJ0ydBz3fvKaQ4oAAA4OfcI488EgTBWWedlSx1p1KpxsL80FC16/fSWS/lpQ5MTU+u29ho9AuFnKskiiTod3Y9uf38c8+01vphPD+/kC+UvnbnHf/xpa+9//c/OL5mQms9WC0/sfOps7Zsnp6eqhSKmYwX+L2w75dLpU6nYxzXuvrIzExlsJp1M3EYOla52m0s1tesn5idnw9FVQcrzbnpSqnYaLVzhby1tt3pDAwN93q9ZAKm53hzc3OlXCEMw3Kx2Ol3Ot26kTifKxcKhfpiq9frrV9/RrvdyWQye/fuLRaLqZQzNDS0sDBXLOW7HV/rVKvVqFYrYRiKMr1eNynj++6773//77+99dZb87lyu92OY6sdxyhJZz3PTXW6LR3b2IQpx0un08n7A7XFxtj42m63v9hoDo+ONOuNUiEbBn3HcQ4ePLh58+aFhQVr7fDwcBiGMzMzo6Oj9Xo9nU4bYzIZT2nb7XbT6XS9Xi/kS8nvez1fa12tDjmOs7CwkPaySinf9wcHB7u9tucl15YK4zjWWiul4jjeuXNn8rKBb2xSHgAAnI4p71iTyabna/NWGcfVvSAOQ+OoXLFYVkb1+91CLuWltYl68/Pz7/7d93zuc7cbK9Wh6m3/9u9bX7613uy4rrt3797BwcHqQLndbmZTnlLWdZSN4n6v12q1JjefObu4EIRhOpdVkbhau6Kjnm+s9Pr9fKXU6vvlStGzYWOxFltxvZTjOFEcR1aKxaLnebVaLfKjSqVigkgpFYdhvpRPZ3S722o1e0qp6sCw4zhPPPHUhg0bZmZmJicn2+12s1nPZrO5XKbVbjja87xsqVSYmjqolKoOVq677i233/5lpSSTcR9++JFcLpfPlQcGBhYXG/lCoet3rZLa/MKatWNBtxMEfqlQ8n3fWmutKpXL+w4cLJcGSgOVhVojCoNMylViyuVyv99PLkCbnKobRdH69evn5+cHBwdbrVaymp7NpjudTjKRs93uVqvVqamp8fHx5MZGo1Eulx0nlYzAdxynWMw7jiMiyQabJOWttdu3byflSXkAAHD6przfacdx6EdBpVoOoyCVyWfTBd+Xfj9QRgVB33NtOuOI8UWk1emlUt5AdWj33j0jw2ta3U6r3V27dm0cx4V8ZmZmNp1OZVPe4uKCl3JK+UImn+80GrOL9WK1EhsTWZNx0ulUygRRLpNzlBalfBO1/aDba1eyKROF2Xyh2++5rpsvFBbqjSiKRoZGdu/dfeYZZy7UFvxOb3x8fOrgwbG1Y3v27jzzrM3tVt9aGwYmm83GsUpOkPV9v1gsdrttrbUxUTaXbrd6WqeazfqGDevn5+eVtp6XCoKgUCg0m03PS/u+ryTVbDZHR8c73W4qk1KOeKlUv9/1O53h4eH52bl8Pt/pdKIoHhwe6vWDUqnSaHWMVUPVcqvRikI/m82KSKfT0VqHYTg6OhoEQXIibLFYTJbnoyhKltvL5XKtVgvDsFqtzszMJJN2KpWKMabT6fT7/WKxmFxb1xijjiEijz/+OCl/qrBXHgAA/OJJlr3L5bLneUEY1mq1ZruptfZ9PznhNQiCer0eRdHKpZ0WFxfXrl3bbDYrlUrSpsaYAwcPDwwMRFGUz+eTvd2u6z71xBPpdDqfzydn0CY7TJKV6aDfTy7y2uv1crlcJpPJ5/NhGCZj5kWk3W7HcTw0NDS3MLd+/fq+31+5Puu6DRtmZmbOOuvsJ554wvd9rXVy5dcwDK21SU/HcZzsdE/WsFOpVKPRmJycjKIomZbj+74xptFoZLPZgwcPjo6MjoyMbN682XGcfCErykRxoLUkJ5t6Kbc6WClXSpWB0vrJ9clGlyAIwjCsVMpTh2dEJFk4j6LI87zBwcFcLvfEE09kMplMJlMoFJJRP1EUBUFgjHheJo6tUs7o6HitVi8UCoVCYXR0NAxDa+Mw9CuVkuvqubmZOA6TAyIiKxGfPCq+e0l5AABwWmv3uqGxjuP2en4hXyxk834/9HtdMVEm4+VzmWw+l81m09l8s931vHSz2Y7juNfpr1k7Njc3l814Jg6VSLGQM8akHGdxcbHf75fLA3O1hTM2bu71g1KpVJub10qltGOtTYJeO7pcqYijjTFh0M9nc9NHZodGRpOd8Y5Odbv90cHhVqs1WBlYnF+Yn5+PgrDn9/P5fOD75XJ56vD0uWdf4Pt+LpcfGxvbv/9gNpu21tbr9eHhwWazGYZhss49N7sgItVq9fDhw4uLjQ0bNmitRVQ+XyiVyvV6Y/369XNzCwsLC3v27PE8L5k/Uy6WZmfns156aGhobn7BGrVYq5tYDk9N5XI5LSqKomq1Mj83WyzmozhwXddxnGQGZbKvffPmzcl5w8mDqVQq1tpkSd7zvE6no5RKXggl229arVaj0TDGDA8Px3E8MzMzPj6eSqXS6bTnecmrI621tTYZksN37ynEBhsAAPDz7pFHHmk2m5dddlm3202ieTlgnh5SbpVOpzKr/pE5+g561T2XfhOFRpQREXVUDRkxauVuK3dO7pN8XP1XrnaO/SpWiYmOv/zsee6qP616VMdLsmSX+TFPSo77GUQklfZEjIhW9kTj2/XqJyXmJDowWVk/1oliMgiC496+Y8eO9evXs8HmlHA5BAAA4OdcMvnE9/04jpPF3XQ6fezdwtA/8ec4Tli7riviHHOzo1MnsW3BWnvcbQ6u5xz3/r7vP/tQdhzH87xn/2D8vn+yB/Ykn+lJfBLXPX5nhmF4Ul8XpDwAAPgFlpxG+fjjjyczDU+UjydVvUlTHvf2lU3ez8aJNn8ne9Cf/Sc/7jM62UHsJ/XIn+uUP9GqfLPZTC61i1PwKpcNNgAA4Offrl27kqGKya7r4wbMyVbNz2Rt+KQe5Mk+wp+rrjvRg89ms2eeeSbf0qQ8AAAAcPpigg0AAABAygMAAAAg5QEAAACQ8gAAAAApDwAAAICUBwAAAEDKAwAAAKQ8AAAAAFIeAAAAACkPAAAAgJQHAAAASHkAAAAApDwAAAAAUh4AAAAg5QEAAACQ8gAAAABIeQAAAICUBwAAAEDKAwAAACDlAQAAAJDyAAAAACkPAAAAgJQHAAAAQMoDAAAApDwAAAAAUh4AAAAAKQ8AAACQ8gAAAABIeQAAAACkPAAAAABSHgAAACDlAQAAAJDyAAAAAEh5AAAAgJQHAAAAQMoDAAAAIOUBAAAAUh4AAAAAKQ8AAACAlAcAAABAygMAAACkPAAAAABSHgAAAAApDwAAAJDyAAAAAEh5AAAAAKQ8AAAAQMoDAAAAIOUBAAAAkPIAAAAASHkAAACAlAcAAABAygMAAAAg5QEAAABSHgAAAAApDwAAAICUBwAAAEh5AAAAAKQ8AAAAAFIeAAAAACkPAAAAkPIAAAAASHkAAAAApDwAAABAygMAAAAg5QEAAACQ8gAAAABIeQAAAICUBwAAAEDKAwAAACDlAQAAAFIeAAAAACkPAAAAgJQHAAAASHkAAAAApDwAAAAAUh4AAAAAKQ8AAACQ8gAAAABIeQAAAACkPAAAAEDKAwAAACDlAQAAAJDyAAAAACkPAAAAgJQHAAAAQMoDAAAAIOUBAAAAUh4AAAAAKQ8AAACAlAcAAABIeQAAAACkPAAAAABSHgAAACDlAQAAAJDyAAAAAEh5AAAAAKQ8AAAAQMoDAAAAIOUBAAAAkPIAAAAAKQ8AAACAlAcAAABAygMAAACkPAAAAABSHgAAAAApDwAAAICUBwAAAEh5AAAAAKQ8AAAAAFIeAAAAIOUBAAAAkPIAAAAASHkAAACAlAcAAABAygMAAAAg5QEAAACQ8gAAAAApDwAAAICUBwAAAEDKAwAAAKQ8AAAAAFIeAAAAACkPAAAAkPIAAAAASHkAAAAApDwAAAAAUh4AAAAg5QEAAACQ8gAAAABIeQAAAICUBwAAAEDKAwAAACDlAQAAAJDyAAAAACkPAAAAgJQHAAAAQMoDAAAApDwAAAAAUh4AAAAAKQ8AAACQ8gAAAABIeQAAAACkPAAAAABSHgAAACDlAQAAAJDyAAAAAEh5AAAAgJQHAAAAQMoDAAAAIOUBAAAAUh4AAAAAKQ8AAACAlAcAAABAygMAAACkPAAAAABSHgAAAAApDwAAAJDyAAAAAEh5AAAAAKQ8AAAAQMoDAAAAIOUBAAAAkPIAAAAASHkAAACAlAcAAABAygMAAAAg5QEAAABSHgAAAAApDwAAAICUBwAAAEh5AAAAAKQ8AAAAAFIeAAAAACkPAAAAkPIAAAAASHkAAAAApDwAAABAygMAAAAg5QEAAACQ8gAAAAApDwAAAICUBwAAAEDKAwAAACDlAQAAAFIeAAAAACkPAAAAgJQHAAAASHkAAAAApDwAAAAAUh4AAAAg5TkEAAAAACkPAAAAgJQHAAAAQMoDAAAApDwAAAAAUh4AAAAAKQ8AAACQ8gAAAABIeQAAAACkPAAAAABSHgAAACDlAQAAAJDyAAAAAEh5AAAAgJQHAAAAQMoDAAAAIOUBAAAAUh4AAAAAKQ8AAACAlAcAAABAygMAAACkPAAAAABSHgAAAAApDwAAAJDyAAAAAEh5AAAAAKQ8AAAAQMoDAAAAIOUBAAAAkPIAAAAASHkAAACAlAcAAABAygMAAAAg5QEAAABSHgAAAAApDwAAAICUBwAAAEh5AAAAAKQ8AAAAAFIeAAAAACkPAAAAkPIAAAAASHkAAAAApDwAAABAygMAAAAg5QEAAACQ8gAAAAApDwAAAICUBwAAAEDKAwAAACDlAQAAAFIeAAAAACkPAAAAgJQHAAAASHkAAAAApDwAAAAAUh4AAAAg5QEAAACQ8gAAAABIeQAAAACkPAAAAEDKAwAAACDlAQAAAJDyAAAAACkPAAAAgJQHAAAAQMoDAAAAIOUBAAAAUh4AAAAAKQ8AAACAlAcAAABIeQAAAACkPAAAAABSHgAAACDlAQAAAJDyAAAAAEh5AAAAAKQ8AAAAQMoDAAAAIOUBAAAAkPIAAAAAKQ8AAACAlAcAAABAygMAAACkPAAAAABSHgAAAAApDwAAAICUBwAAAEh5AAAAAKQ8AAAAAFIeAAAAIOUBAAAAkPIAAAAASHkAAACAlAcAAABAygMAAAAg5QEAAACQ8gAAAAApDwAAAICUBwAAAEDKAwAAAKQ8AAAAgJ8zLocAAAA8d2KR6OhbnOWPyopIJGJFIrEiSscqbZ9fT98REbFKlCRPzIiIkeSJq1DEijIiRkSLOCKuKC2iRESsFTFiRJSISonSgVo6kunlYwiQ8gAA4DmUJKo65kaR5FYtYsSmRFsR9fzfLZA8ZSViHVFqueOTlNciWtRypVsRUaKsLL0IWLqH4lsKq7+hrLUcBQAA8FyxItYc3bIiSsRqq8SsVKuIEnFsvFKuz5Nnr7QRrZ9xQJYPxcrTV8svb1aOlPP0oTMibrKsH6ulvyLoQcoDAICfAiMmkqQ31KqaFy3KiUXHq1Les/Z5lvKijF1aT185HEsfV55qkvLJr5Unr1f2INmjXwUJIY+nscEGAAA85z2b7IsXa0SZ5TZ1RCV7vpdq3oqESqnnUagqEUdiJYGII+KI1aKSHUXPZFd9XF38Si1vqllqepO8oUHNg5QHAAA/BVqUXtoRngSoXV6YtipJWyvaLLfv8+uZy/JWeLX09KxO6vy44f4MyQ56u/w6SGT5zQ0tDCEEKQ8AAJ5zsUikRIl2RGtxlUSi7NLyvBhZWro2SrQWUc+3DTbJgBr1dJwvJ72ztMxulzNeW3GesQ9nZebNJUTlTwAAIABJREFU0lsVyaq81Us7cgD2ygMAgOeUEekb62hlRawVJUsZGlsbiVJKjEgsYkRSS9tQllajVz4mm8h/Cjfq5bg+VTfGy09tqbpkpeOTwZNWixGx1hgt1tFaTCgmFp2cBOsYq62TMksnBIuyVmwkIqKd02HYD54NVuUBAMBzSIvJqTgyEuuUUeKLhCKxyJ66bN8zV2t3FlvdhVq90wtEJKWd59NysxUdK21FqaXRkpEW49g466jJ8cELtpwxWi2W8lLyJC3ixnFGidKhWCtxLFZrNyPiGNGxiChxlRLjiDIsyWMFq/IAAOA5FYppS6w7kZJsqSeya1Huf+zQnffv2DW92IuV0anA2NgocVyjM/L8Ou1VWyOyNHVTS6QldmxU9FzP9MsZNVotnbPpjBddeNYF6yRvZFDilGlJ0JWwJyolXk7S5UilouWBNo4YsUaUZq88SHkAAPBTSXl/QdLlvmSne/LI/sbX/mv7tx95as7k63FapfOpTNZqx1gl2gmMk1w26fmxwSYpLWVl5VJQWqxjIxX50m87YSet4sFSfnLt2k0jhd/41bPOcKUkoeo3xDWiHBFHdDZSaVIeJ8IGGwAA8JxSkcpFkp0z8tX7n/y/d9y7/UhXVdaG5XHXLVnH7cdxHPQljsSIklDEihJr5aiPIj+dG+0pvdGKa5dOAVgZq29EjLiZVLGUcyWMelO9/oEn5x7atT+dL7zpJWvPraSybj6lQ7FGkpH0ACkPAAB+JmJxfa/0ZN1++dsPfuW+HbvrNhrYYApj7a6VtBUTiPHFRsrVac8JYyOilTzjoxJRP5UbtVpeWD81N1oRK7Eo0Wr5ElCOaKu8YthuNcIopfLKS+uUCWz+Y/9+VyX/38Z+aXTYzepInLgnIsnprcmWIy3JHE/2U4CUBwAAPxWRyFQkt39/z79969GDLV3ZeKFkh2ZmGlKqiIol7IuxGTEZHShxfKutcldd/PSn/ytxam7UEqdMmLISWW2UNkqLUmK0bffEWCeTTjlO7Idh0A8jJ86t+dbjR644f7QwKCk36ziOqHjVpXETdDyOwl55AADwY7BiY1GOlWTpeblkTaSSeZNKWytRZFop5/Ydi3/1yW+2rdd1y02bDp2clZRoT2wk1ndMlJLAif3YmCBdNOpHn/aqrCgRZXVy+SSrVj8sdfSjFFn5hCubXFZH8TPufpwsSkbBr850K8n8e7X8zFc+ylF/dMS4caRFYlFGaauUVcparbSycSxWqeQrKlFKDwwOdvZvf8XZAze84ZKLhqQY+BnT1+lMLF6glBZxRRzbF2tEpUU5fAtCWJUHAAA/ZspLLKJXzujUK1c+siLKijFKp6zj+CLfePDIwYafH6gE1kahr1IpuzQi3YpYq6wxjlJp64pYo5/FGqMS0SbZHiNitVmd8kcPXLciT39GK3rpNYDYZKzM0X0uVvSq664uvUiw2qwMk1TLF1+1q7p/9cej/xiLstpRT/+VVdYqMRI/PV9/acq+ksVOWxWq9+w4MPqfmZHXn39OOq2NFRuJco049pkXlgJEOP0ZAACcSkrEWrE2Wa3XWjp9eWjXgcgtxqmcb7Sx2hq1dJVTG4uNtDFKYiVGW6OSYv6Rv6yySyeQPp3jViXL82blokxLwWuNWKOtcZKPZtXvrdHWyPIvLUbZY35J5NhIS6Ql1DYUCcWuvu7Ts3jRo370LxGJez3tpET0fQ8+eOBQPxIR7Sy/RFqJd8oNpDwAAHju0sIaUU/v4D0yH862Q1WoBk4mVJ5obcWKWapnxxot9ul182c3U34lf1c+HvMPl4NeGS1PN7oWo5Z/rb5RL3e8KCtqKbBFWSWxEqvEaBsnvxwJHRvpk0n5ZysMlVLpXLHZ6u09MBWKiNWi9FHL/UqL0lwiCivYYAMAAH4iannpWCfBmcxiVNqI+JHsPjAVpIqxV45iMWJEJ5u8jbKirVViRYxRoq02SqzV9lnsldfyzJRfVfDHNr1VKw/SLv9zEbFLg2ZWPxNlj/4MymiT7CF6OqiNaLH6Wa6GGvWsD6KXMbHRTjpdLO/avS/cuikUm9I62aZvjjrYLMXi6Z8FAACAU8Naa8zT+1uCyB6cnomctB+rIIhEtLiOiGhHKTFJWRulrehYObE4op5V+ZqVQv8RC/lGknNkl4JaWSVJmD99BuzRn2V5x4teXpnXZmlLvRFZ2m+jV+3h+VGBfhKL9yqdjqOo7fteprjn0JG+Favd1aflLr0MUcQbnsaqPAAA+PE8symViLESG6uVNkbFIlZUrdE0prR0Dqmrk/3xrpOKktZWSkSb5ZVmexIbV4w5Jpq1lWNOCVVWJSvZxogWMVq0KGNtcruxSos1ItqKWb5UqyyfWLvyJJUs/X7VIvuzz/Rnd08bh1ZrP7Jxxm20/SAS44qIVk+/47E0Ggcg5QEAwCmjnk5gq7U2xhqlrYhxpNcLxUTJFBYlxthATGy0KFFGtA2Mk8/FfixKSxyJI2Jj7TgiYuJYRJTWNo5dz4vj2MaxKKW0Xjo5dimBrSzvnLFxpBzHmlhrLSImNqKUUp4RpXUqjiIRxyZvCygVB4HERqc9q0QrbUwkNlperVeS7GxRykSxaLGxiI2NdrRok7x3cMw47+MM+FZWlDiOE8exGCPJXPnjzwE3EvTF8XQq0497sZtpRxJYySitrNVK4qU7aYeeBykPAABORcCLJCveq25yHCcyVtyl8TKxMSkbWBtYa2KJlbWiTBzHIk46l/d1FBsRJTqbS7lK/LbfbZsoEpGk2rW16Wy21+vZOFaO4zqOtTaKQnGc5a+fjKQUEZvJZnq9roRRLKId5aVSTsoL45TWruPovhEjxopjosBasY4nEoloE4bGRCI2lU2JWNGp0FgJI7EirhbPkzDUXtrRxsahGOtqicL42ImQ1hxn9d3LeEEYilgv5emUGwdh6PeV4y4Nt7Ty9Gh8rcTERjt9o2InHZqlXT9KrF6eXalXXmkApDwAADilVnbJa7s8ed6KODbWJjJKtJhY2aU0VRKHfspNBbWaOCljo9BxTa+pHC1KtNZa6ziO474fKbF+X1zXcx2tVRTFSmlrVsarG1me8d7v9lzHyZYyYRiaKDRR6Hd9ibSkc+KIBLGkXddNBcqaIHRTKaUdExutxRpVKGZ7nWZkItfLiDhijDiOuCnHScXtdhzp2NUShUpJOp02JnyWR0QrJXGsHEeJxEEYhaEYu3R9J7s0ZnJ5jd8sTb1XyoqTnBGcpDyXgwIpDwAATjWrRT19fagkPMXqla5PTjNd2XmyNDheaxGlRcJWI1sqSdTJFioS901gAhNnM5nIRGJEiVWiAiWR76dSXjqb1qL90JfIuK4TmlWL4nZphdvRSpu43w1C389kMmkv3Yv9TKHkaCeIo07QkzCKJZYwzJeKYuIoimwUKZHID5RnShnV7gQq1Eo7YfIGgzVxvyOOI47WxhhjrEgY+M+4xOzSUz/2nF1l4zh2XVc7ThSEcRiIdrxsNgrC5WO19FGJKGVi0SJiRBvRq1b4Yy3OctavXI8LIOUBAMBP4sQbPezSVaCWwjRWOrbJSa4quRysNZHYwIu7xgnKqmuML47XcbNaSWiiOIjFkUwqk8pl4mSMZRyK1dZENjaxicTxVrb2LI2YtCKxSXup2IhyU1psFPom6Plh6HleKuV6KlKiXCVxynQWZxxRWut8JuMo7Yex6rdyOUckjK2IyoTK8aN+HPRF6XyxqKyJQ1+0Y6M49H3tpo7dTKOPM35HibE2jmITK2OVo1Nau1qZ5fcUkpNtk9HxStlYrEne01DarmwfslYp4xwV9wApDwAAfiLHrg0bsWKOHtYeKx2JikRbpZfGuSslEqcc66aU6dRy1o9rtbDTThcqfV1Vbi6Vdr20F5kwDgNtlYlM0PfFRk4q42VSjqOjMFp5I0BZLWK0FWXFEev3uzY2bkoH3Z6IHakOBO1Ou1VLFQuFlIptrMS6YrM519G61+l6Vsd+mNFiA7/eqGeyGas8E0e5TN51dT80XiYddFpBrytRqBybTadz6VQvPs7SuD3e+ayR37dxLNbqVCrtecaYbqvtOE7yCsSufEwG7S+dEvuMajdijVKrJ9mzMA9SHgAAPJeVb2VlRrtrVUpEizJirSgl1milXIlyrnnxReelTa9XX9D56ncP9udqnZSXTafTNgiDIIiN9VJedWyk1Wn2u76JxdWplKNCY5Lpl2JFlLHWWpFyqbBw6ICbzRZKhfl2u1QqbX3ZZVWv/dWv3R9bE5u4G/TDfmStfdOb/p/pKf+B/7o/bNdCPzhr85nlfNbTQS6Xf2LfwZlaU3zJpHNK27SWdrteLpZSbq7bbli/73qOMfbYDTbHv7hVGFaHh33f7/V6URhaayUIVDZ7vEO2NMLeLp3jmnxSs7RSr4w66gRjgJQHAACnuOCTHS9JsIu2om2sbSg2Fu2I5MT6XjDvSBhJoRc4Z4wP/P5bzpZG/d+/277gkosu29f4q3/6zGBlvFKM0ykv7pp9/z97dx5l93XVif67z/kNd65RKs2TZUmWp9iWY8dxnIGEhABJCIR5ePTj0fAIC2jIg9BvABb9Ht2Lppu1oB9T5yWQJgMhDhgCIR6S2Ikdz7Ykz5Y1llSlmu78G87Z+/3xu1cq2XKi2BocsT+r1nXpp1vluqfu1f3+zm+ffQ7v377zmp+9afv+g+2//PrXZtvNWsKb12xKPD+/f6ZcCVZMmJRdD/WxWo2P7WmsGHvve9507er4vq8fuuuR3dHC9FiY9pZmR1dMri+N+B4ytzgzN3PNOMyx8Yd75V5gJ1bWf+RdV735iuDeR4/tPb60fzG+qhS3F5d6grHJ0RJmn1+c/akffPPWqr3/wefvenR3YLKVE5WWpwPtPlk7ViuvH6n1mouLi4tJGJUmVs4ePXbJmqmou3To6NF2deQX3rmrc7h55zOHnjx86JIN4+PlUtTjRw62mvUJUCeMSv0lQlQTZIYz450zkYcNGdGgzU0IOrEYYfmtUhrllVJKKfWqMTDoskIwwxWrRZQPxAXwBjlLABNA0rpbjCWf9jHVVpXibNLxoUP7PvvZu549FP7cO3e88/KRH/jJ9442ULWYNHjwQHfv9AvvWhGmo+NjW9/+Xz72F7/3wf/1+vUmBf74Y8/9wxf+9ud++P2vv/7Sh+awZRLy9OQ/Tcffd30sx3DJ69ff+Lr1jz/27OUj/P73fcf1b5jc2MNlE9g/i7/46J/XO8dXmpEKGsfjbhb2x0yyErWH7nv+K0ebx5vH/+v//L63XDlyMEc1xCTwmbufefPV0egirn/HtrUrIyHzgzdsSGL8p7/ZHZTi9719284a6sBCBx/+rx//4C+/B8A4sMrjznufvn22/YGr64319dVrx59YXPszb9+Q5liZ4hf/8GuP2FrPL/anD2N0F0zNy1Io3YATRsUjiARxMa7GnijcIViANcqr5WfPSimllFLnNuqLCIbdI4XIG1OKS0TU6iUpm+1XXvtLH/qNn/2FG58+Orfjym2bJ3DHrUd+85f+6tbb7ty5sfrcQWPH8fHbbv0/fvs/fP97f+Kq9eb3f/9Tf/HRO374R7aO1KrGmBD40p17/v3//snJlZv+x1/+1Sc+f3jDKvzLv3zxQx/69e3bNqRZ+tzT99362bt/7Vd/97//f7ePjWDn5WsskrQ7l3QPEs9LPmuoZYB//3Nv/D9/5d1rR0apn4jH337i2Q/+0scWWjhyePrLX+/Xx/AnH/nkp269tdIYKZXxB39w2z/e9g+1Uvmf/uGRd3/3L3zu7x8er+LKy3Y0gHu+cuzf/eofPfnEwnfcvP2pJ59+5LF9t/79P//Zn/3Fzu0b5oH/8fHP/d7vfSTpdfqdpeTY4cb6ddVyVIotWAr6dFFnTmfllVJKKXXOk7wReMMQhviip40AQobFooxmgk4iB4/js1947Bd//f0LGb521yO9pbzbaVpgdjHtAVnJ18dXToyOZIJf/uAP9WNML4AJZKIEODo902x2YVCpVDdtXtdKMb+4MDo+1u41L5kszdzzwk99z//y3h97U8jo5lm1EsaxyfNmuewnGpGVzFBqgf/4n/9pT8sefvpZescN5DEzfVQc8gy1Ws0EUTODD0sz801bqgnh6PHmxPjUvV+97zc++IH/7Yf/OHYICJEN983jwIFDzXa/m8hcH61OYuNSWGnkTnY/fuDK9Rv/p59+3/6vzf3R3z9kLJtKzYq0nnkKI2tQG3TtFJHBil4iaLBXGuWVUkopdcHjPJhhHAAW8mQYJJ1+XrIgPPbc9J/+1RebrjpK3QQUMcrxZI/boyMT8x5xY2oJyKulY3NtAtjj859/+LHp47UVW5faHYkrPaCfgkypl3gKKv0UOUGCuOeyTpYcWZj+mZ/+N9esL/3Bn33+uq3r3/q2K8kGvTSLyzVDPut3azELUwYknf784eb6FatWTqzo9rGwsFSrNY4vdkxkm72sj7Iv1XqeWgmnsH0OG2Mjv/s732v7+POP3HPNpZuvvmKtoXDzBDIntZGJyvhEIghLI7lpPHt4xkTlf/6XO77+lf67b7rxF9573ce/Oh638yiu9dqdye3b+1nYTZsQyGnW0yqlUV4ppZRSF4hAIB7EYA/2DMsg2BD9jgnHc8DUV0lU6yQcRvGnb7v7V370Tb/8mzfee+d1b3lX2DJ4Zt/+DGsu23XLLe01X73v+fdsvmR87ZZ19bGp9ZvLd0/1Uc6AsDzey+apZjOJj8514qj2hnd81wtx1VRHx6objttqCkytu7Q6PslAKnWiUmV0ZS9Hc3ZpfPNEWF4B4Du+67s3LPG9D9y70MsvqdmJteuffvapDZfWbt/jR8bLHGHbNTf94LrLlno8naM0ue6p/c/NLGAsxNT6S1ZtWF0fQ6vvBZieb851XZdgGSni2ebx69/2rv7O7spLJ48fOriiUV3MsGL1Orf4bGt2xlYbC8kcp4RapNU16lultfJKKaWUOj8Y4gFmY5yYPE1Rr5uo9KWnsffgcY4bKFV91HjwiWOf/HLfj+Cym8M9B/GLv/lXx1sLtz+aVScab3jztQ/t3fOh/3jXpdePXn3D5k/83b2Hl/ovzCe7p+GChi+NPvgMalMbv/zg7s8/jMb6eOWlVz5+YPbxI73f/8NP7u/gjW+/1JfGnjmO/TNm/1ztyIKP6uvCxkbYlXv3dR88gDU74+tvKY+tXfvUkZndR9ALwgUndz7QkdKaj37qtnv24HU3VI7M92e7cmAR++a6WVi9475mV7Bj1+r989h9BE1vv34YHYk6tvrcAhYBicce3pet2lZGefQr9+27+W0bdl47sXs/7nngkX6SRvWJiRWrud2eXL9+cNbzMv3plTot0qeLUkoppV5RLgfIyLDVuS0O+hywDtZbSoFOjv/rT/7hE8+7JB7zFEJiII9cy4CSYAQUU7Y05Y5G5I/LCEe1wDmKTLfVrJRKIUvIzIHJS1Q5tlStlmdi542MOYvUZaUgCkdS57q+GcRV4VHTdyPcWijXnbh6slipRod9UilXaj3OKqOdTn8k8Y3QJtliUApzqvT9qC9VshKlneONpDlWDjqS9sSU4lKcLZUq1UMLeaNer3OrlVIWjVCvWY6jzMREcSWqtdKOlNj12zWSau5C5yDcj+2SpVpjot3qxrn1ZDqhmSQftNtpY7IHDrkTZGkpQ15dmdRGuslxEEV2RZZ5BAi5ZfI+lSY3hL2/+dDbL2+whcGygnkqBlmnYtWQFtgopZRS6qwiomXdEomIUWx15IEM7JmMEIEdiMTYnqklYB9UvARCQcYxRspd24cAWdUKB3mzVlrbZXj0+9ZlFFFAPs0rFEtQRr3WZwq52l1c4KiUhhXvXFKyHAUirhuFSZ55bxGPdA2nLFSNmThB4KNYiOA84kbfhCnlaDTSXpdLlUWXGg55vL5kgqTnEcepKVM1yAAjMSFoNnuoRZDEVuqJUC9Pq5WS9z4NXD/kfsYoNZIwhhhYbuZpqRr3ETMZb20Yew5MhihJHWwFQMYegQExQMxMzABIS+aVRnmllFJKvQYYiCGCiAdEYEgIYMAByE0MsEcgIIaFAayBiSFACO+NdeXMWCZ4xEDsrQFgTRkcZFkaj9aTxYUwCEu1cLRab5fibr/ne6afCZIEIB8wJIfxiYUxTCRC4skhzIAc7CE+t6AgEAPEpUwMaqOcJjBGbNhnG4YRhaFn8p6tNwSicsXG7Lp9qlVtXO0tZUFUz7IsNzlMDiJIABNBCOSd9X0yjiwIkCgnZgtHBrQsiRHrTq5Ko7xSSimlXmuIBSJiwF5AAgGJMcReRAicUkACBkHEkx+U7gz6uHiARWxihQGHAAwEgEg5jNBNXHvJVxm9ZuLam9ZtmDlyxNUrPnMhmyisJVRFrYLeHETARgy8AMQQgSUEOZjBDAislcAgTcgEyJwtRd54hAH6CRAQWQZAgAEzRzC1WmmpdQxp21lGXEVQTinKYQCB5IBAii76xYOGI1us/mUhgfVU/MHDFLUzOQQgq88VpVFeKaWUUq+5NA9iAUyxBxJZFiEIgQWGEQw6qJMXKqI24MJBxgWYon7oBBBYiAEzwK7XrubZyMp6J5TRbes7hw61pp+qh2Eq3sZx6ClNOmQhnQyGB8XmBBIIF13bGb4HZjDAFgR4IEsDy2FOvayL0JA1kvWNqZB4YQF5GJAxgWT9xXbV9CorR+eWWnm7ZeKGy4tYZSACMCQDxyfORlA8vsEOWYAYkAA82LmVivJ3LalRGuWVUkop9VrCNGjJQgKAARFYwBCnBPEUAAEIIgzyMB5SxGsBAMohxGIl8Ce+F1jAPkh7H/rg98wt4ff/+582Z2RtHBAnka2Tky1bdwR56Ynn9ter5RZ7ECAUMEFIQBDy8PAePod4sC1iNLGIp4pzm6bW7j5yiB2F1TgjlEDscpAgMoCFd+TZ5u03vuGKoIzHdj8zu9QNSyNp3yGIwALkIA8JwRlAoBTEIEPMBAgCCEACcYMFrAIYD5DOyiuN8koppZR6DSIppuGZhUhEiAAIQUhYjAGh6FMJk8Ej8AjYkYDJMBlvEgkMYOAcvIFHyFw3ftMElo51v+973rp9x8YdE3HdYt/BzlOHDr71LTvnpjH9J/uarocsR20k8EFJAsA4NsTIhRGxczlgSogNxR6heG9yngjD977pmt6d6fPHj1G/HxIC9k5yQ+AwBgnynPP+VDV+0+u2fv2hh8rII59bIOVBkVAAD3IQiGQMY5B6IoG1cCQQgGGYmOAIHhIIQcSBjNbKK43ySimllDo/DPBy/axPKRchEQijKK0BRACwcF7M1QsEnINA7MQwPMETGCIMMSIGBkIMRwDDC7EHyLBfMdmYqONzn/noTDh5990P3XJp7cM//71/+P/cdig/dvWV2zdW7a6pemnNim4puPPBPT904zU+MbPGPLP/WPvooZt27UJk9x89tPeZJzdve93IyEQ5CqZq7tCjC41q+R1vQmtp6+7n6KHD0xlCgZsw6dtv3vbUkl272i7uPnLw8Sd3bb1icz354tGjrpsJk/c9iiIRB+QQQ2xJDBenHcNONCzGFl3jiSHF1LwRAAIiI2QAIfHwDHGAMwKSYm3ByYZAxaUKLcRRy1+HSimllFKvAL1smCc5cRcCSJgYEBIxwiAREhEYDwOAJCVOAU9MlIfEgUeQUZSaIDfGwYAt5aBcaDBtLUJ+av3qA4e6znd7abXTb2Q5J334XqXPZvV6G3bxwn1fWXzusZ949xWXjfpfe/f291+99f4v3nb4mXv+9Hd++KYN0e5//Oc/+JVbvvOajc2ZJxdmn3zyoc/b5pGP/9Z7n3zsSwuC/Y98+ejj96LT7nW6bPj9b986Mp8d+NIde/7+Sx/5d2/+yTfunN1738yhxQMHjszMNdkEJibJF2HbQjlL6BF7hAIIGY8QHBIbkcAh8DAQIiZiKxJADMSAA3AAAdgTPDFDimW/AhKQ0IuGXSmN8koppZQ6XwTEZ/MDqFWlvdQqBVE1jiqlYHJyslxGUIpHRscWF7H/0DGJ4k6Wt/uYWrF6fg5f+tI9KydWXrH98uYCSlH5B7//AwCuu2bXwrG5xWNzSzML04eOHZrDlq2XVgkLrTbZcMWKqTAMu4sL9drqhx55OE3TUqm052mpj453cjFlWuwmJipHpRKIkGXFVq0oJtwJQmZw6nFGj4ihu3aqb50W2CillFLqXKJBdQ3RYI/55Z+/0jMDzyyluJL1XWo6SZ4sLsliB33nDxw+QgEqo5M5RdNLrbiBZqvfGEdUbhydnq1m2bYtuPX+Y3uemrv9awcPzh7ddeUNH/iRtyJDw0BC7D9ybD7D6MTKgzPPzh+fjapjIjI2UZ2ZXxwZG19qdTKWxuTqjrd9MUFltDI+uZh4ZDnVq8J+2aMyXFySEH75SqRTH1NRgiQn5+BJS2nUN6Oz8koppZQ694FDQCwvun3FHwCOz/VXrhqBWMuI4ziq1Ks15NauXLOeArQzlnLdxdWEUKqN+wBxfcJTYINys4vG2KrHdj/hJBKU/u3PvPXJx1u/+sv/96c+dXsuGFu1TkL0nU3ZmLCU5c6zHJ0+eOOb3jK7sBhVKlsvM1+8536qrUiCksS1bsZpN017PUNk4A2YwEV+B0wRtM7wEUHkxMS86Ay9OjM6K6+UUkqpc4xP05vlVc3KC80tLtVGMDKxanbJVCqxo3g2Q59oqZ0kOVwYzWfoZlhyaPZ5KcfBhdbk6o0z87Mf/q3P/M6Hf+An+OfKE/Zjf/3Xzz2Da69q/OzP//KVOyq2gX2H5w8exQd+8p2jt2/5zD33oRaVKtXH9/kfftd12eSK61634Ytf7TzyzP7KukuX0iBF1Gv2US7ZMDQinj0NOk1SsZoVUjzOM5uVhxRT81ppo84c6WmfUkoppV5RoAYAoUEPRQsADJ+DjCfryKRAx+G3/vS2v9yT5FGNiHiY6Y2imNMNAAAgAElEQVQxzK+89yKBp2rhn3z4nX/5scdu+9qTmZHJke4Vl+187NGZrNbdtG5NvR0ttdutGmqTI+3DC5fVxqanj82H1guvjkOb8/rN25+f3d/pdiOJ16xZ5wMPcUHWe3Z2tk/R1Ru3xKXKHY/vNrW6W5wfi6NtqybW7NzenJ/d8+W7Ruqj8z6Y3LL9mX0HwRJPTgp8aEzaa5F4wHoKGBYUAYBkBP/Nx5IICAPpU9aj8uTGcvq5X3/3ZQ1PRMUmUnLKw1dqQGfllVJKKXUOnQihy2cPX+VMohDm5xcXOth2+dWTzy2mxvWS/P4nngvKqxy5Fw7OxO3YgRITTD9/iFLK51MYyqtxuVzeu/fp9avXTe99Mi/bJPENuL3PPFdeMTYzc2xVo9L1NiF85YFHV6xabUu13LlwxVR/qbl/Zun+g1+MApocnerkHNXHn9t3sDI2kXrOPfPcXFaOgqj46V5Fe3idX1Ua5ZVSSin1miLMwjxI8CIgepW90QWSlSp/+GcPVoLY5W6+u1iZGM1YkpxDRL12Uq+tTXKXG4/YwAbNjIyhNEvbaaex+bLj3T4iZHGJOymNNNJWs9Xtl9esa3ez3GYwiKJ6xwU+EAj73JmgPJdkQX3MJUkSN7ppO8pcEARBGKTdNoNRrwehEdeHMEAkHkSDgnnwGSd08cKxtUma2pp1Tpe9qm9Ol70qpZRS6lzjs/xBgPh9R2YffeyJaoRqbHInPojZcDWwtaBsKICxMECeS6ebR1EWBnAJB6aT+STLIpNzZBrbt7m8D8mjRqWz5/HW/IIIRwFVV64yJoisoLsIZLnnoFIPShUPmU9yDks+7YeS9pbmy/Uy+j2IOBGGFRBAoGLxqwf8GT8opV4JnZVXSiml1Dk2bEY5WNApglfXjBLCQD4yshIIekuzadKsjm1q9rrGhNTt2iQD9UgEBiBnKmVhH5eDpJ0iZc58bbTW6hxEF61jR9dW6lne7bSpeu3VYccZ7i3MHOIq2yhKHrp/8zvf9sKB/eBa2mUggzWQgEjqoWF2WdbvtQRxaOPYJ12xYCGDoqGkFxRV7We47JW1BF5plFdKKaXUa5GRQaYtMj2xvJrgymBE1Gu1qLUUUNPmzay7aMNY+kth2q9TANdDloY+yo0vpb1eZynpBeS72zddOns0S7pLkyNRf3S022lFrn3pqvG5kcqh6YMVXwq5u3qilmeeXbLuhit7C4dHS+wcEgP2KUMajdqVl2zeOop/+cI/RlLqpj4eW+FJQIP5eIgATEXlg5gznHFn6GpW9YpeWToESimllDq3TjcBL68ChCNOyWeXbd3yb37s/e95xy391jyn3ZDSN++66vvf+bYbr9hRD4Rbc+jM2/ZitRw0Ytq1fePP//hb337jriDppM3Z7lOPXnfjdf/ld3906+rxKO9/9P/98RuvufxH3/fGH/qed7Tnj+y8ZN368Vrv+KHu3HTeW2pUSiUr6C615mcD8t/33WtiTmNy5TgMCC5NEZeK6XgRAQvYE3tIfsaPSLTMRr0COiuvlFJKqXONBZ6IRBhF63Uyr65dC5PrV8LG226+4Qfehb1Hpr6y9+mZfndsJPqet77hsrW44+7s3sfui7hXbVTKaZ6KX5idSSrJ+hGsqpcrkgfG8eqpZx9/8M9fePr5p/euuGFXCMSSfvG2u6zJJyqV97zj2moNv/27X4+jwBnfXpgtVdPR8cbSbPPxhx+s/Pj6dStGnp1PENlW0oMHwghkhktdYSAAswCEM7sAobOrSqO8Ukoppc6jE03lAcigMvxlC0XOYjNKCPIgai3M12to9TBaxs51E8GRo2VxKycw0kDWm0vnD6zf3Lh8x6bXb7vh0T1Pff3BxazTNoSdWyo/8M6bbaX7R7d9ccvqdW/cdRl1jzazZgmIbO+Gy7cuzc5G4xt2bkN7CT/9Yz+ykCUzR3p3f/H+dWtXXnvzm/Y8d/TgU088u6e3ee2qZ4+/ABjXS1GuInUgAEyQIpUzIHTGAZ0YYBKYoiaHRGh4RnBKT3ktw1F6CqiUUkqps5HjT4T4ZcmCIAKWoljcCMQzYCDDjyLrihGm03ycYTmKD0xWCyqCcv7Cgf79X7rvN370rSuWjrxn1zV3fGnP/Xvyei3b1Mg+/J7v+JFrLr310x/78Tdv/KXvf0tUiqmEkI/s+dpnV1fyd77h2olS/r3fddnaVVEyf6AmyPyRazaPvWXTjucevu/IC9w6mn/sY3916713fee1m7cszLz78qvfdd3K6f17e/Mv9OcOrx4dESdpTsHoCjgLE4Jd4JOA+8S5F3gKGQHLGT0oMMNncCKegBSUFXvFApDimgaDfJHqvT73lEZ5pZRSSn07BxhPCGyfXTf1f/aRj65fV3/jTTev37DtM7d9gaNwMUkpKr37HVd8/OOfPX584Zknjl6x4/JWJ+2neOap2V6n/8Jzc5du3tZojOcONogtRRHB2qjf8y7F/PxSr5O5DJMTq+cXWrlrbl697r3v3PqRv7iD+6m1QbfbD0JTbTSSJHXdHtgjDDDYl5VkUFRDgDnjWXSBgEAEAsmp50cv/aNSGuWVUkopdV4MJp4BvOj2VXwYaz0bJ0HUqIXVsU/f9sT7fug7E/SCciOsoZNDSvXn57H9qtfDluqjU7MLaZrxmjooqM7Od1auGZk5vjQ9PZcLugk1RqZ6As9BpVFZ6mUjE1NiS61ucujwrGR89OjxH/2xn4hiPPHEUySmUq4ZG7f63gYRkcBaiCBNIcIvXsnqv5UH5YtvABacfqmwUhrllVJKKXV+kYAEYMGLbl/xB+Bgljp9RGFUBcqjn7/ra5OjeP7wERdWUUZpYk3Lh7fe/sSNb7vpyutu2rht6pN/+487Ln/dgTauum7bTbe8c92mS5574XA3QbUBKo3ONZMSIS6Pd7I8GlmRU3xkZmnrzvqVV+0aH1u9e8/Cm98R3/uAT9M8z53Artm8ZbGT9LPUex+EFoaQp0ULGiHCoL5dvqVHhGVV8SRCp7S0EUDL5NVp6LJXpZRSSp1jp51hfulB4jMuHhHOnQnjx/fsO/gsji104ur4H//NvoefXFjoun/+ytLizNGjrfSOex9tS3zJzqv/+tYHn58+/sKBo5fee51dWth53U0P7D781PMHL9m44e++OL//WPPIXPvLj+CFw8eD+cnk6L7j7eQfbr+rXHrvrptuPvbwlw8emEktPn/7nSYud1PfqEVrNkZzzVY/ySQnI4zAgBkiLDAQAQkE7EEGImdaEkNEEAi/ZGRe+uWss7FKo7xSSimlzo9BM0rIcE9TMqDTtlE/s+BLAIIorn71gUez9hzHjcxWPvqJz9Qn1iSwn7ntCyFxYsv75pae/bvPVxorSr1eP+PSxORffvLT6czsinrVBqZLcmBm7rf/8x+vW70qqI//pz/8b2ElPt6d5aW8vGLqhWPzv//f/jSqR/2GuW5y6tAijrWaUa0222yuHV/d8zg8OwdjIOJ8DmFYgmcQWMyyTj0M8Jk1jDfFlQoDFN3pIZ5gT34nAop9qJQ65XmjlFJKKXXunUEzSj7TCWxBaIMkSXuZW+qk67fsON7qV8dXJQhtpd5pdjuOKhOrXFCz9cke6Hg/N/WxrvMcxeXJlaiNpXFdyAbVkcbq9U1vu2JNpZF46sKObNw4n/podKI6tToPS3ku67etvvMRPjQ/v9BLGhMrbn7b2/cfw9GFpo1LCK14B+/A+TBxm0G+GpyVnNnGT1I0o5RBjc2y8aGT9Tf6JFIvprPySimllDprmNnYAAweNphn9hCGdwAGs8pFTj39DLOcUWAVzl1OYZw4FzUmD823EFQE5EGcOxodc4KlvqOgwsICCRsTC8KZERD7uJQziTGoVuc67ciWYJB7FgOYoBsFL3Q7rlzJmbvMIAu2n79791fyx7pRlBhI7j7+2b8r9domrPb7aRiFOacwBsVSVcKwITwEfrB89cwiuAlC67yIh8sDin2WgirLTnKG46MdbJRGeaWUUkqdC4YIzN4DxhJgLYLQFvGdaBDeiyj6svn2jJKqMDwBjECIMSxEERihwfmABwEEAozPEAIC0wfA1jAFIIbJISYzMWBgUpADyFmCNTAGxQJWYojpe5dB8sDCGICyXGBLlsUbC7AB+GTxOjEG+0IRZDChfgaPiAlGyBIZDwoosHYwWoMtovhbGh2lUV4ppZRS6hURITKG4AFmMJ9cxykv+eQVpPjBOYM4IYKYUye9hcRjsH2VGXxP4UGlueSAgIPB7lYsgB8UsLCA/PBnkOEP7CEAiFkYgCVQAAE852SZGCJMEHhwEbiLuXmwFA3mBcs20vrGSMDkIAJ2xL44Au9hrMZ3pVFeKaWUUucpxwNkjPGAB5wDc1EBLyJSzDTLN2qZfkYFJEVBOouVZamdhAFfzM+zQIgFxYw5D+a2WUBuMMEtAHmIgRS7zxanB8LEID65PFeEYEQAQ4AdRHmCkPVwBD/4/1LxuAEyEAMwFQtYwWdc/m/YOWFiZhExBiAW78jaU0eHAV6+HFZplFdKKaWUOltJXsgYY4wDvAeAMAyLJA+iM1v5ekaImYiYBBJgUKguBowiXsOImGLbVBIn7EFikQPMPOhsb+Eh4lkAIhELJjCMsBls1gpisESEnIiJCDTYkhUWYkVEwAQ3PDEoTkKo2O+p+Ft8C7XtHkzCBBFDFBprreZ1pVFeKaWUUucRERWRnYVEEEVoNBrA7Esj/6tprGiEDViECfZkBQsVWbiok2ED4xGQcMDMAoBDzyDvhUUYkABOEBBDiA3Ygi1zCnAxKw9AQMKWWYBMAGYCiwSAAWhQEi8nNnYalsvTcEMnAehbaQDPQmSIyBgKwzAIAlrW1pIJ0M6DSqO8Ukoppc5Oaj/tAlYqGqMLBAEQG4xXYiPOiKPBHYd3ABHAxEYMExsBkxGYM+n3woAXCJkXVaILjMACLDA8WH1a9GovNl8NcHJpLEQiwAx2VRUjZKXI6MN6GwAQ4xlMFiBhGm7fSsWSWogVgIQHP4YYECDFklmWk8FbTg4SLQ/kgxOGwbiREbIBkgpxhVxkg2FMo+GwFv/V0nmlUV4ppZRSZyPNm2WfA4bJAiCiiCQ21On233T1trV3PnVkqROEoQmj3OXsBdZ4FgCGhIQsmFBE8xgwIIHQslsAy/9IQuQGa0wZ4oZ/xSxg2MGsOQCBEDkEoAwQjxgSAwByAB4xAFCGoigHAQyhqJoZbNhKQpIOit6LpD7833GxxZVAjBDAtGxunosfxg/X2pKIkB2MFuE0nSWFgQhBLc97Yba0LubvuvL6RhWdXGoRAQGdchpA2mFeaZRXSiml1NlJ8y86YIxB0WAeVCvHUxPBZZtWTz/weLk01uq2TVSOq9XWzDxGRgdfYZiEARDYSmKElk3VGyamoivkuT9oxAhESF58UE53EN/8IMBF4i9a4AhMcXYBFH1+mIQNQMKevPeBcd16kL/hyu27dl5SCeD7ORBhcAHj5E5RGuSVRnmllFJKnUPMbIwxxlTKZvvG1V/52gPWp5U47KR5hhTVGmCHJwIs4KLFTcjOAAYMmGW3RYXJeThohjPlZ+cgU1G6A8GyTVyluMogRjwJGzAJCHkl9oa7a8YqV23btHqyQkBoaDiFb7SqRmmUV0oppdS5NdwGCszsnAuCoBTg+p1r71w7dmhm0ZZHoyDsOx/XR9OEi52YIAySov8jUz78TmbZ7YmSknN98GQWPysHi5J9wbA15bB8H1J00SELV5wBWHHozo0H+et3bnv9VdtXVmE84thC+MSVD9Zlr0qjvFJKKaXOnRPN4zFsNxkSLt80+eZrL7vt9rsXOvNxbYW3nKUJJBzsxCRF/PUQ8RLwydR64raI3efh4PIsfhYOCgESgHByWYGcfHQsLLDFwlsrLm/Obtq+9g1Xbdu2Ng4BuD5MkdNO2e5VKY3ySimllDpXUb74xBhTZPqIsDLG23ZdlnSa9z7+/PGsJzBJZxHlUXAIAHAY9oMHxULmoonyQDETv7x9zWCcIK7YtsqTK1bMbpio3PK6bddsW18hBMze53AOtqS18UqjvFJKKaXOk6JK3lo7iPIG5TR93ZZVtdKbsyS994kXLNI+nOfIUYBBZby3wp6MJztc3cnLbk/ss3SuD56Y+z6LB5ef6Jz4hAFHkhsIgY1wzOl1O7e8edflm6ZKkubMSRgQQCCG7u2qXh59w82TlVJKKaVeHfHwiZNwoe8PLfafODT3yDOHnz48++zh481u4rwPDJEBsXcsqW0UdSnL21EWO6y+4oOGjIgws7XWBoEwZ3lmjcWw3/vJW5HlfS8hEAz2jD21GeZpO2Se5iBIjHgAPJxZN0WDe/GhxUgljsNgpFG5dMuWyzeu2rVx/PI19fGyCTgjW+xI6xHEQgEPa3QIoOVd6pVGeY3ySimllDqXUd7B92AsEGUUdhxm226ulT6x//BzLxxsdtpEFIcWADOLBEWXdiMnb0nwag66LLfGeEhAxoQBPKcuL8ell97TCJz3QgjIMEGcz9lHNhBAXnLPMzlIwhZ++Zawg/gFBudTkxOrJidWrhhbu3bt2hVR4FG3sOLhUxgCACYEkYcpwrsFAIYwyOgKWKVRXimllFLnJcpzUgRTplJubDeXdi/ts5ldbCZZWtTheO997krGnPUJZyIq2ukQURiG1lpmTpLkpfes1WppmhYFQkTkvffeR1H0yv/XECsZIEwnlr0aEMdxTOxGapVKKQ4DEwdBFEXlUmgAyhMihrUomtCb0A3n420xmBCQ1SivNMorpZRS6jxg5BkIAiETwRCDkswlznsYL8TMXuCYDfsY/qxH1KKpTp7nIlJkdGYul8svvadzLssyEbHWFrX+yxvyvAJGmIqW+UQQw4PtWsHMYUC1cmyIRLwlkA0cRSQwkltTbANFAstEHgAQFnP5UiwO1iivNMorpZRS6vxkeRYiQDwV3WlIxDkKAsAK4AQMIiIDBOyWLQ49O7IkiV4U3EXAp+vuaO3JO5y9U4kTzSiL7vICcs4bwxAx7AGYwMIYhwACCyF4EIAgF8iwNH4Y5XMAoFCjvNIor5RSSqlzToCs2NmVQeyNFXCOLEUUQCAMT4asJRMQCMwvXkj6qpe9EghEIMB5MUQCL2xtALxo0St6rXZcqdjAQsDsiUUMvZplr0KDLC+wTBCACZBBJbxg2IGTBIAxNCyIBzMLDBvwsLdlCJC4k1GetAmh0iivlFJKqXMf5ZMivHoE8NYUu0Ex2MExrEEYAQYg5ziw9lz8AK1mc25urtVqee+NGZS4vPSeQRBMTU2tWLGiuA8RkTGvZoZegKJpDROd6HwpQJYKGQoDBMNMn+cchsYUpyLsWQjWEA3ub4tzIZ2VVy990uoQKKWUUurcIaBUVJtbEOwwmgpsXOTTE60Vg+CcxBJhboyM3X7HXaOjo5VKhUiMMcynCeidbtt5Wb1mHQDvPUCQovDnlT92DBetLs/3cfzi+vsgLPaTAgGw1g7LjOzwsgEBgAFFy76xUhrllVJKKXXu0/yL/3QedzD13jvnmHlkZGRycrLoZnPa04Y0TfM8994Xy15F5FUuez3tCNC3+CX0DcZSaZTXIVBKKaXURawI5UXvmmKvqKKbzUvv6Zzz3hebSaEosCGNzkqjvFJKKaXUBWKMiaIoiiK7zGlr5dvttjGmyPHMrFFeaZRXSimllLqQvPdFX/l+v9/r9Yq5+WJh60tDfxiGxV8V1TXFXL6OodIor5RSSil1ARSz7NbaIAhOVMDb07XKiaKImYv6eGttsdvrOVqMq5RGeaWUUkqpb6JYyZrnORGFYSgi3vvT1soTUZZlWZbFcQzAGOOc0wFUGuWVUkoppS5Q1gkCa20URUWZTRHZTxvli/r4Isczc1FvowOoXst0fwGllFJKKaU0yiullFJKKaU0yiullFJKKaU0yiullFJKKaVRXimllFJKKaVRXimllFJKKaVRXimllFJKKY3ySimllFJKKY3ySimllFJKKY3ySimllFJKKY3ySimllFJKaZRXSimllFJKaZRXSimllFJKaZRXSiml1L8aIuKc896LCDM75/I8N8YkSZIkSRAEYRhmWXbarw2C4MTn3W73pXcTER1hpVFeKaWUUursY2YistYSkfeemUWk+LxarVprmZmZjTl9/ul0OtbaPM+ZuVwuB0HQ6XSKb3viu3nvnXM61EqjvFJKKaXU2SQi/X7fOWeMCYKgmIMvpuHDMASQ57n3/uW+PIqiNE3DMBSRVqtljKnValmWGWOMMcwMwFq7fPJeqQtLn4tKKaWUukgUmbvT6bRarV6vZ60tl8tZlrXb7V6v12g0rLXF3Pxpv7xery8sLExPTwPodDq9Xo+ZO53O+vXr6/U6hrP+RKRDrTTKK6WUUkqdZXEct1qtQ4cOHThwwBgzNjaWpmkR8aMostZ+g69tt9uLi4t33333yMiItbbX6x07duyyyy6bmprCsJJeRPI8L+b4ldIor5RSSil1diRJUi6Xx8bGNm3aZK3t9/txHG/cuLEocy+XyyKSZZn3Po7jl375ypUroyhaWFgYGxtLksRaG4bhmjVrqtXqifvolLx6TdFaeaWUUkpdJIpi9yAIVq1aNTU1xcxHjhwplUpRFEVRVKxYjaJoZGTktF/ebDbDMJyamqrX661WK8uySy65ZOvWraVSqd/v93o97WCjXmtIn5RKKaWUujgU1S/MXCqVROTIkSP79+8HsHbt2n6/X6lUvPfdbrdcLgOoVCqtVouITixj7Xa7k5OTzWZzenq63+9fffXVU1NTp52/V0qjvFJKKaXU2VQ0mvTeG2OIyDnX6XT27t0rIlNTU957a20URc1ms1Qq5XkeRVG5XE7TNEmSOI7DMFxaWpqenh4ZGbn88sujKCqVSlpRozTKK6WUUkqdc0WIz/NcRMIwNMaISKfTueeee7z3W7duLQrox8fH8zzP8xwAEfX7fWPM5OTkzMzM4uLi5s2b161b1+v16vW6rnBVr3FaK6+UUkqpi0SxOVSxXLXI8d77er1+9dVXe+8PHTqUpmkxH59lWfG31tparRbHcZIkx44dK5fLK1eutNbW6/WlpSXN8UqjvFJKKaXU+VCkcyI6sZ+riDjn1qxZc8sttxhjDhw4kKapiBT18caYcrkcRVG73d6/fz8zb9mypVQqpWnKzLVa7eU60CulUV4ppZRS6mzy3heVw8xcNKC01iZJwsxjY2M7duwIgmB+fr7T6Vhri07zzrn5+fnFxcUsy7Zs2TIxMVFsAtVsNoMgaLVaOqrqtUxr5ZVSSil1sSmifFFvU8zTp2laLpePHj26d+/eXq+3devWMAzDMOz1ekeOHAGwfv36HTt2OOcAFFU6xVpYXfaqNMorpZRSSl0Yp+1QycyXXHJJmqb79u1rtVrXXnvtunXrTnSlVEqjvFJKKaXUhXfaDpVPPfVUq9Xqdrtr1qy54oorjDFhGGqUVxrllVJKKaVeQ16uQ+UDDzywY8eOVatWNZvNsbEx7TupNMorpZRSSr1GA33R2aboclPE+k6nY4ypVCrtdrtcLuusvNIor5RSSin1GiIizHyiQ2XRnrLoYFP0mjTGOOc0x6tvR9qMUimllFIXs9N2qDTGTE9PG2OMMXNzc5rj1bcpnZVXSil1IX2DN6FhC8AX7dFjTnwVA3TybhcPHs600cs8/G88bjgvYyKAA4cA2EAGvwlP8IAFWwDCKDKGOOQOTINHJgwxAEMIIFDxcE/cntORZTDDWhBBBERIU4igVEKWAUAUXdBQBsCALGBgDAzBGlg4EIMsYGX4i38NPO+L37l8sx9ELsaXZzH83+DJak4My+kG6MTQnZVXq56DKqWUOp9vgqdkcbzM2yELvJeAEFiBMLwDEQxABiIC44k84AVGEF5cF5gzDzYICBaw4gkMAthDCGRgABgBcg9mnHaVJp3+XOgsD1MO7sGPCsEB3sAAIXJCAinBi0uDJEUUghzaLTz9DPY82Vpc6Cy224sLkvrQEDsuorzA8DDQhx7/Oru4O4Px9auj0mjjil3YsAWjY6iXUIkk8L3QCsUREDlYh2KoL+AwCRgAw5hlp53FmREY7AHAGBBBDC6mzXIF4GUnU3LqX/nhUDAg3tVsAHlxYJdlpzf80tz/yk4AdVZeKaXUeXwrHLynvegtbXkmAOCBXCBOQiOWxBSJFgwZ3ouMgIQIuLjCAgDDAJMwnZy8E8AAgcA4IS+GDQUWAOxwdvBFA0inRHk5NeGftSifwNeZkBmwgYWP0CMknEyIN7nH8fnuc8/OPffM0r6nZe9ut9gs2aBEVnIfCpWC0Gf5IB4RhAY/pWUxp874Lk9O5/rgef7fLT/oDPrGC5WsHcltyUxM1q/cEVyxbdXrduSrxnypRgitWJtDGCa6YCXSAsjgagsRMPy9gR0TmeKIFHVM3psovJjm5QfP0lNm1Hkw+SBA8fgBBsNLaEsQ89JXXvFNTvwDSBrllVJKffuGeiyLnstTTs7IgYBgCASwMImAs6CYmAfDOwhDinn6i2toyAMeEJgANgAsGM6TmIBscGL0HIMEsT19QMS5CO8v+Q0y2HqADQiw6BE8uOz7wUIbe5869IU7Dj72uOu2SnArS8a4vGTDkAynOeXegE5OYdIgzQ+jCYROuYWAcD4Okgyy2vk/yIZtHDKTkVI/k3bm+pFN6qVg/cpr/+1PBVfsFDFpUIEtCxAB9sK9ck9c5RmeYGMQ70VABrCDSiFh+D6EL+Z/uYrBsBbewTkQwRKshQlA8bD45XQlgnTy6Kv8VWqBjVJKqQvwJngyZYqABGKI+MRtCBcaAcixpI4ZBBOSLXsazEObgAkMiAgJ2YtplAgZgYFAQAwjMGyQQcSL8T6wFFsDcAgR9mSDFw1dcbv8av45ivUksEWVvAEsUrAHh/DUaeLh3U98+tbZBx7dWK9N1keWFmaJM/IOxokQOQ8WAyIiPtvt2nUAACAASURBVHH54OQVBAOACUZO3pLg/Bw0AgHkQhwUYu9zl+QhStUgrgSGjUnz9PmHHzz2udF11TJt2hiafBFEiCyMvcDP0mW14EW8F4aQ954JAuPBIr4UVS6q16YMnjYnA7oAxHAeJkSxzoJocLkCwbJzaz41/VsazEmcBRrllVJKXSg8zJjDd7TiajUxJAfnIEtsyEaBtRmQAhkgAksIYAyMAfzFV1gtsaHB3KcbrrELDcWGLEACSA44+JwASGVYTMOnDOMwzZ/bM7OiOtggAzzYwpeQJ4end3/6b91Tz220drWXUrsjeZaFFrABkwGRDQJDRJSnmSF4AxJQcfmFUNRuUDFrvuz2oj9oSJDlI6VKZKM8dWmvB58HAa5ZOfHYnXeNbd5QnZy0Y3FI3sEBF2x57qAg5JSiLQKsEJENGCYH/OC5aPoX17JXGl4nBECwGFQ5WQlCawaT63kOn0GAagUGMASD4srhcBX44BVqi+U/GuWVUkp9eyX3U9+9inc4kuFl+iGfgPqg2NqqJdsHFgVthzxEN0fOsBahBQmyHP7iuoBvCFEImOHCVotqgMijajBGKBdhN++DUwQhJF4WNJYNI50caT6nZdWEYh2DgcRwcNnC/Y/MP/LY5fWRVWPl7PhMN+tX6mWwwJB4BgsRecAIgtBKMYNZhHiAiSDGnFr9v7xhyLk+aJYtTTjPB0k4LkUk1O/32bsooGqlglIIYKzb3/eVr106Nlm65U0j45O9oujqwvUTH+b4ohORKWpFWlkexCYH2kDPIWN4g1Y6+M1ePGl+ODFvhn80xfmsQWAQEqIIlRDFcvQICIAAsIM6QD/8d6/oSHR2aJRXSil1IciJ+XgZXqMnAIMKamNBMUwpQ6kLTGfYsz+745Hnd78wM7fY7CSpAQVBQOKZHezFFRaYiUgocN5DpFqKJ8dHrr10wy1XbrpsTbCmihpFJROCADKDDxle6z9lhWtRuHEyzZ+TYTJFPOEQjtgj8Qe/dM/6uFTJ0jxtWeOjkVgCsPfWhmSMIRARASKSF8UYw4WTReYzYou8s/z2xFneuT7oL9xBw/CcMwiRjStxAEn6XXd8Pun2Nm/ceN/jT7SD0k2rNuDaiRi5jYIL+cotlqkYA4IHHJABeRz2gENtfO3xw0/vOzQ9O7fUz48sdB1FF9+/XoTBS4vARgDxRhDaYOWKiXXr1m3esHHdeOW7rkQZCIEYECAoCmpkWe8uMURn4aqFLntVSil1nrjh1XkUE3tUdKSRtNuNqzUArVa7MTIGoJd0fRD4IJ5LcedDB2696+tPHW7mtTU9W/dkPRkjADEJC8mwicTFc5JDgMAywYghYSu+Jr2oP3PFurHv+44bb7l61YhFkLt6FKRJUiqVet12pVIGkHTapVoNwHDOz5y6SPEs/5ySIglgAhCc6S4GZI596jOHP/G5De1ezeVGcjGZs+zJiIQYzL+frDYuQvyJBa/FmYdh+6+zGaVhxM44gySENwz42LuIne8nVB1ZrI3ut9HINddc9au/hmoFYcBmWN1CxcnReXt+su+0xVqxkYmjtoe36AA94L49nU9+/s5nji7lJvJkcxt7W/F08cwaMyDD1drFfDwVZ9HMJDDCZjBhLxXfvnnr6PVb13zgO3emXYyWEDBXjFgapnmygBEinHhhaJRXSin12o/yGLZrIAHIQcDeGTJibJE7UwfH0ozMg8fw1Uf23ffok4cWUx83+lRtOeuDsoAANiIENuKZxBuQGCFediuAfJseNOJNUXVElmGLN3rr0gr6se+WuLdxonbDVdvecO3my1djtRfruBQZEgG7/5+9Nw2y5LrOA79z7s3l7bX3hm4Aje5GEyAWEgQJggQg2dwXSRQ1shQaieORrFHIY49nxh6vmqA0I4dtRUxYlsK2vIRMWrIpUqZIi6QobiBBggQIoNHY2d3oBb3Wvr0lX2bee878yPdeVTcAsSAADYDMrzMysrOqXmXevLfyu+d+5ztEUBU2ZuQiMor+vuRUXhWi6EFDlsj1sb6WH3r00Y/91+mT5ybShJDnxmfW5VZVOXSWlUY8XodZuUobxwBIKRhR1B86Ks+h48ygEyI3CkgoLhSpeHW5ZvWx857b9dYtH/rJynveiW0TGllV3UziLxOhVw/JxXkX1lZSIMbRRf3usaU//caDC4mfS5DYmudA2IKt91I8dlK6uOfLa/PkoKzZyJCTFCBFEVIourMCQCy9yvr5PWPhtVdM/Y0Pvf2q6ajOiIAKlFVplGVSfMCLk0qZj370o+XbpUSJEiVKXJ6YFjbXMSUAqqpkAy/cdyrMakks3TePv/eHhz/39UcX4+2VXa9bdJV2VyVuKtnipxhi4A28EjxZIlLwaF9IWF+jJxmeiwg1sZABG6VIgmqawtWnmzsPnF7Xrz3wvUfnEDSnr5+mOGAi8kqGDTNJnrOxz4qAvwzlQQk5gYgieOp10Xezf/ynKw8+vNNpAJ8bSQNNLeeGhIwVBkhpsAkPDoZeH8VR0SJFoSFs3uPi/758J0c2/pf/ZLEckxvKTNE+DCJSNsS5E2siZttd72TLa1PXX49tkwgs87D07yBX+PJMgkSSjkTVpdxojMNz+P/+4CtfOnR8zjdWUE8q0/2g4TQQhAKjNHy49Kyu/lo8udFjh90WBAKK/swEJi02smPbrjyz1Fvu9O++5ztX7r1hx5RRgi3WUIpo/PAjXuTI5PLVUqJEiRIlXslgpDFZ5sgQW26nhaE6vvidk+fayrv2JVQ9M7vUTzJUaxwEUC00OaQyqr3IEFLZvL/kv6+tk1AwhIrjgW+3sjGo1NLEnZpdXM0ZE7tOLCYf+/S3zi87D6ynIIYSssyRDS7bs1MZmot7j6WltXPn6mQY6gme4WEADpwNHZMOkgOVWGlwPGQ9GxvrIIfy2fsf+JOe4IwTckbVegQe1jMLixNrTebTMEQzpmT5Ak4dHZRUvXz0ffMUjh0oE+II51P88ZcOPXJy7lwHadjocjVJVTMP7yEO8PwDMSQ3/quF56ZACzNRHaT6KBjCUFIU3+/Ink84bezuRlPLPv43f/DHT5yDAPkgO2KoNHwplDEllS9RokSJEpeRBjzHKeMFHoPaMgKcWfCHH3tKTdBsjXNg4dzgVelSUGHPCCH2RJ6skBGwwm7eK17DJ4VMTtYTCw9f9uQkTwHAEJwDc1xverLn5xafOnZOgMxDAA94AbHd3Mwv62t+8MTyDKp6+vTa4kJEBKhneGKArTeRM5EzPKz/VCwTFDYgpGAFK4wMtovkN5v2oMt0ciifeAVOKolnr+SMSiiIPCJHoYCU2bDTVJFZIz5rL544AnEjgfTl1soDYa3hCTnw2S9/7yvfeSie3GVbU+veZDlBCZbJsjEIiqEKVphLO/lr8yTALJaVWQwrsxKrAYgEojTYQKJGYF2f83hyNQsqk1ecXer8ty98NRnay17q6vPiCH3pYFOiRIkSJV45Hg+oqgnDwqM8DLGW4qFHHl9fWeLqWJ6362GM8WqWu37WUWHYouqKETJA4HmQ8CpgkGzsoSB9rZ4ks7ku/OD+fA6VShzGYUXzPE3WQvVTrerDjz7+o7deGcZIFTHBRqH3zl6WxFECDOAksy5HGCxcON9vd4lICZ6g4IIKRY5JkVrZcO7Q4QRDB7c3NAOBAo5EfzjF8qTKGYmxwsazUSIFKxP7VBxYnKSZzzgIV1bnp8RvznW8nGxewQKkqk+e81+/74FOTtP18WzVOQpgDQzF5OCdkVSNzRGCTDFxu7iTy2v0JLQwjKJhbbvCHbbwgSUtDGGJQRFq4wgqmS62XX9iYtsDh5/89qEb3vXGGb/R2V+yGXWJEiVKlChxeUjAJn46qAbFqggYeeqTFAJcWMehZ5aXUwSWSdFeXVtbWiTvq2HIlgYvzcGncGHZPHyXbd7Ta/kkY1DTtgjYKlTZUGg463VX5uc766uB5dCaXi6Hz65e6IAYeQ7nYQnOuY2Xu77sdaJkYOyvSbcTeImYHKsngIRVRoH2TTUyN5jHZh6/idASa7EcsUFRWDc2bEqWvbSD0XNvG18FKxjKUGblTZ85jKi+wmR+WICIZKClJ2Fm58SYAIB3Lg4sQaD6ytmWiHe5t+ZLDzxxet01d+2dX+/019fEO4iDz9N+J+33hv2QN2VcX9LJX4MnB32ySGXYtKRSRNoLPyYxg26XpRBnrJHa+LH5bq8y8Sdfv78/rJ+lxQAn3WRM+pdEGZUvUaJEiRKXiwJgKK0eHLICUCdpvx4Y77EO8+R8+tnH59v13f3cAKDIGnCai7pMwUPnBxm9RoccCEqb9hi8JV+TJ2njpobNBi2sPNma2CqQOAE4tc3H+v7w+XznWNAKURHnsiyOYwWR0rBcLDP45aCoCuRAJayCGVmn1+83FJXMuUCUvFGEAiJNQx0+92dRz+FUZfSBrByAPJhAQjyqdGUUBBkpy3XgQD+YBWz0hOeZuFCxEkBDr5DCG0iUiJRESJShVNS50s2Nz5uubfOsgBQA80vLpdWSsgLCENYcnlWMAqImiIiMz3W6Nrm43g77Hrkrcl5FZJT8epnmG5CQZTnFVx4/76auObewXm2Y6nitpyk4hCqTIAwyClQsoFA38Fe9pJO/Bk9e1Pt1k4lk4WkzirUrVHOgi05HKZtLiLftveC7/fPzX3l07YM3tjqJb1QNAZQnpEJh9cXE1ksqX6JEiRIlLhP0WYeFd4exVJjE93PznUe/t8rNnqnrs6oh0saMYDPTvYj4km56sb5GTz4/QRx6WsODAXiya9Z/59Gn7nzdjU0Fs2dm8R6m8HOUYTHdl4XqFawawkMjSQkEViVlISgUrKQQT+wZgX9e1czmL3gIKwtUQULFTAej+PPIhF6ey8FPL+5jIzZGUFb1hTRiOFUalOzUwvZz9AlCYGwyzby0B25aE+KXOiZOClYrpMqqJAIYHcyCGARlI1Al44hGbf5KgeTCUrrQ51WYYGwGmqrPiGKFH14YKwKASYtawM/byV9bJy/5Y0TP/xeO4OHVkCjnQjUxpguOTPfhp46++4ZbW5HJFQSEEBrUfiipfIkSJUqUeI2iSHeFimgGHHroYWN2KpX6zy2BmQ8fPpx/+EZf0Ht65WXmqlrshiYfxfFWuWfOXsFKIsSAsEIIwgPqLIAotMinHDj6bSJQmwRFpIMVD4awehB50oHXiLInKIEhAztUD2IazqwUF+02PlBoM6d/qdm0YthUReMNGk2Hv0uHoppXviIQ8cLCapb6nk8b02Oukw/NZWmTZqzEc+Dpp5/uZbdORsg9AgO2FuJe5GeWVL5EiRIlSlwuAvDcZwnOg1TECNDudc14RERl/cKtwBjTa/dUISoQgYCD4LVb/FYGEXcRKjRUIiNBVUF3aRNVpFFhqeea5Azza0lBhepD1YNAAy2NL9Q0BFYQYGTEqJ+XibJejhZ4FsOHbqLvr4LKngxw7hyz1QzeCcCDx6IMFLIn8gPLUV8O0s3w3kthZVlMO4nwoh9oSeVLlChRosQrzPCd8zawYEr7YLZ6OSjTD0rbEQVBkOfgkMHss9wEr/AlvZiovAJCXgck3Q9kygXHLe5XAMAoBiKe0Y8NOSaG0poN5bKqwkNIyRMK9Q4LeaVhcrFqQdNJoUQK/YstdDY7Zr6U7TaMy4vqUBqlrBhlVUghNiKovvzpzN+PzYuoEpMN0jQPLpqlj9K1AfohH53P0eettarwio0Ehxe9klZS+RIlSpQo8Uq+6whw3ttKxN50E7FBkOaZBlrG5bcC730URUkCUzGAExHzyvO854DQli5Kqaj5tZFLMExspUL4PoqgKyG7OHrOm3JVN0fxR5fAYFEQqVKRQUsgIgURG9mUGrwp+XizooZGnz+cV8hL2s7POX8t5kI0yA9+1bh0KmVORRCFcd9JFNg8z2EZRNBNqdub8rZ/+PC8azvOQUdUXhXGvFy/qUSJEiVKlHjJMUzHvCiKp6pQYsv9fp9skDoPLXn81iiyiLU2TTPDG2de6z2EVYyKLepG6UZy8IjyGmUWfj4ej4t5vBLcoMTspt+iUFJ/sVvlyB90M4/f7Gj5slLpSyYGShtnCtPy57PgfCVIKnkH572NQqgys/f+kuYFijUUKQfpJXNv75UAIngFXorRWkblS5QoUaLEK4xKoy7es7FxtZr0M1sNMyaVvGyZ7wtVdc7VaiEDUDXGsDGXjT3pxVciIpdQuktY9ZaofFECF4MwuRCBkKl3oru2bV84Pyv9bKYxAeaepgNj7kFaKFhhgyDzzhizsrZardeZWZn6mYP3jWqNvMD7IAo7aYIgUPIoTC2HciDnlawx1npVES/QQvXCxEEQhtZ22x3nfGOs1e53FCgKM43KM70YIftz6nYKQs+DhNfB77rM7pPPCRNABEmS2rDS768HQdAXARFURIo+4IoFEoX7oRyaTGpHmczDpGUVEWvJGIjCEMAMlRe5jFZS+RIlSpQo8YqQ0M1SWh6omgc24q+0116JV5AB6YDHGx1kfIIQVSpz589HUUXA1UpTnCZ5gipf8oMAvEiWZXG1EsZxGEf9LHWiplFnJ17VO+/yXJlCY7NC9qMDg0sAAgRBIIb6WebEk2EYVsAGgTiXuRwAGVbVPM83c/di/+LrrY5WAy4l9JuO5dUishlpj541cyx8P4u1BJJyLL/cKKl8iRIlSpS4XCxtxEw2ly1XgKjw+S5qJhYi5pIBvGYnaYM0181pr1uPVwsgSlyUgyISopyo51w0MaG1qstEyDpHcbWWICFV1UFaqAx6k/Z9Dg0R2ZR1KenUJ8cXnaupqSgi5tAYzXxcjZzPHMETCOoITEwK8eqBzIsaDqNYmVyeE7EHeVGf5YaYrUmylMymrNrhfb9INi+bzSgHwXjocOCIKherH6/02Bhk6EKLeZCQ0kBLQyisP1EUMTU/zKN4+PQwcKt52Qr0llS+RIkSJUq8khAa1OGUgYEJKQzwF5ZKKjEgC69Gi5DndC7ZKo8nkiJ1klgJSpwxUsM9i1WXuSzpdNavnNgGNpKlGmyqtLWRIAuOQ8fIvFeX5pauvvEG7vTmj51kWM6ymNDv9n3muB4MTOsJnpCzGGHnvRCZMEBgHGmaZ2maVrgiKrU4zrpJYExswzzNDBmQqG6u+fkSEFe9iC4Xo6NILlHRl+Q3vDT9Tgha1N+iwZUOim2pEDygpF6JAPkhHcha1PjSQdrP6KCk8iVKlChR4gfnZfecpFRHyYclvh9IX4VRz2ebUYoODB+3Mq9zUAMmqAF70pw4I/gouu3228K49uCX705ADM2cC+yoZNKgPylBxNsgEMNeIYywVsF11+pKp/PU8YY1/cxVg6AW14V833tlLTJKXaHxIs9BKFAT2L7LE5fZMGhNTpDq+toaGwOm3PsogBKceECIaLNc/sXmHKsqVKAjjT6GId2NJnrZgrtbn30XBF2Hs29Ahv7oozxXAWmprhk91pf171npYFOiRIkSJV4Nb7sN6xEtafwPMTxzzuyGe8eUG+QW4Y99EO9/bzTeWuknfYK3l5o3Ft3Gey8Ep5KJT13uoJie7sXxWpKqsWmWQygOKpGNiumiEoRESbQ4hoqKENI8E5Edu3btuePt45OTWe4EqkwABOpVnHPee++9iBTpjJeBYQ/I/at5gBRaOVIupiT0Q62wGT0yvJxlesuofIkSJUqUuHzgARMZaQc2wlU02AvhhXjYFXmRpFQU1SFhhYCUCODiJOsgOU9gFQEAsINqIeYQBpSMqtUMgKPQkxAANUo8VG8woCBHhR2HWiiBRkpmCwjIgwQaDITEA0cSA6DwncNAOISRrptUi0mMEIoiRSB+QQSILm4opY0mgRa1Nl9G3jdo8yGEhqVJiYZeijy8pC1lP8jgx0VopFthIyYwEcbrILvY7rpeEk/WvKdKEAnnrGCxoUckzoiKaI+DntG29jPx5BUm6qrP034UBAtEy+Ja6rJ+VxphYqwSYicKrIcmZ5tmzgqPEYuIicPmgQN4x7v88vLK8SNV8t4YRaAcdtl7Fc/OGIQahapMYskbRd+Y3JBBZj2MWFLmrfVn3eyjDwZEiIxgUMNKN/JLXnF6TEPG/jJPCsRo0W7MKgDLMACtBM8EVhSh/1EFYDfoNTooVGWH3apQ/gyzGgYtbTYNDv8XVv6S0c1e4mr6FwwNJQcaPlUVwLGKgn2RBlI42AyeKr/YP6olSpQoUaLE5WEAG5yNPOAKTuC9WqbCPjy05F0C9fCypU0IwnAK74zPjEvZp0Zz9HvVOAoN68oK+36NFGk7tgYdAhro9W291orGQoSWDVa7nHmzvDANz05ZtRZAncF8FzaOm9OQCiQOgoDytvHdRlwlIe12LMGYCHmArkIdhwY2BsdwHpZgDfoSmmqjWkeSIVXiCBqg55CJYcs+N77Pvm98Bi8QQAyEt3rvXnhY+l0GRJgKF8dC5DLaaMMN7/sjTVMROXbs2OLiIoaiEVX13hfh5yIgzQMOUfBU70Wc+FScI/VQB3Wg0eYBD/q+GwkZD1Wv6lkz43PrfZRrJbMYq6LCmQRZIsuWrrjr9rNRLXvdNebWG8+2xs4gTHJbsTXm6tFuxtddZ99w3dhb3/j4Wg82kjh07ZW0s3rjO360OzU273pBI+ZK1DzwurQ+6fsKG5+Jq2d2bQ/uuN1fe+0qh0mWesPYuQczOy7s3r2+Y/J0urYcV7a/8S2LUXOlPmUO3rR+9Z7qW98Y7Xv92dSuqPagUbXSr9fs9dc+uXZBJuOuUjf1Xmkr965KQl4gfvAcSIWKPYRVBg8Q6hXP4/ipCiBN05ElaPHUFhcXvfdZlm3O0N0ivPfOudGag6p6r1AeFMUVqAepwgtEIAKv4lW8DkzTRbbcmR28g8gwn1bIu7oR01sN877ptJvig1zqFE7YMBRCVEXSQcgBW1YG5WBHypqSZgSwCasUjyMhpiocI6OIbUxkwFEQI/M2qIJiUBUIIxtplkbWMAhJH04IPLx+B3GQbLB5t5XbUc0ZKShXYniFz4M8Ze8yzznDA6xi4QCj+mJLRJVR+RIlSpQocbmgw2gxeUBG4aRRxIuLIPoLispjEJEjoGA9SmC2Jop7ayvIXWWs3qzGLmk3TJ4ny6HdVqlV16LYrS+tdwKFaJXRGh+rx9JfMiCyVekvhlEYksHMNhNw0mljab26c6a3enZ60q4uLmQp7Zzcdj7pGwcvqEaTVI176XnpJVAhNUElytwaC1Wqk/1ub329PTY1mbkgc94RoVKBZSbxUDNYfy/WDQxQhNK3ijzLxPqBFpdosNIxdCAH6KJ/WwzyMTPz6dOnT58+ffDgwZmZGWbO8zwMw6ExtgXgfKE3GSwDCIkAniBgcLE2wsWkTQf1P7cUxS3imEqDdRtWGAUcYBlqhINqc/zKG67b9r73vGXfwdbbb0QUXMtj+PI93/jdf91b70m9+p7/+Rej9/9V5Esw9s3v+mlU687QxPTk626/DR983/QXeO4bi95a1Kt7fuV/2XPs+Dc++pv9tdW9P/+z+9//PuzahaXO0n/6T+5cY9vP/DRuvQPGHvzFXzr4nru+8Ku/Mr1nz+RP/Hjz5EkBRe98z+wjd2/vr2HsoP/DTy0+80gz5tmVld0f+nBrz47TJw518zQKa+xFyW2l6YVgdFSOip89Bd4ogvv8Ddnr9arVanGcZVkYhocOHWo2m1NTU2ZTVdGtO+2Yi2uR0iA5QAHi0cXoyJuKLx25hd/nVsPYww8hgcKo+DSrGI7ImchYkn63gyyjKLIgZCnCCKpZrw0D1CrodAOOgzjOXJr73Pc6MIJabCwZsi7L8jQNLLt2Nxwbi0KrJFicB6hx1e7e6jzSflZkXVvLxurmmx5kVxcmm1sSOJGC4UQYJigmJ4EIqSix42Itz22sRJZUvkSJEiVK/IBQfR1UGoIqZGvr90Xu3SBfkAhGFJI5sgyiaj0OJe8unr9y++RbbtjW77szs/UHn3zM1pIgDBq1VpJL22WwYSfLAWSpy2uhjSLXW8t7rlJpuNnlsWZDZqq0dnbat/dNTf61//HHjh7pf+5zX3nfGw72jX730Tms9aNqrJp4SSssuUZpO2uZdQZlPR2LGlFMneUzlmLAwhjHAXl1pMRGvC/ue5g1mENl62YXzExEXOiAmImkiNCLgFGIlaEQoRfg7llUIFLVpaWlY8eOdbvdbdu2NRoN5xwzG2N0U8Wi54kODw0pL/rPli6AMQhAeygBovBEjhkwYFrL0vVOZ08c49p9meoDv/2vU++u/NCHd7/7rbvOP3Xf5z53+3vfHn3wnQ/+0Se6Dz8cMe/6wI/vvukmd+zRk/3OWo1b+3adivSp82ffuG17FI7tumr70cP3fXfp3C/90i+P/08fWTl64k/+yf964LqDQbJ06uSTV3/+U9NpevW7P3Dov3129Wt/tvDMucb+m3HD3uDmq+e+d+TR3/poZWUh2z6952++55qf/rG7f/W/X3/NFf1q/Pq33vb0Fz6/+sxCFES1iRosqegWpzGbsngHE7xiEDCItmZGGUVRYXtPREtLS48++mhB6DGs4VUcbL3I1PM6bOqmR60eApApZGw6ELQML3ILA5mKhGeQIgIpRFlTqHgTRYz33DJDYci2miy57x0/e3xxhSu1RtrOwjGXeo+1WhSbZZ+nGoz73tqsDcJKvZ701lm6EQXaE0bKxvSU875r1STrXrDV8d7ibHOiYaJ4feFUvVrrRyEZZF7ABhBN+rAhaONeBzweW/SiUd3suiuqo3zll1qYVFL5EiVKlCjx6uHxQzNm1a0G5ofCcAAyUGYzrFHnrDVWXXfp/FtuvPZXPvLmhfMLCKbvaqLz8fzhE/e7TjpZs6El57p51pVuf5dNVtbO6NqsiypmYoLCoNfr7qhWLxw/jmotZuxqBY1qeMPVdVmv19LuT77z5uOr62fO+9lTF1JJuFVxqdfOiq1sS02Uri/DXPaGHgAAIABJREFUeY1bXel30qVQOvVqNaWQNKo2Wn3PWT/TwAiZoSBYoK5Qxmx9UUKALMvS1Dm1kfjnz6ujrTMIESGiOI4nJiaI6OTJkydOnHjb295Wr9eJqPgqETGRf65f95wkX7YWeyTACMQUsntWgoKE0HMOoggjXwlTq10ARI//+ZePf+WbzWarF47tvuENO2+58dt/+Htvv2E/zsx+9WOfPpCllSB69Mi//eXd+ysujE21L9Sq1Xy9LhwFYYM5hrVJHJt6o7PcGT+9OL77wK3X3Xz4oQfrnF3X2rXw2Olg8mncxflS99jjR248cF2HGWGIJPmdf/RPxpPeG8gsnZ/f8+Rh85a3XPu2248eP3L1m2/C1OTXPveVGyqTV7dafe+TLI0CZt3SvW9+8JtbsRgRot9nSpAkSRiG/X6/Uqk8+OCDR44cufHGG9M0rVQqI1JePMGtj8riR0Y0tJg6Qn3B4gkqqlR84IDojmTlAjJb7sxi1AvIEwME5EZyAIlWZhrh3/3pmz/+ldV6Y+xnP4Cnzu37+//+m/PL61PJ7IWKpVrYipPe+RN76q+bX1gzNoljWe8u9fNKABrXLFnqS1in7rIGYTh2TWQ5ap8LRHqqu6NYu+vnnzk7PrO9vbSQiUbVOomqsZY4Y7uJdpuL+69sbWhiVOp1ME0tUoJf6r+cJZUvUaJEiRKvKkI/pPJbjEyrAASSDYdxIngFG0POkDbj6ODVe6Ya+ORXHj706NM2vnq5l7z97bfs2TXz1D2PLC3P/8R777xwYeXUE4/ceXBX5t0ZV9lx9cFv3XNfktKP3H5nM1k7XcmnbrzBLq88/OXPYD8iIOh1dPn8Nz//Zzq+a/7px8ZtfO3BG3jHNstez5144MjstTe/eTJ1kQnqu97+xNET6xeW73rLHUmv/9jTZ46en1dDYW0sM7bI8fRKDCFVJT8Qomw97bVg1cyWAGMsMQgMMAPgwgWPwEygLWfHFSHbPM+jKNqzZ8/a2trp06dPnjx54403Fkr6gho+HyHU0YRsU1RedauRaYgKK2hjfqOqsAwh5OIJGlkKLZjHKrWrpneokwkTg4Ikz7hem5ieyk7PVjKdCGp79uxeb7eRpDYD55r2Mqx3ekma5dJL8ihXZJJlzmdy9LGnJh54pPZT197w1//GvjvuuOff/6uVM6eazeb+mV3oOnT6E2HN9frWhshzdPs1Y3ePt2b6Xvv5mUce3X3LG9/8rnf891+/5/Zb3theXO6urDUau6xnl/aDkFW2ZB+pAOkwx2EwNQXp8BluMMTn/bRqteq9J6J77713cXHxwIEDzWZzdnY2yzIRGUXiiw7zQgemc05VjTHGFFF6HVY98oMr0qIm1OjyCp9PbOW5EzxpDtjB94uy5gpW5wGrbffpT3x8Ynzmp17/M3tayLtrk7Xo/a+/7t89tBTG/MHbbsDqFdLbNn777q/c96crvbX3veOvpr764L33Tmnn6tfvnrji+tVzRx56/Mhitn7zG265Kpqen7vQqe1eeOxbP3r7m1ozV5xeXP3WI0+sdPoGqkzOOyFriL2MeLcOko9pq7OgQi7EBD90sHm+p/bis4dLKl+iRIkSJV49PH4zsdkal4USFDosaE8MGFjDjHRlma3WJc+7aw1sf/ONV8+dWTx1bqFRb7z95te/5yb6bPeGp558+Bffv+ehR7ffs3jkV//aO7aP4d5zmJ7Glbr/S/c89JEfGTsQj3WTK9fGsVOmfvv4WC89Pwbsq7vXtfCmK+rjV088fk/7A3e+6cM/8/pzwAQQpdv/zq//0ZuvnfmFO66oAYcWsa+1r2Em7njTRBLiU5+fnPuzryysLJMn2ArbSLwCAmGQsDLgFLz1l7thtmSDYMDMsiwTwMShKmhDCaD6QqLyaZrGceycM8ZUKpUgCERkeXl5bm6u1WpFUTRk/HiRLurPMYsYcidf1GFVABACDAMGTlKXe5VcBf3UpFksCqWZqA4KXSftrraTbr8ZjrXiBiRfXFu1YYSVVWujCFwzISRkBCaqahT1oYhrFVudrLcCpS997gvVe7/77h99R+Wtt9zxjr/y5X/zO22fX6uKqFLNUem6UCS2Ebo9JP3tU5Pu9DHLFUblwpEjuy+cr77lzdNvuHHfbbcd/cb9dVtBKp2kjYhsGHl5AckPlzykolfTqAyWfh9qnOf5M888c/To0X379h08ePD48eNhGBZ6981sfuuuiIUaZxTRt9YWs4lhxjP4Oa7nBXcLUhgVYNRSwqoCoNIIQx/45PXXXlOvtUySnzt9Aa579RU7f+mDN3/iqS/VWpVfedfraw5/+JXZn/mpilvZ/uhs9xc+tHcxwbkn7Xtet/fDH7jTVAC3/V/8zvyffu/cTde/+5dvm1p1e7+3jMWDt73vrr0BYRbVuZWlo6cXerkjDrzPxXtiZWIZGGQNh0+h499y010SgR81O40Y/EshtimpfIkSJUqUeLUR+hdQ+Wi0YM2AEEMJBGRODIF4fLzuFtbu/dY9bzpwxYfu2H/rvv2f+G+PfPfRxztnn67dtD/srurawgxg+52FU083GDFw75e/um1H61d+7E33f/Mba6dmr3nr9vuOnfvHv/7v/uU//rtvvfmGu+cfcIBL+z5Lr9ixfS1Ld07U3nPnDZzhf//f/tWOmda/+4cfuf3Gg93VpRZ2PHH0wv/9z/5ketfV/9fffO9//+yXnzrd65taPQ5ts5WGzeVuJs4NXSNls7GjbjmCLt4LxHt4IEuS1bX1zHE3k0C8QWbUC8EjEGLaumhHpF6vFz42CwsLhdJmfX39scceu+WWW+I49t73+/1qrfZyPH0apn56hhGQgBW5y0EMgjWGQhsyQX3uvYUq08LC3O4sm6rWxm2cpA71eKnfuXKstpS04ytmcMW27qmn0zQdqzdQrdfiiovtukUQMPLc9fq9Xs+N+STtLS9e+Pf/8fdu7/3k9e+566pv/vmJp09eWJxvQHyWenVijHMpKlUIrc3N7yetWtPuZBeeOoq5edx43Rvf+067d++Z//CHe3fsnIwr0l6CRZomloOttvww3C0XT2wGoe/vp8zIsmxxcfHBBx+86aabpqenz5w5Mz4+/swzz/R6vbNnz6ZpqqpFyvLWqXye50EQFBobY0wURVEUTIy1hldcLLx4vajk7l+C1gupbu6iVJSdSvqdIG/E1V/7e+9nYCfwhc8/JL1uurrUMK6zeqFRtbsteov+yccf6v/U+6+ZjFNfrymOzmJ98dwv/w8/Pnd+9f/8B7/3B7/993/snXceXvpO1YKAc0+v/fN/+5nP/MuPdBfdz/+tvzuz/43Nvbc5nyedbqU1wQzDRNbmTi4dNlvm8by5bO/FK21cauVLlChRosQPHndXLYQgYGZSUhXolmKZuhHf4gGvZ4UXMIfVervdrZsgT7v/6fc/nv2Vm3/xx9+67cM3/dMzT23nhDx2xHoCLgR8krKaagVnF/D1bz54512394EDBw5YY9bX8c17v8VBfHp+edv+G+fPPNIGaGr7ihk7viqtqbA6sWP7Tixm+K3f/dtTBiLgehA0pp5p4+iZxcUEnbn100v4yQ+98+Of/O5X7z/MYcsaWlxfhbeo2GF+gG5QON36256d92E1JAIDYRTdfffdQdRAUOE8M8gsRJmcWg/iLS/kG2P6/X4QBOPj41EUGWOSJNm1a9eTTz750EMP3X777YWQQxXe+8AQiNDtWms9c7/f19A8W2Dji8WTrdySFOaVyoOyYR7KlhS9BJVKoJKkCeU50r6GAuM73cRFiqr1650Jb/qnTuMX3nXLh9916OMfu/ba/W/9yXdjzxTVA29w4tSJ/d3u7T//c4//+eceWzj783/9pxCaahQura+87Rc+8rTIn93/nazqsGccvn1s7pQPfH28hvbKzv1XPlajIMwCk0FTkE7aYNzbJOk5VCbFnL33u1fc9ZYf+YkPgM3imfM7kn4GrsaVJF8NIiPe+y3MzVgxMD8fCmxGbqIgLqZYrEpExhgwF06RhaLGWlvsjxw5sm/fvpmZmSLzNc/zSqWysLCwtLRkrVXVQifzAmiitUW+LDNba+fm5n7u5362uDYRUfYqhgAGiShYITKs7OsB2mLSy1CDNSwRLH4wPSANQ2vY/x//8OMTk9P/4Mdu/Osf+dADvUMXzpzJ8u50laJ+e8Zi1mfLK3N/+mcLd1zV3Lnj+t2E3/rS3Xv3Xh0DU7Wxf/1bf98l2NbcFkqjv6o10JOHjtdM6+HvLL73rVO//7v/8rf/891f/s59qxJNTs0sr/dsFMnoqooBeelq4VaqBIhKof3bkAvSJXKal4jTl1S+RIkSJUq8Ctn9CwjijgJmVMSzFaZaYULe7WWdTmDcWK2Zpmuf+uQnb92945oDV123/+qJalQ1sKKa5T2POIwatabkCC12bN/JKjXAd9bqVlsVhOSXLpyrN6K8aya3714Hjp3tJBq2tl3R94uzcxcUWFvDZ75xNGmvTHVmjy3QVbdu39aY6Dvvva/Wa3/wX/5r8r5bfu7n3lzfdfV//syXVlZWKq1t3lslVhWQoHCbKaYhL6CZRAbVRos6M1ypVOrNsV1X7RtR+SIq/4KofOEcLyJBEARBgKF6/pprrjl16tTXvva1N7/5zTMzM8sra5VqBYZBhEYjDMOe90EQeLw42Q1BaCCwYULo4RmRYXCIbhr4PPB5jQTVOPK+l3ejSjQ10YLLwtRPO8zd99DBd3/grr/9q3f9zE9gbQXNOjSvWIQWs6dPXXn3N8L3vuuXP/praFYQhugkk8bWIxu14uvf+8Hrf+K9yBNcvft7//U/Qzzy7PQTT+78cZ75K3f9/FXVP/rnvxa12/CCbsaLq7XYGRtGlWqQyvxTT11x+mR0cJ+eudC9MDcWhlnmyPqoEvbSxHC4pWYfZjPIc4mhRiH5oUSD8jyP49gYk6ZplmVRFN1zzz3GmGJFxTlXaOInJiaCIDDGBEFQsH8AI5XU90WWZYU+xznX7/eXl5ezNA2qFUB5VM+qOCC5VG6jsuVnDmzE9YtPYIBgWdW3HdZ7yUrn7NNnpnfu2XPzjW/orq5rSN3FC/UJmltA3KwYa79579d/9m994IZK5fQCDh06dPPNN6+mWJ1vf+qrD2yv07pEC/Ozk+OUA+1Ob3V56WMf+9jiM7e964Nv+0d/50d334/f+8Tnu72eEmVZZmJWcRgUgMPw7vCCtENFoQy9WCI1+tJLmPxaUvkSJUqUKPGq5PJbM6NUEIsWoS8iL0pKxvecFwnCyDbGalX7hluu27cjz8+dGt9/1YNn8fXHzzRW526589oDb7rGToSWYdjC5cm6jrXop95/x8SkPXF6Yfb4E8FtNwU08753vrW+/8qZ8dbvf+5LvXpWA2oTcTvPe2k6VjX99tLTz/RqzepUZS2j9tXTkyfn5vZM1lf6cHk+0YgaEe54203rvfVM0Jpu5TAOhhWSdLnWUHFQKczqUJQKArZsxAlmYmYieIGqt9Y2Go2NSCcUhf0IXgB3YOZ6vV7UBhrVFSqY/Z49ezqdzmOPPTY9Pf26665XArxDr4eQRCRJEhtYIL3EjFKgjC2pplhJlRyRYzWiVpXFB8pubf2J3/hNNRysr++daJ156EH8v7+5/sSRIPQwbuH+Q9Wzv4HlhWsQV07Pf+vX/8X0gau4ie7Zk0+fWVQE1dztrATVTvvQxz6x64HDZme94ztHHjw03dyDTm9vs3Hozz/fOHac9+7l8erJT/7Rsa9++fp60BqbvHDo8SMf/afB/quS9OTK6tzVzV1P/NpvVtp6AFEty1zMmfhKP5l/5sTSieOTe6/85qc+Ey0vTTan+knec75qKev1I7ZbaX0amcIM9fCy8aWR3aoOzCg7nXhyKkmSgqPPzc09/vjjRHTFFVdEUZTneeEZ2u/3wzCsVqvGmJERzQsysSmMLI0xYRgWVqTOuWFxZQAbB1AB/EANBAwLHm8pf33o8zLwxgHUw6gCvbXGrm1rbN90562VEBN7r5x1+Pq9j56dXV2k4Bc+/L4D+69JtmGug3ZOkdU176+M8fXPfqvamDl2YfGJC8vXbK/ZKWfH6rOn1mwtzwkrimCmFo/z+z70wd7C05+++553fuBOinteSQgeMEFgbNDr9ciGg3u5xIdna8byg1RvGWhrVJVEGReb2JRa+RIlSpQo8QNL5bcoSxVTvDeNSlEjStU7DpDnOUyeZGfOX7gviE38hvGpmV/79Ilvf/vE4jooWZ373W8fqO2s2fSB//Lw/Oy8hHFjjFbW5Pjx8w+eqXznocP9fGa+svcI4f5lXY+v+g9fOvfFp9doZ/1f/Nks1oKlsb2fP3xWpf9Ep/KLv/npW299y9Se/XnYO9x1D8yen7v3qSXZ980n1o60w8lGZfG7c3fecvD/+Tf3Hz5yYjlxzW07Ug7AufQTsA7NWgo9rQUUtMXQPCvUGGMtiOCyPM9zETHGsBhWY4mFoGoAMi/Es8Q5V3D6wnoSQJH8aq3dvXv3+fPnjx07Nje/eNvtbw3jAMZAc2NMEb59thnlgJrSlp66BzmCIwQEVlgRA1+FXzj8GBmeYZ2uhAtz84vzCzsQzsdJNQwaq73s9CNx0+6sVrTdmzg2P//k8eXmGgLe0a83uJrnHUuu6vNgqbPwhbul5RNOJ4J4er3WWV6+dvt0Z2lu9tT8zOMnlvspu+yOnVetJqcz09/Z3J48eXT94cdsde3O+rbxHs8+/RRVqvVKCDHENu2ntVh/5J0/glvejCMn7//kH9/erLu1+Upje1eknXZNxarXrayI6LP2m6ZkF6UtK4CpqW63W6vVer3eww8/vLi4WK/Xd+/e3e/3kyQpwvAjS/iCfxdSnKL+1yWFn/5iKt/v94uSAnhWbali3sHFWthAjTI0o2QZeihtRWADD6PKEA8mgHMyBLExLy0v/Mc/P2Zb19pa/ffvPvzlr33KVff7XP7ZH3ztdde8/hsPP/2nD2VRfawTT5w4+fQ9jx8du+2Nn/3GQ93mlSuL7m/900+//0fvClu33HfmwrcfPjGfBF/9ztHFhV1HTrmOH//0PadvvuHGRrX525849cVvH07EhpVKYGGCqNdLOAxFpJhgEfyGuTwMtvw4dZhwrs/pYFMKbEqUKFGixA80md9qVZ1B9EsFcKzwxAyWwFQaY/Hk1Ppi5cTZ+bPnv0iamKCa89T4/utyu3To5IWHzx+bbNjWdHTh9PkDOya7AZZyvvvQUycyXunLdHXbKpME+OrhE1/8+kPa2JE3mr6tX/jivQZjPjf3PPykYT+976blue7dj55IH36o1+0c3Pt639h+/6NHHj72hBpb331QKvUTy2e63zrk15a42hqfacyvdTRzaLasZZcmwzAsbShrt/qSVx1QNBgaeH4TkXOOnTPwNBDYkEdRqGhrzMDaIqxrjBm5l+R5DiCKol6vNzU1Fcfx8ROnjh8/efP1BxCG8E5ERKSf5VrDX9qMUlVFISAZJBAICwPeiOxqNAHptNe4l0xYnqw3pJt5yUjzhrU+VMQmoIDIjFMQVepB5Hppp9HrTxiroT3fTyJjdtSmw36WcoZaoCbg1fUqYzVdn5xpTU2Oz56Y291qBdVW0u+2Q27nXZN2Zho7+pm3Nkj67e78uYapmtjOryxO1KwI52nWreYIFPNLZz7zheTs+dbeK/NeOx7fIRlS76px4JNhTd+tdOZhKmlB9YZOlBs/PrB+TNO4Ndbr9Y4dO3bhwoVWq3XNNdcUpkNhGBYrJMxcqVSyLCvi8YWYfqSW2fIo1CJZdhCPH6XMjgLzI6Y+GIYjhbmC/BbNKFVVtFDIeagpQtiAut7ahfXeJ+dP91JVCprVSuWK1104n117863fOfzpp46d7nK0FrW6vRNXTO0yjfErrtr70DP5uRxLS/0dB67vzZ76k28+muTSaDRSM0EVOvTE009877jL+lk/5bh65Iv3Ly8vmziOxiZtFKR5HsS13DskSdxo9HpdqBR5AZv88gepC9/vjoQGXqKDnr85/4Ve0uTXksqXKFGiRInXOpjVAVKEtw1EHMFRsryShKGxUdyMAhL1y1D1Pls6cxrbJKw1Jq7e3lmd72amHU3TroOHF9B3WKztWaUsalbyjM8u43iKcGrb5PY9eW3bEqmNFTG7LlXGmtnaaqUWzS6ve8RG1ZigNT51brnT6biZPVeudheiSiNJ0Dn5DLY317O1LHFwifVhENdMM3IqebeNS8OjL8DtrmAFRQYqbfKYH0bl2dAgLKuKrUflkyTx3o9KhBZ5liLiva9UKoU8o9lsHjx48MSpZ66aHhubbEKk+KmXYAZHpICAhTwGgmOhLEv7aRxGJk0NCzvnep1unpma5pLPZ+seElCQBHlo7OzyIlsNw4wyV9GgVYkutC8kNRfVaH2tm0vm82xtYd0T72heWR+fOLF8ptPuNWw4Xo+cy7Okl5h1u1PYqMuTbr4SR3YdfRf52PrIIvH9+mQzzdZNThUTZEH2vUcfvKpPj3zjvt2NhnF5zRpWzVyOmknFBQj+8q2xQZJVNxdbWF3l8Yknn3zy7NmzU1NTO3fuLB5QkaZcyKJEJM/zgt9vrg/lnCtSILaCXq/HzGEYFjr7QaXYgWZE8JyUlP4SyRIsIzF6YUJFRlW2zUzm/bjX7jSnG51uupQDQYidO47OtSd5Qls4P7cA18C2a86eObNjarvTsfuOH8sntqNdvzDXqcRjqmmeZfNJBhtyxHEcdxZXEFX2Hth/4oEHwm3bDt52+8mTJ8N6vdvrgzhJ+zYMEEWpyy9VxpMUBV+3OjJlk+nQcFr7HA+49JUvUaJEiRKvFRgMhRbERVobD2JUUqzHF2Z8Rp2MEuYUG3ZwyroRDxu++Ik9yCiTqjIriYCFOGw0slyQZx7wKlmW1mtBL+tLZFCpVSpIzp9br1ipNm01Ql59/NTCr/zGf6nX62cvtMPdVydpliys/fEXv/WHnz5jfBYEzXaWujRl04ii0HWWopkpH0Y2brQXuuPT27Os382628anVpZc2KjMr66OTUyszs6jMjl9/bULZ45KNWxt39n3ad+l6oLMKTSHFVLHsFJk15EADupoYMzDG1l3eK4qsAQT8ND7AwIalNwUEXUkzgPK7KAOBNmqh0wYhiP6nqZpQUGKRMmlpaVms5mmaZqmO3ftfvrEibW1tbHJJojy3Ftr61G8hHVS3nDeo0EIdytafSEYqBWAwEoCzplIObRB1u6yDVhUvRBM6rxWw9DkAdgYmHqYhb7T7bfIUqBkuAITIoCXdq8dhEE1qjLz/PJsM6yNb5/MVn0trp0/fabOk2MzU3m/c/7s7O76TMhBr+unxqZPd89ayNh4LV9PV/M+kSUJbRSSDZba69VmHR5VYHKslbWiY0ePr8+mtLB6/a4dtrdaadZTktylobH9JLW81RxTASuElEeNRcpCSoBQ0Tjgou5AFK2srCwvLxdGQ2EYtttt733hNcnMcRwXfjXGGGvtSFdTKG22LrBpNBqF6c1IomOtBS56nITiGnmTBoiHLquOVJR4QIILvk4CwHh4M/xmiJKSgj3Eyoigzh0/3to5k1G8muWOgKhho3rGkc5eMPFEh7qVHVclOgXHdtsVa93VX/+dP5ijrJ/Sjiuvn19Yz4TAAbEGExMUUDY/21OJZmZE5MTxY/V9+5Ok970nnwxarbX1jrosHp9wc/PRzI5oPOouLSGKhgSeAGYZDMbBFJMYKsM/UIpCQk80pPtMcFQ45ZNAsHnwatHVCS+oDPPzToPKV0uJEiVKlLhMkNFSc+AQeFiCkOYQr4VvCQBV9gkkhxJEWXzgJHQuzCVUik2EDIYDZB5ZOt6sxc0qsrRWa1Qq1bSTOBvGU1MQ9qlnApDBuqiGyKRp4hzX6jvGsHi2knKjMplD+srdrtZMNc+wHjZWbFCdavp2u9GcQrW2mOWoT69TxVUqmbh4bEraaeAQNasqfQTxWiLVmV0ry0u9PDfN6Qvz68RWAwPWkIwJAkhnYe54WLHGBEu9bleXuJZE1QCZa0xNQRKlbr1e17mliW3TMIK804x0W7Oiq4s7Z6bR7gI2rrXgweKNiBFnxLE6qEC8UR8YSpLcAxyEnaRPROK9UceqIuK8OmUPI1sGACIqfFGCICgisv1+n4gmJibSNK3X65OTk0888USz0bpy37XFXKwoRbS+vj5S1AiGW6GVUfq+m6oCLso1zoi8yWHbNuhY089dEEQA2SBOPee20jVhl6jX8dznulErvSTr1Zv1yLvGWJhqt99Lx+oTrfGxld5aCtSSOFzRZqvhq+ZMezUzYd7Jx6fHPDnX9fCRbdVWpLuQLPYCXeik435sLIuW1me7taTTMHBxs9MgMT3nwupE7kODisC3k9XefHdXfXvN6d7xVrPXM556yp20HddCcRTYqm7hxkVJBnVTiYTYD7bCpDQTcSBRck7EKSlDdWJi4pprrjHGPPPMM4uLi61Wy1obhmHhVJPnuaoWxyLS6/WMMd77brdbpEBsEb1er/CjLKZzqppmDmwA8orRt6n3EIV6iJIQCUEMRAPnrRfIYAaPgddmjoAqeRZUQ8AhzVq1ujFqyAeJNwbo95GzCRpoTeTCCKtZHEg1lCzLO+tYOFudqK8LutpMVj3aSYNNJdPeSm++ua1faaFWXZ4/OV1TS7lPs2pcy5N2tjhX374NWZ62V/Jk3U6Nd+ZnOc/rUxNeRcVHk5N93w+bzWYYdJfmUY9MZGtxNchQaY4jqPmOa8UTDVuv2hDGwFoQMWlMCF1qpQ9KwA7kIQRREg910ByaQ73Cq3ohUYYURTCIQLwxzymj8iVKlChR4tUOdQCD2QMyCCYJIERanBFAVY16gihs4bJNEFYBOHfOMMJKJeuux9UIwquzF2y1gWql115PV5dvevtbHjn8UGdxwWy70uSUec+1mrhO2u1M1SudrkBsJ+mgUY3JZH0nhqBCiAHSAAAgAElEQVQOkXVZ1mw209D1+iuTVklNe7UNiHey2snhdD3N2Fjf66HdXQdBcmsraoxR2zv+9PS+A06xcu5sbe/ebWHzxLEn0KrMn5+rVGPbqrYXZhFGmeewNl5t2tVnntHGNAfV9tk52wzd8pJtRGbbnvZyByttBNxbXU3cfKXekiyj+v/P3pvHyXlUZ6PnVNW79j77jKTRakmWZHm3vLLE2Cw2kJtgAoQlhBhfcuHmXgLh+xL4AuQjHyEk5CMxawjJDWBMSMA7Nl7xvsm2LEuWtXtGM6NZeqb3d6mqc/+o7p6eGdkeWRY2dp/f/Fqtmp63a3mr+zmnnvOcFCGGtRpygUqyOkYATcyUlSIZcwaGL0HALeGgsCzOBHAGRAjEOEMLGApNi6wSZUoCGc69SXs1tYFqtVqpVOrr60PEAwcOVCqV007fAAAgJRAxxoSwPQ8iqJllqx+hEAPUi8t6NfFJLTRjxBQDhUAMEYBJEpwrDVIDMK6ZIIZSBgkrg5HiMuJxFMdRHMc+ujOVaQ2kynKsfNj2PbcrG0ahUIJr0AAKyZyBIIIGpSUJQIZMAyhOnu1XtCASDlmCUySqAUYx2qiEG4maHRIjIBeJcc0AJCBwQkbAtOYEnAiJScYIidXjzYtHaUyjRsKm+rgJfdc1bZpilERIALlcrVZbvXp1Op1+4oknRkdHbdtOJpPVatVxHMdxjB6l4bjbtq2UMnmriUTC9/1qtbrIPpkjGimluYi5PeqRaajzRhpHMA3+SSMsDQSsrivPZw+WQGPGY1HEwxpIiyXdlGsXRkdYmnPivuPXBEIuQ4GvymVmsWoUgCQoFcF1QPiuZymmqxMjiayvuXDSroV2af+e3v6V2NVbVAFIBn7Kq0TFkQOJrj7Xc6rlmXRnrjhZK4+Oep2dYRjqwoykmCf8dDozNTbqdXRJtMIghlpVKj5eHnUynkKQxWLseJ7ghYlJKBRXnXbWvl/dbXdk0eY8nVC+AwHocsVybGnkhZAAtTlrZHMCGPNJR4ZCBs2g/LEpU7ahfNva1ra2te0VBvjJKFG2CPAhEWkUVhgUk5msQu2hjsPq6Zs27D90qCyrGJZTCWvPo/enMqlqwmZRANLiQEpzkATAFQnSgXCZmi7YQpQLk4Aq4yaqUqOOtAoojCyt/SiwESKyhQwTSUurShTUyEtwYatqLe2KSjrBXC+QTkwsLk0mbdGzrHNmaLeXSmX70zNjByfKMtndEXu2hXalWOQ6tju7o0I5IWxZlrVAcavfZpmgFvaku4vl8UznCdUSQg28SHtWTlpi2UAqidX9hyYmnt3v53okQFgpoy3ICFYiaWIa6/mEXAgDuBWwKI4sy4qiiEwcnEgTaUBipDWR1rQ4KF+tVg3nvpkuacAcIvb19eXz+eHh4UQiceqpp/b2dlEQoIxBcK11FEWxjIk3Vq417RUWl8dMoJsVswho7h8ppRhnxFisFWpMaS/mJKOaL5KeUDVdltypaIodnhCuxyQgL/l8JqrmiCIGwEBoQAJXMgIIGaJGT0EiAgQkc4ijIS+VSKbiwrhFoZVEHUgOytIaIeAUWMQ8hUTCIgWojQS+hlk0hnWPFIAaGJcWmcLdqEVEzazXZitBXdOzsUGmp52BJWEYplKpM84449ChQ3v37u3q6urq6jIqogbEm9g8ADTl55sHL4u0Wq1mjmUcxykUCmEYziOEmLuskbmtgABIEyCQBqrzaQDAcFG4loBSlQMIa+ecctKt2x4Gx7GsdJprAVgoV0LXVqWQNAqlfdeuaRXZhJzllGfFbAyiWjICKoMTxzHXpZpUoUgmrZQIy+OM2SiB3JRVriSUSnJS5ekyadt3wgP708mE3dM5OX7YSnh2Z04WQ0zZ+UrZEi5UYiAmSDORFKi5RRSrsFThgtsYKwjchI2pzv1PPXj+O86zStGjj21Fj3RNUygZcgChSGhQYD64iIAUag2gqE5q0wDzRWzaaa9ta1vb2ta2V5HhHI27OvW7gWaUQQKMhEAIIhmWkw6LpidW9Hb9Px/a+Lf/OB5Ies97LitO14by41ddf03/qrXjz44TS3qZbHl6Cly0k/706Lhlu4Ihq1ZdzghiFUc6rqRsL9PRsWd89B++/EcYwl/++Xf+6KN/8MzhQz+7aVc8NtTbmyn79sT0DE91Zh3mx6VyOaoGEThp7bp+wn/vReedva7r4P7KfQ9vvfXRh3qXrUi7/kRUjsCCkHybUcJnnEdAvDxjg2YOQ8fjnKqVCR5BZ8KZDFQIEchqN8lkwntiptid7HrvJad94cs/gCDStRK3feQIMgJOJrytEeq6JgCKdBiGQjAOYFt2Op0OggCRGSwOQIYkbWrpLjL25zhOEAQmIssYC8OwUql4nud53tDQ0Ojo6Lp160466SQCiCUJxsDzQAfImQZCxCPrxy+6wig1mMR6zg0CcSwVkOcnAhUHYWjZ/lQkR50YLCiCcpW0md/l5GbKM0HSqXBeGJ22Y8zorEcWsigUWjHQitkK3BgUQskGl3FH8kQMoKkiKESQgImly9afs2Xs4fum9j2dBmEDBBoYKiUiEiEwZlEVwLE0GBYJNIjsSKA1Y42CR0w34P3RVFfVANioFWVi8yYqb6K3db8IAZJJk4FqWZbrup7n5XK5bdu2cc7T6bQRozTUdt/3jbq8OV0xO23xCcpCCMdxGGNKqSAIHMdh5j6iBmsKCEgjYbPqcj3OTPVCzBqbHonmWgNKFZRyvnv2id13P177vd/53Q7wM54YzU+NzExff8cDuYQfhnGxlqcYLVbykFUJ+txEUKkyJXVxIpkWNVVmSoBlQ1RmUd4XYZwPXbcjmR7QXDCI3nzOqSt7OvKhXHpC9gdX3z5cq3CugsmxFGcyCGv5QjKdDUo1kjqd64iDSFaClOslhJWv5BXKaiHf29frJZ3pYiGQYVQOE+lUutv1Hfrob2/4/DNbn40rQa0GaPvp7nKhxLmlgAEpQzYTSjMiAo2M1aPypIymTdPfa8TpXwKiexvKt61tbWtb215hIXlo1Kw3/zQKzcQqAsdiQHGtYqv49BPXdjgQzUz935961xN3Hbjv7nve/nvvevMF59z72LaE681MTqVTntuVmSxOQC3uzfhaowSVsEW1lM/25cJAlSemJArJ5crBrukxsEuQg/in3//OvpKV7lnpKyqP7JF+VybZUVWqMjPuYNSfXVLmicnpSEZhX5+7aVXi23//3Uvf9s5P//EF6jvxwUNjk8PDsZ/0ejor01OpZMZPpA898oC3fJVnazeOujq7H33oEat/xWBPhob2e4meQ2OHek4+XU6U5MFnqgXbSXUXSzN9WRjs6WK8VNEqjgKBPAYNpKmebmBKYhmCEiFHywICCMIgDMPyTAEJLRVwUhooZlwyXyHYOl4kwUYpZQK3mUymu7vbsixDwt69e3c+n9+8efP69esBQGtgDIFz0CEAGbVKJjgREZICUEQAoIAUEC4+Lt0I6BPALD4EprVCzohhFElC8Hu7cqtO6OrwYx2yyaKcnK5O5PdO5jPCOvm3Xp/YeGLlroe23XZPuRp2JRI1Cs11IyRiYBMRQMyQEdqAihgSKSCJoJHlli1zL76wrzQ1/uzeOIoZY5rxiCEyFnOmGShiXNW7qBnIRrYnIhASNwWANBADpqF5uvTCIB7r8fdZ8N+M0VPL2QbW30xK2SzaKoTo6elZs2bN3r17Xdc1qclRFAkhSqXS4cOHTYQeEQ17fp48/PNYEASWZRnob/Jlq9Wq7zl1BRvUs2OrV0QyLc1KT1ivkUQApJAUgkRUG05YmeCVZR3pt1yQ3npr/tqf3Xzpuy455/w19217sk/CaLkIbjrZkfWrbPLwmN+zfGLmkAqiNSvW7h456Kec8tSQ49qeZ8dRTUElKOQ77CyDoDpdrKmoJyfO3Dw4kIM//fy33/TmS996/vrvXrU/qtUcZkWhzKQzEzqiqCzHpvuXDpYLk3EsBzp6RvYftH3fsqXru25si7A8dPCZdSedOFSoJYhTWJ1+ZvtkZ7I3fcIJSzrGRyZKPEHcZozpMEbf0aYMGmjQCjVjVOfE1z/KGnWi4BhrIbehfNva1ra2te2VGZU/QhCXNGDLj3mZVsLmlUq5K+lsWDV4aDckOcv68PiD95cmx77xD3+rXcdNpn73nW/7z6tuWtqReP1bz7/1V3cXpyc/eMnbZ8qVXFemOlT43ve+ufzklRdccImeqQz0pH74Xzc/tmcHi2ggid02DqwcOHXp+pvvfOJ3fuvcE9etgK7kbQ8fvvo/b/iD975jTdoereD2keJdOw/F4yNBvpISrDx5+Nof/2DLmZ/cfMKKfbt2bl69/B0f+u3RKjx136Pbd+64/D2ve2BN/z2333nJm86944brp4fG//wvPl4V1jU//PezT+49801vyXcn/+f/+ubSXPpv/vwjIyMjwcb13//ef9kaTlq3dvSeBwRyTVpqEBZXpHVroUlsnGcgEkGkwNI6l8t5SRmHMahYaUkIMdMxRpohLhrKGxWUQqFgRCeTyaRlWYVCoVQqrV692uD4mZmZTDYrzfWiCKBeFFYpdcQ44yLVc0wMk3B+PU0iIoaMM0W6EtTcZKJ73eqO//ZJEBwohqACpcrI7Xfe8J1/OwHFxpVL4IyNkB+f3v64P1Z1SAIi14wAaoIpBo4EAog4yBiUVjERRwy4UByVUoHDYfmASiUngoAYJH23SgwYWiAUZwqBiFkakDNGWjHQyMzBUdO9Esqo9gBrxKT1iyJDEx7Z0SUiqFTsdMaIThoByiAIVqxYkc/nC4WCkY80HJt8Ph+GYUdHh8l/bepRLrIPhl3jeZ5Syvf9bDZrOPeAcwolNQD9fIWl2ZegRg2cJCMJglb29+596kBcmvYQPIoPH9x17y10wknvW9af/aOTz/+Pa66/V8f9q3v/z9e/+aYfX5Nes/na237eN9D9Z1e86fZbd/7sth996D3vW7/sxLEC/PSanyR8/YnP/IUV4hPbRu7dWXp66KAKyyT12GjVdfhPrr7qS5/9FKhw3fp1bzzr/N5OR2m48db77WzynBNP+pv/9XfZgd7//oX3//3f/tfrzli/fmDgh7dcZ/uZL/z5h2YmwfbgW//67+eeufnU5Rv6+53HDkxfe/UPZg5ddNamtQ89O2TbCS1EVI3AcoBE08sG0gw0Ay2NDFf9SKW+cIyaiRDzSvq2oXzb2ta2trXtVRaYnw/3gQuuymXmOiDDTCKXS8DwvsPF6cmeFLz33Zc98sD99297tCzD5YMDK3ocW1YSWL34TNiz3ds/Ufjdc8TffX+3LzaevTlzS0f6rJPXv3WL+4vrxp584JnL3//2z/3d7q4ksmJcGDnwif/rg9c+tPuyS9782xfk/tun/5L1nfCRT78/X7144zKrfCh/+413Pz0ZxIllLJtKWeH0xFQy4TEFS3tg6MC+7mzi83/x21/+xs2rTt70sQ+d/oUvPL00A1tOXHHftYcvPW91cf/yHc/sP+mE1P1PDXVn2Wc+/q7P/d33zrv8I394xe/f87OfnHdKerQ38f5/+ufCTGAzWLF0SXl6mmc6LdeOIsUYU8ocyrNZIE9gNESIABF8z9+0aZPlehYHpjWQAiBgXCJXAPaik+uIqFqt7ty5s1KpGDXxOI7HxsZWrVq1ceNGI0qYyWTCMAbOLc6Ac0DhOE4khA7iI6L2Y07tA8YYIMZaBXGUcHMdgwMT44cf/fE1YbGw5uR1G995ycCFb1iy9fHao3see3x7aia/7e4HRsfGVjlZlwuLhCeVBgg5AoAjAABizqNYVYEqjHFmkSW4xSGoFeIacJiSwXhQS/jJlJ8p1bRixFES0wpBkesRs0EJDZJBzNAgdWYoFXMOE4y65LHuCI11WDwL7h3H4GyllElpdV0XAFasWPHwww8Xi8XBwcGOjg4TmB8cHNy0aZNZSiHEUYlRGhlKy7LCMDQFwnzfBa2QWuG7BkDAenprXX2ymdnelFxsKFZmEokVy5ZNHjiY8dz8YeBaZlzr/DNPXpKDWmHynA3WHTfxqJRPZe3eNIhK8cLTl93xiG27auMyuG742bede/obTj3xX79x6+X/75sK42c+9sTNZy/H+7fmH3/k7gNjnuU5StYEVxbC8PBwd99yLkKP8z98z4WHnw3/91evfMtbLv7ER8654ZZdfQnI2dHvX/rGjUvgTedu/rfvfv/Df/+l6+5WV37tfT/7/mN3337nRz56+ac+8YF7dz76hrOd//E/rh0LSqpcmRyePumElRRWkWeYRUG16vqpMI6BWPMeRwKk1hv++fG6np2rF7c12t8ZbWtb29rWtpcdvDfAKZjYIWllhO0ax9MERCqKwPOiKOzs7JRR2NsNjGS5VPrTz/48mxMf++MLPvbRKyzOUMWyUulNO1QczwJgcTSHNQ/g6Ufuu+Oma1f1wevOOGX0wDPlAO657Yb9T29buxz6ssnqdNFjui+bmR4dSbusryNdLehzzjilvyubceGCM5cqFf/qtptUUEq5AgU4TFsgu3u6Vq098Yt//cnb7ipu3frYBRdcEFVh79Pb7/zFNZ0ubFjW+fBtDw1mrTWdngrCNYN9y7qzvgX33XXrhedt8Tgs6c5FlfiMzemUwzGGW677z7g8bYEqTsPSficMqhwxCgLLqucvUnM2NIFGIFRac86JQDAAgETCE3zucQfi0a8GJRKJUqlk3lRKWSgUEonEhg0bjEK5CdtbljV7cUTkrFKrqmbK7Vw9ysWbBqPJONeQNJBGUFqnM5n8zDRwS0+U7v/aVcENj932V98NrrkL/Nx557+hWg5Gn9hTeGLf1La9bohnvO4CZ7CvLBhFaIFTUhI7Mx2rls/EshTLnjVr/JWDay56vV7Vvy8oB66wUr6yEThp36syNl4LkksH+046peClEsvX+svWWH3LUydslJ19eaUjISarVUz4/StXluO4KmNNSEc/ZFowY6plEjSC4cPoOncFkDNQqv68hQEfx3FXV9emTZscx9m3b9/IyEgqldJaCyFM1rIQwmS+Lv5mMJwcADBkHt/3zS3COJDWEMUgFSlNWjd2q569UbUC3cgE1YS6Tr+p1Sp9fRAGYaVcTLpw+slLPnb5R1539sahfRLCMosg41o0Nb60J7ukC3Y9+SiXFRZVfveSi3c8BmN7nn7LljP9sLayK0sFOHvzyrTFJMCvbrt5YmzIsrTGGJiyE6KzJ/nG17/h8o99+M7Hd562buNgBq75r/9UFDz0wK88gHjowIrlcOL6JWp6uHgANq3qXjHgT4/tW7u8m0LoTjsXXrBFVYonroSedMe9d5RGDxxymeNbnoVQLZfTqSQDshgHxpSkei0oQjNYJAWkaDYLlgy5CDSZOq8MAOt4n45qOdpR+ba1rW1ta9tvhpmYlmZzUihRCAtZXKmUqqWka7kuRDICYU0XK5/+719ds3zJ57703t//wAd/ePWPXZtPjQ1v6Nk4OQ6FiaHulFXJQ0fCmdHKcWFk+EDn6gGXw8z0VG+uW0mwEB2Lx3F8eGKcMVYr1S68gB94aDSKghWDK2+4fteuZ6fedOqScrkcRTyZ7IgdKwjKZSqCZfvZrn//8V3bdj7lpFKpdLYWQqVazvg8qEBn0nvssYff8baz1q0YODw0edaZ5+/c9WxYhbHh8XSi89lnS12dfbu273zwCRo/NBVJKBajsBoxtBAhnyfLsizLEsAjrbWSIPic+DYdr8knolKpxDlPJBJENDExMTQ0dN555xlIV+dX1Ouwzp6ZLAzD09FHozUCpyOEMQ11HhA0kBGp1Eh2JuNoPpDqUjGfPjzV7yXId0NHXPLWt7nnnLUm27d9+/a+jWv73vnmO77y1azguw7uSZ615o1/8scwXt79N1895fUXLH/3e6GrGwQfGB5Z9ss777z2mmWc2agAdcSI+X5nZ+/g6WcMbrkgtXffyvO3wN4nr//ev1z0yc9U7n/41u9+wxKMEsmz3nYJnHba+Ff+pjA+pRmb1/3Fh+SpkTu7cDla6Oj0PBe0LEtrPTg4KITYs2dPsVgcHh423pc5SxFCNKH5S2G6ZaR6duWR0LDj5hQ4q4/RHCbYNoRRlMvlEkm49cZtv7zu557PPvPXnz13y1mFAA4cOgiAI7v2lDYNZDuzQyPD527csGGgf/ej+0fGhwWy3pzXl0vfetMTNZrpzmVDCRyQMRZTGKkYdFCoFhl53UuWbd81csPtD77vwrcIhEOjI0LAvv17gzI4pHQMKZ+fsWndw/fet/Lkk047dcP0dGFJX2fSAY5aIOTz+e9866DX7xJkolBN7j/U3+lJTT3ZTC0IpPCjUonzVCOB9Yj53nMru6FeGKFn7WqvbWtb29rWtldhmB4VEEOS9TKmhIBAoZKgXC6YEGDx4UmV6+tmidTSdZvLbtZNeQdGISRRDGLuJQZXrjn9rFMGe0BYVrlSTadh6cCSE5ev3rEfDkxOnLjlNIvg9LPPc1x7++7pUjlG7vAEi7yMcjJeuvyTa57ZstKdqNHuu+/PDa4eHprMXbzB715aPTARhmFIJSmDXG/v4XL1pge3Ck2KACxx/5NPn7LxvJPPPHfFCYPDo+VtTz0zUZx+etfo5R9+13f/5Zdv7lv9Bx/7wG1379W6c+u28dPf3v/knpkD8VQN3b6+k6sMatag74KMaokUDG0dc/1UNYproMhy0LLIsBrq0oZ0/LA8EaVSKcuyRkdHGWNLliw5++yz+/v7TYQeGsriWs8hQjU7NCsj2iJGqecSp5/HhdP1iG5dBKX5HoaJrBA1gkSqCQiTuPHDb7e4vWlFb8+bX3dw5+M//Y+ruEvF/qS7oi9OuI/u3iW3D/zWpW8SJ67fd/NWmcicctFFsHr18PXfe3rfsz1vT9/2vX+enJkpEF30gfev/PD7zwL5+A9/sAwBGMZSFyu1cjdBbyesWupVKj/++J9sWr1k5MChaqGcuPji+Nr/ODB5eMPGjXDhxTA19cyBQ0kmEgm3EUg3WkNm4Iuc9vrSGpI9UF27vQ7vqb7qmkg/x0waOo1Sqre313XdoaGhsbExIspms7ZtA4DW+qXB8UizLgfqhtSOrhNpmmKioJhWGk3F1LpPohBK1eqBQyG6bljmAQOezi49YUMQTBOPxkamg9fBijNPP2co/0eXnsddyNtw/56hv/6DSycOq7+/7RbR1/3wjr0d3alHn9yWWz64Z3jIT6hIQiW2Y3RCUMoCN5muauGh/aPrf2GlumLNnxwe3lJbfvHb3/bk1id+6/W/VYnhqYNDPffu/PjH3jd6qPKzm3/58ZM3vPPtF/zox7cV46gwA/lq5dGndqTSuXIoz1m9SUtXZHKdrhtU8lYiOZIvViWSzUFpy+ZBpca40KSAJIAGIk2IhISKiNd3KwHVFSobWS4vnTfehvJta1vb2ta2V6YpAGJ13IIESMh0FNnppCZZqBV/cv09n/746/m16ZA5Z73hou6M/Xff+vmh8dFER98v79975pve/rNf3rg7X62INCO7JKB7xcYCpD715e/JGMBO7zkEsZ+FRPqffvCLQ1PRf/3ykWw2O+V3Xn/fUxMVOTSZvy8rzjn3vFPfsfyaG28dz09fc9vO/TOqLJKSOYqUJhgu1m5+aL9MZDjy8fHD2Z6Ou7Y9Mz0Vrtm0gTKZT/3Vv3RkEhOh982rbnzj2efsOCwnbnqyf3nq3gceniizm+/Zsf9g/g1vvihTqz6ydffY+NS3byg+NiFrmE749lQRntq1m7keOA4SizWAMtKGyGYhsyY8Zgb6kYxzXqlU8vk8ACxdunTt2rWJRMJkTLYCQc4xVgQ4y9unenrrLMQ3Ko2tIukvjGgbsduFfoImUkYSBwGIOrtz7/z8p4Bb4Mjhh+7/9v/8sjVePCXVTQzB5X4mZWuY3rYPHtzeecaWx36xdWDlyp5LLoFy8YE7788mO5+4997Y9fYfOhRb9vTwyMrzX7/i1M23f7O0LFCgRdZJWozXZAwuAx7/x7f/0Tmwf+/w3pUdmad//pPT/uzTl/7hh7/21b/5wHveB109N/yPLxwuVHpXrKRYAmmo62mSAiDUSIwtbuDQ0K6hWQhvfJs6RtYwV5x8wcIxxmq1muu6nZ2duVwul8s98sgjURSZs5QwDA3HxiD7Y/T4mqr5jIARINZ7Zo7UFJgAPTHQ2hSSQlAIgCwqle9+ZOfFpy758T8/8JVv3bmxf/XaM8+LKPjOVQ8+vn3/5bsP/s47L3vDCfY//O0Np5+7vORnHnzmWS3guusfGC7WMJW9+o6H79i6/x1v+90dQ/sPx+QF1r9fv2esbFUhox0XVFCo6rvue9IC5vQumSkFg72D9zz08I7x8d9+wxvPft2ADGr/+19v2V2l6VseKoTeo8/sGGXZH177wMmbT3l0qGABfu6LP3j9hRe+8bLNhWJ5eGj0V/ePJzvpULUkpBzs6Fq61v7613+lbD8OpJXrokiBipFr1Jq4BlQATGOLDik1JY3ITFrdVZsN1R8rom9D+ba1rW1ta9sr0DQBodazZXIAhRASVRjGOpJK6f2HDnkO2Ja945k9D95yR0fKdzIe81OFiG6+56E744ey3bn7n9x78Jknz77g3NEq3HjHQ2M1KNakBSJfUf2D8PCO3Tv2P2vZ6b6eFfc8srOio0Qy99ieQzFY+SBQaD/ybz8FBh3d3bneviee2V+tarTS3HMtZJJ0oVK768HH4kJ5ycBSkc6VJJGbeuSpPY8fHLYzCUWuRUmvt+Pg5Pi3r7q+p2/NY/fel9pDtuXGjA2uPGHr7p2PfuObPOXJIgPLv+2xbWMT+aqKTz9rUzmA4bGxfKHI0gLchAlWAwCBxrqKDTEihfUymi95VN6yrL6+vlQqtXTpUt/3DQSc9xr1HCx8Q5Q2mLtFXHJReKUuSN6IQDeh7SxObLwFgj48dOizb3nPhRdc8HufvmLphhPf+ea33Iol+tAAACAASURBVHjlv/iUhkiCVjNhtRaFslDZ/eCjnZe+eTgOVw8ug4S/487bR/ePLMt2hKn0B/7kT2D1WmAWhDUAGC8WheWhZlCJRKyZIqVj4AAJW0fV8zesrx3YVSsXJvfuhIkR95wz40QSVq+GanXX/mc7u3q0AiKOWgGRwnqhIABgixt8I3jb4sY0xw6gF+ELGcVJ3/cNdZ6IlixZUiwWM5mMSY01tGzEl8j/m1fBdPbYgBplsRSBAtLNvF1tMoITmaf37rto7fl2OvfQkzvG9o1PT0w6GX86X077fUMzhb+/8jtpp9/jeNOd92vHX7psTc2FB/ftIdurKQvczl2TpW9c/eNSVO1asmRqpvCja27r9jpLEdcpD7TUcbT9qf1RpRZmc0rKAyOjPZs2j4+M/vhnN3CpU8nkyNCBrhNWPjN8uHjPYyPFfCLRe99j+x/c9my2r/vwgWcHBrLf/P9+4ucy5UIpk8nKQFeGDmVWLa9OFU88+ZR8DXYNjcZoQbWmslrFSjgClARGQEYXiBQxMCm+syAeXirgvtDaaa9ta1vb2ta2V7RxYpyAE2ipObfjWGlA23WqUXjLAxXyE1Gs+pYuszx/YrowM11AN+13DmgvN1bRgZWB7NIyS5EPNeZPlkK3pz85sCxfCrfvgjJZib7lIXNrSvQtX+f1DVa4P1qIArDRTUdezupY6ncO5GcqxWpYloySXbHwQs0jpYELSHWRcMD3K1K7mc5wcpq8xLL1m5jfUa1Bz5rNI/mwzNMqNWD3rC4o1rdhjfRoanJ/sq8zEMzt706uHPC7/M6VS/yOzI6x0TxFAcRoi8efOFAolgmZ0hTFEQCB4M0wLQNgTYmM48CyISLbtletWrVixQqT5jhP8ETX7egqHy3m53m6VH9iwvwIjMCfLi+biPjWfY/99AYQ/pZLL9m4dm1GMRFEALpEcYkpcMSuvft6li3zBpec9ZaLQVi33/ErCFRvqvPSj14BHR17fnT1dZ/53J7rbwats93dwLggATFZEiiMolpV6wgg7E37E09vF9OTYnpiZv+O/N23guesPf00ENbeX9xSCgPHT0gi1GzOkBu9fXFjn0eimp2E53YNmprxYRiamq/r16/v6OgwtXvNOr4EUJ70YsA9QD1g39qggQEXgZJTJZd7CYlsphZIy52WTCdyyJJeqpd1Lw1TuWluV7RVKutUsuOWnXBQyQgdAF9kB7SVDB0Purony9WAnHTvmmJkBeRo5MBscFNhYIU1VitW0329LJ2oFqocrGpMKpMbCRVkeiJKRYmOcTcnRa5MmZ7BzX7X6pnQGlx9ar6gu5atr6GfWLK8GIPwk8CgMJOP42DNppU33n54phIqZoOf0kGkpXQtgUAIsrmMhAuWqakiunDO2lz5trWtbW1r22+MoTBEAd48gAbWKtvGAJA0AGtNmWzAVyAZO4lkFEpkXAs3X85//Z//DVPdtXLsJ9O1IEp19xaDaqVcY2An0pk4locPjSWXrtr+9IEPfGIsrCiRTNUkzMwUbxy7996t2ybjICDI9C+tFMLxg0MQVTJr15JIBLUg5rwUKBlrP51zmSDOo0g6liPDKpA2hWCY78so7OofmNy52x4YgO5eWQuHxochlQTbHRoaTi9fXiiXLM+PJWOcjU1OQGlq9Zbz9m6bLE/ttnqy1XIZOSUdVZURMN09uHxi5Nm7HnqE1Wo1Ddn+PrK9qUIZohAcpwXWaUBGoKHOu6gDx+Zjq5g3EAKyo8JuWmvOuWVZTYI1AJh6nwYRGrYGA1CKAOtFTTkxANDAdOM5AVAdNTKARZUXNbVOW1NmNdb1HAk1ISJxRoprsJQmRactW+FJfPiG27b83mXgWavXr53afZ8sBQCWl007qZTP7ckDw+WZQsfqJezkDTCVH91z4KT+fjuTTqxZ/a0//dQDdz2QspMdK1etISzHshjGnAiE8DyXOzbYNrNskIrKRcviCZFM22wmrG5/6MHXvfv95190EQC77aabeaQsopyfoFJJo1ZY93L4S1YOiOausD4isUpKadu2yXA1gjPmgEUp1VoWKgiCZDJ5bBu56bEoBIEgEYwUI2vppALClltSA5JGIGDoJGZGxn/4s2sLYalzcLmaqcU6DKUUrl8qx8phzE2EUxXLt9OZgZGDu5/Zfej+hx60UwnXsSuVWA8f7li3Pj+8z0mkw+kCxBQDs1MZGQaRlBDF3PcUQ+YlXUcUp/Lo2uWpGSeZVL6lHTeX6aiVK6VqyHr6g3IJs92qXB0dz/vppBLuVC2qEKhYkWVXKqGfyclIQiINKoJIf/+HP3dqtQgszSyeS6hKDTShYGR8mAbjyBRGaDhebHaXzlnReju9mPzwNpRvW9va1ra2vRxG3ASSJRJxBACugBEyzYgBcACuAJUkhcAZoFGnBlU/pAYSUItKCKAZKynF3KwErQKNnluII/CsoBYQMmBME5TjKhCDRKI8UwThFWMCS2gkHUu03UBQECvFbAAslIoMGEs6mjmF/CTTmgQCaikjcJxiqQyAIDVwHtbKs4QWwXW1CsAmp2awuzuSCqQCAPRs0hEgQEKUKtPAIA5KwEARABOQXb33mSlwXLBZHNSA+wBUDkIUjJg1cfgwMqtMnPu2BpavRRRIYABMgFZgpOwAFOo6EwUZaE2EqklVbyhU83quoTY4/qiO4A0hvon2GGMGuy8UIzf1LZEz0FwQQxSATAMXSjOCGEEbYgwtvtwr0LziQ0gKAQm4I7gQQa2mVOwD8mroAh0u51d09vamMr/8+jcu+uJnT3/9Bd+55raLBwahpicmpkhBsgYUqtqzw++74kPQ4d781SvtYjXyvEIKQUmyLJZOrt542tINJ4KXrCgKE44KK6CCGkWHo5rFu6gWY0B2FBctFgWQIt7pZiaHJ+X+A0vPOgse2ionp/uE5deCoFLxbB6xGEGbcyRTK0oxUotNfZ0XziUA0JoUEePQlG9/rrC6IUEJIZpsKPNKIznffHKsOB4AkBES6RiIgdSkIq0RLN8kTmjSDDRACMgVa/po5jbQhAgBgd+V1xq9zqmJKiMAZgN3pCZwlFQxVGPwWKxrY3nJ0j35Sg3cjjjWkhBcB1DkR0aAWeF0BUCAy8qVQv1DRGkQlgqjIgLaTGkNzKKIMOlHoIFDUCkHlbKZGirlAYFq08ABE1BTJdJQJM1STk0GhACc18IIiKCmAQHcRDmSNSbAFVJqqlQAGFhYrpaAaQAAbdC5BgDFNDNcuAaONyELbFbwRQaAgEwhimPjyLShfNva1ra2te3XZAqAG84syXoIHpkC0FivIoOgGQEQA2LmsL6luOncw2vgGmeRpeQwB6+akFg9VMYAQLJWvMTiuaBUsxb1wEZAufniuVHj+aAGTOWb5sVZIz6H8yuzAjAgZ+5wRF1Rf3Z0TCKTR4hWzwF70BoFhFa41NLcMiB9HFYTAZBIG7dBAxIzlG4NjJEGAI1MIyAd3fsfscKUJh2FIZeSlEo6HuccNKHAWIcxBUIyVShAEMK5Z3cs7YVaBFIP5Lqyji1qYUZjftfunjM3QXGm/Mxee2oGsyIIyjA5+bEPffiP3vsha9PpkEhAEPcms6VSKZ3JAAEo6Xleyk+h5lCJOl1feaGMVU0RVCrVWD384APnrFrzqxtvnhkaXpPO5BzbYRDFVck0gmaaAQHTWPdFj4ZFYdTJZ3UcqXFshUa+nI7Pei7e6hqxjKBRmbep08MavHAzCGxsHzI+Wv2EjQAAYlbfhK3ympI3Dx80oKm41cyr5o08b93Y5M2yBlo3T0Co+YEw30Vq/RiZp+hKjenWc0siEzZqUZtDJ8b0vI05rzIxNd6FtAZsPTyZzzVqlJSiY+a6t6F829rWtra17WU2RsQQTfGUWUEUovbMvBDoI1NnxswbO64Slc8B58nwsxsVjoy2TF2GsqnDB4SEi+0aHYE84gg7jmNGiBpQQ6VS3vnAg4effLwrYWVdppie2L/n7s9+1vMdCEv3Xvef9l03Do8etksznudZgk/cdHPxqa358bHq03s3+8kcMj0xdefnPt972pnpjt781dftOXQovWb52OihzT19Q489Tp/7y+HRsT7h2sXqoz+/wb/plxPP7B3IpJVWnm0TEy7iyNNPQz7/wK23DHRkl+Q6oVapVsrCYaiJEE1lJF0P0i4y6belJi6BaiiOazAnG6i1AdH4sic6YhPDm04S1nlRdYfDkEzM6Qq9VrcmARDo+gSZJSXSc1xtgrlovw3l29a2trWtba9sM7E7PhcTYOMUmgEgaCQjQNnG8YvF0gjayNthKxacO+10vN59DnapV/lsASqG6Q5H04EjIps4iuI4TiQSpLUlRIg4undvUcDSzlRcnHJ1cnnCyT+9a4Zil/Mwf3hk94RnuStcxxcqrpTZUGFieK/W0fpUKoE8KhbB4rWp6NDPf3YgVC73EppVJyc6fRuBO0H87BPbEflyPw01NbF9p47CHtfOMjFVC2UslYxtx77kd/6Poce31kaG+letjUsFR6uM79dkQAAKTeScKWQAWuNR3M0LV9BE5alRUVQvWg7oeAJVhmRQKEJz7845hGJISK91bZXWzTAry/SS68e2oXzb2ta2trXtlYT2TdyV4DUbzzsaU/PoFi2h7+POwaD5gLMB5Vuj8vVCUXiMDoVlWbVaDQCklFJK13VBxl1CQBxZgrmgRSg7AHkqMxmUUUVdfiJre9XqtFah4wstVTKbCYIak7GkCLgCIK6hO5uKKqFNtptMF+IoVDKMQs+1OOOuZQOAVJoLWxH4jiPDQMcRCs+yrGwyAZ0dk3f+almuw2dQLRcdWyhJoDUxQG0o4SSBAJA0EuoXMblEdfKJbqL5V5SLSwjIDKynuvwiAgFqpHp93tfwFiZiALquI6qamj9IuuEDaUCcZfa0oXzb2ta2trXtN9eQgDVCfIw0Eh2xwnnbFhhD0Kyu2v2crzn+oKXOnlFAmup6kXyuS8Fg0eWsjkSwEcziKGzhVFUtrEWO42BMOqyRzROJhCUpKJSVlGG5SikrrFSxGmlLi1CBjTGSZKpWmEEOlSjyLME9oUgGKnStFHfF9MRMp22BkmG15ie9oFSKa6GfyWqlKAht1w3CKFQx42jbtuf7kYo5x23/8A/bn3wq63Cq1TyByYQXBwHjiA1FEg0MkGE9WXlRq6DnZvzqJtsGyGiQmjQSTfiyb1mzmk3yd53D35SiInMi8WvyKl+pYJ7qvCN8fjFKfYybtK0r37a2ta1tbfv144B530O6VWuPEbRx/OJMA8zSN+bozf963h6hXrEKFwJyeAkBZ7VaNQKLlmXV8ZDSCe5awok0VSuBzayBXE/GS9mOl03nuGYsopSX5I47Nj2lAIIozHR0uslEWauSimJLMMcuhtVDE4dzvd2W7x4eG+vt7NBK2kJk0inftmVQjapVm6EtOCPNOXcTPnOsUrU6MTHx9NatVlDrTWV0XHME9x0nCILG4JkpbqpNfdNjw1q6gQKpPuGvgFA3zboc2IrX6Yi36Gs0PlFP4m/JIcDZdGF4jul6MSa2bNlSLBZ931dKpdPpUqnUWpZ5sfeZ1pxzpZQpGqy1Vkod7UWMWi20FDhAxOZxkmkx6rbU4twYhaxmCyI2L9La0lpYYd6fAADnvPVl9dwdpYwCl3lT8+6mxYzUVMgw4lzNGWh2ybxYKWUkeJsdaL3IvOJ5APAi5m2hLdQLk1KaXjUHZYbQHGZzCZqDMjW6EdEM34yuObRmS+tFmivYnMlWLdvWFXzBltb/tq7pEW8MRJRSHo+duHAmX5IFerlMCDFv3pp3e7PFDPB5NtTC7fOCLYgohEDEOI4BwPf9fD6/ZMmSv/qrvzrrrLOa+0JrbXZE65Zv26stTLUgkMQAJBFojYwzAJJKych1rKqUx6OO6avPOKKMIosDA5BKMhSaYMFHF2g4TtOJTS5I8zPEbGeT8qcaYWa9OIYJo+fQekF0PW9yagoAGOdRHAshQEGoNQEkLRsllMtVySGKQUZlz/FYCDLWlWrVzeRiIM9N5qeLimlyXIkUA3CNjCiV65oJq7wWdHd3l8tlYKC0ApKlOBKC2alEEFYBgRiEOtIxVGWEns2QZQRnAlSt4nKLkZ4uFmzP1Yo0Q43aBNRZXUzyCLWTngcizxO8QURNWklpWVa5VkWGL//HI5KUkZaSO54BqZyJSNclWhr5z4yIzUH9rzFjjClNoDVwQiStdRzHcRgKAUTAOac4qtTCZCp1rF/utm0rpVzXLRaLQRAwxszX7YtA84bKlkwmXxyuklI2kfpzQXkDEVoRnkEera9vQsMmOp/XMu9PEDEMw3lQnnNu4Gwcx803bbaY2sjGbzFXa7Y00V4r0m0i6XkXCcPwBbHji7CFlzUVIpoT2BxCs9KHGbgZbLPnxiUzXYrjWAjx/BeJoqj5udOEdE03pukANNd0XkvT22l2qXk/tILCI0L5pjfy0tpxWqCXy8IwfEEo37ovnmf7PP+GmtdiuK3mviKiarXa1dW1d+/eK6+8cv369el0uhkFCILAFKYJgqAphNy2Vy+anwWjColAETDO0OJMqbieSNe2FwBUQFpaHmd1aUiN2Fp+qw62jx+SOmLcvR6Pf1Hvqk2pIQLCOY+GddPaaMT9FCAhSUSBxAipjhoRyVCSSSJKRlyT0IikCZhioJhmBIwYJwCqS7CYWKlq9F+B5gDaBJVRm9KtioEGZsgulqqLx5vfMkKoc6PnRaQZQ32Mt7Ju5BATvgJ2BQFozTlnDIkUaY2kNakmKa5FzlG/ZnE8kiZoZIk04A0iCsEYGu4NoWC2YKQ18mPTldda53K5z3/+80uXLjXx+IWh4sXgeET86U9/etVVV33uc59bt27diwhezgufN//b2tIEjk0YEUVRa0s9GNBS0sK0NF9jMOi8izT/pPl2SikDfw0EaeJF02JZVhzHlmUxxgx+tW07DENTGM/4QrZtm9cQURRFR7zIQse6eQJwjI7gwrlt9tM4EmYIiGhamgcRQggD0C3LMhXjzKCiKHIcx1zE3CdRFM27iAFkrQvXChbNu9i23QTu81qa3TDXn7eUz3NjNB2q4+FSH48Fetmid5y39r/1jKU5sc0N1bp9WjeUWfHWHTRvDy5sMYc25oOl6Z4NDw//4z/+42WXXfbWt7713e9+d09PD+fcdV2zsqZOYdte1V908yGplgqFxUBbnMW1GjpuO+t1Ud+/UtqCS6WPrBbya8R9ui6mc2S4j4tO79MmA2DuI+L8X5mAASFTqCVjMdcATKEGQkZIoAkYoVbIFGqLwJGoZ9nbjBG4EpBAIxIAJ+CaAWjGQDLQBAxB4iwqJUCFqAEIGQEgAScySuFm5tVscSeT/ckAml4HLDK7kRrMalaftFl/oKEqz5q5sC8nmCfFOAfQpBVi46tktryBmTcCQGzv4gYMAtQMkHNOBFrXDyts21YkOdjHBOWJKI7jwcHB5cuXmy9sA92O1gqFQvPLuL+/3/O89tq1rW1tey5bvXr1unXr/uzP/uxHP/rRjh07vva1r3me13Tm2+ya107kCgA0aTJVdAAQKJHwo4kac3KK2nT5F3SIiAF5rhNUKpROco4AJCUJ9mtNhJvH3qEGstc4mwl5FGqMCETzH6ERqm82MkBiRKAIQTKFABqUYsCpXqRLMqUZKKYM8OVEXINCQzdHrsGJSSNIRpEAInBAIQGSyVslNU84kICQISFqUzSIOBGAlqbeETNgvV4vaw6IwzmahEeHAJszTPXUyLqiYXNSXiZkipwJ5FFUUxws4VoWC6IQLBuAAWjUkkATSJhbE+m1tjdBa0AGQEAKtGIEjAFDjGPgNuo4ZhYHzlGrI4vILh7KmyNvQ48x5IEXJ3WUTCYZY0YrynGcF8HSaYb9np8r30rJbTJ3W7vdSu1d2GLIM/MuYoi8rQQbE2M2bJPmmxqae5M13sruNQHpJrUGGqx0w5WfxyppXmThAchLwvleeNkm+cdQfUznF5J/TIebXHkTVZ3HF4IWBtG8izRXcB5XvhWZLeTBmyl6npYXTKJokrBfcjtOC/RymTkjen6CjRngUW2fhS3zdqW54ZsHNSZsb9t2Mpn80pe+9E//9E933HHHV77ylY9+9KNLliwx52CMtTPyX93GAGZP0pSUNmcmnuv7zuCypQ8N7Y1N2dC2vRDUswTv6enkDAUiEmiSJnb7a+sAHhGLNxF8Myy9aKTSKD0053Hef8lIgpBGU0uWgWz8lUXACTiA4kAIDIEAJGOEwAAAmUYgJGKAQMBIcQgFIGhLg9AMgXNTqhWBUBM2S9UyTgwJGTEkhqSRpGKgiNUlhAAZMIbIWtOOsZ7B/SLXoxHpp7k452VWpEQCpETSc10RxpJACg6kYyAFKIE0gYJ6dq54De9NrTUZ9haQBqrzk3t6ugygRyRQErg49tCVMIDSHJobzPci0l6bWY/QoLy/CJZOE6LNA3atv51H54UFSZMviFSaaLL1Iq1ugOmA4QMYTG9QSCuBWwhhnJ9mB0zKgTnQaLbMA/oLL7Jw/V7cvC2cxnktpjPGyzL9MUNARNNinjd7ZZ6YfppBmdE1h/ZcF5m3FoZv04rzWvMazaO5WithZl5L08t6rhvjpZq3xczkcXqjX+uH8IJBzXOcFrN9nn9DLUxlnndNw15zHGdgYOCLX/zi1Vdf/Y1vfGNycvLyyy/fvHlzc8u0gdprKILFGEmJSOmkvXzpMtcdDpWEtke3OLS3pK8/nU5yBiSlJsa5/bJ0xCD45w4WL3Y1aXERSo0aUSMQI6C6UAwgANfADZjGhrYjQiQgloAEMQfJIeIgFEhOMadQ6FAAAFiaHAlMc1M9V826EKwBX4FrxjUzZCGNSMAIUdVpRYxAI6Am4AQMWzzRoyEXLayRqk1FXQ1AjDTWyTcvrynV0ZHN5XKFiaKMYsWoIUJV16FC0sAYgH5JdNN/83G9KXysOeKKFStc18TrGWhlHLVjBPOi+c1qvmWbfNZarZZIJJp5kJVKJZFIjI2NHTx4cN26dZlMplQqpdPpJmXcBFNt2zZqFS85zmhG7hfG8ue9eN4VFrYckUp+RFhjAurz4IhpaeKM5tUWtsz71cKLLGb4L1kQrGXU84bQ/O28IbT20zxZzEUWjuWIXtkR/bTnWbjnvzF+bXyM33Tix/NP42I21AvuwSO2LHxHk1lunnzwgx/csmXLZz7zmY9//OOXXnrpJz7xieanShiG5nn7u+DVAjsb/5gveEJEYAwBeKRBMfRd6O/KdliqEpal7bdAQHYk2AONArKvMkZWU0f8+QcOHJSvan0d6VQCNIBJGrItbEHPzPDMj9MWYjT7CUEIEWeKiDfI3ATACDgBUl2zkuYoFx4Z47PFRZ3NXwld9x+M8Ev97ebecryupcOwodTOtSGCIAEBME7aQHOTdMsAFCASawbkDfGG0Xzmd500rxmweiaucS2MyDpD0JpBnee+KF+oURzNOA9okoc5AQEBgmYguSZEyejlveVjpXIptyfJJifDSihJOLPLSIDEGGhO2lD99WtU95wRIKAAANChoNCFmgvBir7OBAeQBIzXbwt1rDMkjuQ8EBEZsjtjbHp6+jOf+cy73vWugYGBT37yk1EUeZ735S9/+ZRTTjG5odAmtratbW07NjvhhBO++tWvfv3rX7/hhhsOHjz4qU99anBwsCkSZThXr4IjkbY1VGlYA4hoAG1xESoCO2G+/Tav7L/ktBX/ducjJdYBxGw3yUgEQQQauHCoUT2KUAMqQo2ESK+qMxxCRUhIDIgj1QsDIaJSESC5rq1RRrUSoE5YsD6Np6xa5iFIABIexbHTQNF1eobBhcfHMRMagTEVa1CU7sgVUaYFOrFWTCsATWBpsGNAgNBUBcVZJZZZ16SuYVjH4kfTVc5n6yjVLzKvxCgHQDSoGgCAxwAKDPdAa0DNLA08YgDACYCgnqGhwJTkNNdvSCxqZaq5NkGrBkGkUXE12+3Wqkn86NadNJMIxDQHzZlGRgwAFBFyJIsKQZn7VjmsQMJqVbecx1w9/o4mU8zOuXDRScsO7dnJyE56HZWgCjGCQABE4gyJxzJWIQgL8NUD5anpdC2AztBCGwEAjQK4D14SZkbTCRKVQicPtqxdunlFN4/AEaDimAsLANnRc2GO6NYeIWbWlHO5+uqr9+/fv2zZsuuuu873/SuuuCKVSt17772tguuvrErCbWtb237jEB5jAwMDX//616+88sp9+/ZdccUVDz/8sAnJm2PDNt/m1WHNDEgydSuBAWki4pwBQEzAAPoyzrr+bM4hy+aWLaKgHNaqtm37iTQyTobVAKwJUutKEDT30SQa/oY2NqK65tGwOAjQtj3OeVAtR9WK5QjLERQWT+jL9Hf4BCABGAfbtrTWQLoBLdnxX1DGUACRZhxdNyQj+8gU1nkviulWiGBwvPkVNX6acPxotFnqmdKM6j91Qc6Wn+YLuJ5t4br+0/yvpdHS9Ss0u9R8i9krm64yXf9pnAaZowDW+DmmT0ITpUXQCJKBqqv31HvDLTsmHRKReIHj0+NtQoiUgA1Lc5sHe5IY14rTNkMuBAADDUozpTiB4NwyYyJaeJP/RjYCAM1ONTYfkfEGgxS01lppUAosG6LY8pwkl7JwuMOSZ21ak3WYJ4AhMMbqB2bHrIx3hChXq5K6EOKJJ544++yzOzo6duzY0d/ff9lllz366KOTk5PNTEqTwdb+impb29p2TJgAEQDWr19/xRVXfOELX/jKV77yrW99y/M8y7ImJia6u7vbU/TqiGkdKZ5F3GjXxcAEdGdg/ZqVy/p6RyckAAhmEbOkolhFBAxQAOgGZ8RIpxjREQaoZx+BAOk3tlHVySnIALFeOhQo1hqBMctigBTHACQITzpxbV8WpAIZg+uCxSCOpG39mlxfzUD//+x9d5wV1fn+e860O7du77ANlt47WChKbKgYlgMgBgAAIABJREFUIkEFlVCM7auCRmPBYGJH0UTsGBFRsQtoLJjEBBUQFYHQV3ZZYFm2723Tzvn98e6Ol3U1+SUCu3Ae/czncnbu3Llzz8x5znue93kBJFUGrnj8vlBKMo/sR0ZLACzKbAoOBYkB2r67Mhs0t2EJsw33tXNiL/MzIJyCTTngrIED2JxSSjioimo5hiJ5kpPSoIU7HosJOZMBNEp6dMkfNqhXZeP6HZUNkk4cSwKiAcgcZAuoI6mSTG3LAsJwinVYJ++wjdDS2OwZDxQXlhLEfg7gnWtFgTHCI47ZGNSk7l0LRwwZ6PdJCt73RAJCm1epfnKBjVu+FMtF+Xw+0zTXrVtXXl5+1llnVVZW7tmzZ9SoUW5Op5CxCggI/I8wDEPTNKzJde6556anpz/99NOTJk0644wzZs2alZaW9t9l5Au0Tzb/PWbAOXNkKnlksAE4h5L87HNOPbVi1Wf7D1R5Q8mKT60Lx7gNRA/w5ghWS0SUtZhYAgWesAXMM+uYjbx5vb6Z5RIkeMCjYaLS1IDXjoWjTdHOOVmjeg04aXBfGQAYKDKXgRDOKDiJBbbYEf0pCZjM0iUFNJaSl5db0rV0z75UTqnjEOCMgCXxmASUM90iWMCpmcG3+DOShLQA0lIL6cQE5URmlEsQl7gt2RxA4lxxAAwrIHuJQy3DMYCmdSrM79kPvlcb2zWHOBrzDTsuUSU/VTtj5ADm8A/WbtpbG4twGmfcUnyMatx2mMMZI0Bk4E6L02yr+7TjN+KTp3kH7MQUCAEiAXcUFvZrkllTmZ3mGXPqmNOG9slO8XhloACccSDN+cuM/q+ZzHKbsTG0bUGa/vOf//zGG29ctWpVUlLSgAEDpk2bVllZefHFF2ualmjXKAi9gIDAfz+GUQoAmDcfj8dPPvnkwsLC+fPnv/jii3v27MEaduIqHZ8hSABCODNNSfNqFCiDmMFSfPT80b24HPzwb//YtHNXpKHa4ws4smZY9UAVADdrFloiYVKLu2XiFjpso5Modm9WRdumqtqSbTVV7PdJfETXLuNHjz5lYG5xOjATPBKoEiEAjhmXFaWZKR9hXocsxmaOTWVJokp6Wlavnju/+DJe06TbjgxMosym3JYY4VQDRponJYeTdd4yc3EN6eGYeqYfOxBGCZOAcIfYJmFAHOIAA1CpA8xhRK6LxCA9Oatvf7WwKyhaorfbMXhic0unSkmuzzd+ZG5G6mcbd6zZuK062ugYEeJLtUECIoEMYFmH/+Cten7HbOStGxVV5ZzYtg2OBQBAHIXH5OghArG+nTJ+ccappwzqnZ8uywxkBpwxDoxSGZptl/5nM0q3Qmqi2R++iEajqqqedNJJo0ePXrVqVefOnfv16xeJRAoKCoYPH57I+wWPb//AoCYWmqWUKorS1NQUCAQAIB6Pu1pk27ZxT7QolWUZXeQTXTWhxVrehSRJ8Xjc4/HYto1vQTsjfIH+SIZh4DGxDq5bGRd3g4TlILfuLKUUg7V48MRnFr4FLUFdnyVI8P2Eww3OBdo5EiPuHo8HAPLy8u6+++7nnntu6dKld9xxx0033dS9e3f8iVHUhxY3rl2m+K07NokhBLhNCKWM+RSJSJDtg3H9Ovn5kOyQumtfZW3cqDMaHBu44sEwmMSaVRwcCCMEjQDdLbqadNDGlipJwAg4FIBzCowwM1mlIY+SlJJSlJ0xtG+vIT1zi1LAS4FQJiEdcGzOj6K3CQfKQCIyB4gzRwv5M3t3y+zVPfLplx6HSIxqNiMtpZ0AnSFJsxyhmREmWLt894LCiSqxoWhvSTnInAEHhdkaAw+RwHSkoOYQEuicn9GvL2Smu1F5d1g8qlmLlBBGPIQ5NumcIkn9S3yarIBVeqB2x4FwmDWZXHJAoSDbThSIjXkJ7PCu3hEb4QfMiGRLRuqCgxEl1APxlCBJ0fTxw/qc1K9bXorsJSBLQGxGCaeEcgKcHTZn/++pfJucD1mRrut4WvPmzZs2bVp9fb2maQsWLOjSpUtWVhbyPAAwDEPUdu0YIyWAZVkej6ehoWHt2rW7du1qbGxMTk7u169fr169VFVFe3hd1y3L4pybpukyeFmW4/G4pmk4c3OZultUyGXk2OimT6iqumzZsvT09NNPP91xHGRp7s7oVe+ycGRmtm3H43HOeSgU0jRt/fr1X3/99eDBg/v06eN6zLsW+C5fx9JCkiSZponOJ9juepwLn6WOBdu209LSrr/++ry8vOeee+7KK6+87LLLpkyZgrM1SinOG92+LazoO8yz6HBGAMCAMSpRAADHBs7xZ5UNlqvTMX2KuuSEvtq+Y92mf317qFqPW2ErjgvcEqNoeIJUHvnid1sMdnXMRky8ZAQ4YQ4DIJxwpss8WZaK0jOG9e01qFu3zhnpqUEIUpAckGTKmY3BbUpaX2h6RDU2FlM1iQO3CPEE/VrXwtTe3bdu+CZgyZoDigOU2xKjDm2OtCMNcm9UcnieKAbmOYMTk8vTZjbPZNacwKsxUB1QGInajHh05vXo+Z393UogJRnkYxu8oIwxiTIWj+n+QGGKzIuzctNDX237Vvt04+6DTQ1xy7ApmJLeUi6KwOE9H2fhHa0R3ETyw/fkJuMECIAsybKsKJLsIebQ7oVdclJOO2lQpxRdl0AFYJYjSSisIUCAMc44of/zAlrbWnnOuRuaBYA//vGPL730Eud81qxZW7ZsyczMvPrqq71er+BGHQVIfDG2XVZWtnjx4nfeeaewsLC2tjYej/t8vosvvnj69Olu5Vf89X0+H7bIsozRcaweEI/HvV6v21WQjiO/d+0CDcNAQh8Oh5ctW9anT59TTz1VkqRwOOz3+11jQdu28V1urVmk5vPnz6+trX3iiSc0TVu3bt0LL7wgSdKAAQPcCARWn8WTx+gssn93tuDW1hUkvoMCy1lIkjRlypShQ4c+9thjCxYs+Oabb+68806/3w8AWKEM2ipxINBBeLzLCmhLjJfKFJB5+hTqkyBJIkmqP8Nf0qMwtexgzc6KA5V1jabBAECmikwpxxIrEj2eovIcH1wS2IzZzGGEeVSanRrqmpvdKT21U2pydsCf4gWv2uI67ppqSJQ214c6Kg89DoRSFSDCTUJUExhR5Z7jTi3922e1G7dlyaoXOLMNxrlBuSERxtxipZzbjuM4mqKS1odskSUf7/h+EJ0wJxazJU0BzoBZMuE6VTSQwo1hNTVjV0O9f2C/7qNPUYo6h8H2EY20VezlqE06JFkCYEG/DsBkoCVZwaACqQO75Kcnbdlz4GBtuCESj1kWOIwRflxF5dui8sA4kShzGHDuDwYy0zMyk73dO6WmBzyd0n3JHpDQ6UimzVEHQCbz0/h0tq2Vd6NchJDVq1e/9dZb55xzzoYNG4LBYH5+/ksvvVRcXDxlyhTkVZqmHSu1lsB/HpLHxZZIJPLAAw98+umnZ5111tSpU7Oysvbu3fuHP/xh2bJl48aN69Sp07Zt2wzDCAQCW7duHTFihN/v37Fjx+7du4uLi7Ozs8vKyvr06SPLcl1d3dq1a1GCVVJSkp+fr2nahg0bMjIyZFnetGkTIaS4uLi4uNjn81166aXJycmyLO/Zs6eurs4wDFVVVVX1eDzFxcWEkI0bN5aXl4dCoc6dOxcXF5eWllZWVtbX169Zs2bkyJGjRo3yer0nn3wyxt23bt26a9eueDxeUlLSo0cPxlg4HN66dWtKSko0Gq2rqyOE9O3bNzk5GQP8bv1aIcDocNB1HaPvxcXF8+bN69u37xNPPHHbbbfNnj27qKhIVVWcTIqFlw7O6ymadnxH39DYmzPg4JOZJyCFvP7UoJSXGuienxkxHdN2OCNI5ZkDjDFOjyuBDUY0aDOVtwjlqiz5VCnF60kP6Km67ldkShzkg4fRXtJKZv5dyJseCXZPADgnQGROHEJsoKB7eVKocMSw7Tv31jSGCZF1qjLLjJtR26dyAhQIpVShEtFkwoHZthue580VB5rrLp0A0YrWBIxQqiV7LNvhzJFBkRhjDpiM66HkQw7Xi/M7DxqY3L2Eh5JtIA7QY1ho47tiBZwBcQi3ZELzUr1ppuaXIN3vaYjFo6Zj2UzV9A7K2v8Nlf9ewNTlGB6PJxgMJnlVn2QFdCXkQZNOLOnKj0Ra94+lvSL5W7FixYABA+bPn3/99dfX19fPnTt327Ztu3fvxt0wmCp85ds/lUdGW1paumbNGr/fP2HChMLCQkmSevfu/atf/eqWW2556623/u///u/VV1/9xz/+kZ2d/dFHH33xxRcffPDBbbfdlpWVFYlERowYsWXLlkcffXTAgAF33XXXa6+9FgwGDx06lJubu2DBgt69e99zzz2GYcRiMcMwGhsbu3fvPm/evD59+jz77LM9e/Y89dRTFy1a9O6776amplZXVycnJ5922mnz58+/8847V61apet6fX19QUHBddddt3379q+//trn8/3hD39YuHDhihUr3n333Wg0Onv27BUrVjzwwAOxWCwWi6mqOm3atCuuuKKsrGz27NndunUrLS09cOBATk7OmWeeOXfu3EAgoKqq6Jwdt9MSQiKRCCr9QqHQZZdd1qtXr1tvvXXmzJlTp0795S9/6ff7kc2jukZQ+fYP2jahp82ebok/IDfAsYBKkkwDVAr4Q1kp/ibDjhqWZTNGqExkQghnwDgjHVZL02YjA6CEEgqcc5vblDNFpl5V8anUK8sADJjT/D8nIHsSyr4nXEZOEzU2R+xG5cCJCrIFnAPhsheSk3OHDCr7xxdGaXl9JMaJJElUIoypMlBCGOcOsxlI6KvdQkddKo8qhRPhqe208SV5JNLEOVMlSZNUSggwMDjEOImGAvnDhnUZPsyXmxMByT6Soqn/gMcfXmOZM5TJAYBHoZ1SfWkBr+Fwm4ENYNqsg2ppfkhgc9gU+XAqj8OWJEmyLCsy9SkeVW6+ZIw5lHBCaavb8ScZtOQfWfexbVtRlIaGBkyOVFUVpRGRSMRlSO7ZiyGqPSMWi+m6Hg6Hm5qaOOexWKxz584ofCeEDBo0yOPxlJaW4p927NjBGDv//PMty1q1alVeXt6ECRMsy3rjjTdUVdV1PR6Pf/LJJwMGDJg+ffrKlSvff//97du3Dx061LKsxsbGIUOGnHTSSfPmzfvss8+qq6sBwDTNQCCgKMqECRN69uxpmuZTTz3l8XgCgcD27dvXrl1bUFBw++23v/3226+99to333wzefLkTz/9tKmpacaMGb179/7kk0+i0SghpLGxcdGiRZTSuXPnpqamLlq0aPny5eedd151dbWu6/v27bvhhhv27t37zjvvrF69eubMmdhvm288EZLvaECVl8fjwZrTycnJjLEhQ4ZcddVV8+fPX7x4cSgUOuecc/x+P5arE0+hDofvdKecA5Gax82W/0CSmqkuxzRJ28OJpkqOpnDGOSHNpm8cOP8ut9LdojVcB21kBAjmfnIOnAHnEiEUOAEODmtmFgRAkoAQDgQt2wknnDRPapoZ8REGI+DIXOFAGag24ZRasso9SaGePUdePrV245aKL7/aV1HObAsclTJTAYkSDgQoZ5RTyhzSEtsHSjDAi3SJ8Nb/HbXGo/xxiY2McFunFKhDlbDF4jZzFNXy6hAKdTtjfO/zJmi52abm4cAlhqTwWK+oHebGyIHZQJgs0YBH8qMTEQesbtYcj241a+2AjT90W7kDEK4OcwDgjkRaysAxhnWkgNNWT8CfhNHLP8Tj3RzEiy666L777ps3b97OnTtra2vXr1+/bdu2Cy+8EFoSCjEqL8bR9gyPx+M4DpYI8Hq9lFJsQXsZ5ExIlxlj+fn59913X//+/Zuamvbt2zdq1Khrr70WRe2rV6/2eDyEkFtvvTUej9fU1DQ0NHi9Xsuy0EymsLDwgQceQF3W+vXr6+vrAQA9bRhjI0eOHDx48MKFC2VZ7tOnz+TJkwOBwE033VRbW7tnz576+npZlg8dOpSTk+Pz+aLR6Nlnn80Ys20bP3TLli0NDQ0XXnjhpEmTMCt3/vz569atKywslGV5xIgRP//5z2tqalatWtXQ0GAYBnZL0Tk7KNDTBtWfycnJ7kNp/Pjxubm5K1eufOqpp7799tupU6fm5eVhbB5zOVCc4Ba+EGhfiy3Q1kBGCAOgBFiz0zLhBGyicioD4xIHCoRwBkAIc2TOkPA71EF1igxcAly95odtO2yjA9zhjDAggMWVAAgDQkFSgDNscCgw4JwTjWB6AUm8gIlU68jBBhalLIkTMCmxgVDQAAxZgpT0zLGnZnbr4i8pKNu5dd/eb+v2lntra2Jxizg25ZQCI4xzx1aoDECAMOCUEdayPkMoJ4wwyqm7JZwQOBqNlFMOnBN+9BsdybapYzuORDRGNUgJBvMLk4oKswb2yx0+lOfkGFSWiRTiYBuW7DlmycEkkcoTCbgE2FmJjLNrACDAJGiufdq8hHB83KGEAyct6n/CCKe8eWtzhzuMEMolrBDcnAVECCWSBAS46xDrVr0mDH6KlbO2BTY4Lno8Hsuyfvazn23cuPHFF19UVXXr1q0FBQXTp08fPXo0CpdxyEyckQi0Q+CPZZpmSkpKLBYLhUL79++XZTkYDBqGUVlZyTkvKSmJx+OyLPv9/qKiIkVRampqFEVBGxlN0/Lz83EmUFNTs3Tp0oMHD6JEx3Ec1DTjNAClWUlJSZxzRVHC4XAwGLQsC/1w3nnnnVdeeeXMM8+cPn16586d9+zZ88QTT+zbt69Hjx7Y8dB5xufzlZaWyrIcjUZlWU5LS5Nlubq62nGc3NxcWZZt29Z13TCMpqamUCgUi8VSUlIkSdI0Tdd127ZbWXQlpuQKdFDgLyhJ0uDBg3v27Jmdnf3444+XlpY+8sgjaF1qmqbH40F3XZxAilzY9gfWatxiLYMag+/KfwKAAWAClSlIADIDpXlUlDAISCjIBFhL7RngzncqneYtbyk91PEaMbAnoVYGL0pLXSyHU4uAIwEDsAA4B7nlKK0uIP3Ry/5T/ZZxAM4Z4bT5ExxQJWgAkHVVysnIUPrpxVmBg11rd+60NmwMHzhkRMLcAeI4YHNuE6p6AAgnDIDSFipPOCGcEMIIp+4WOCFwNBoJR1ckfqQbmc2xkXMKhHFOgVLJyxQqJ6XkeJPTtKzspO7dvSVFakG+nZnaIHGPw0JEAhNkmxyFugE/uqaG7JxCc3YGZSgZ4oBlwJorInAmyUqCHocd3tU7ZiOhtKWRAgPAf1IJKMgAuL5CZAAAhwEjwDmnBIsnMEAT0YSfjv8Egfk2yI1pmo7joF0Jtvz617/u169fTU2NJEk9evQoLCwMBAK45A0A0WjU5/OJAapdD56MKYqiKEpKSkpubu6hQ4c2btzYu3dv/LnXr19fWVl5yimnoHd7ZWWlaZoAUFxcbFlWRUUFANTX1zc2NlJK09LS9uzZs3Xr1hkzZlxyySVLly7dtGmTaZp1dXWotrJtG1NacQpBKY1EIrgysGXLlvnz5w8ePBjTFgHg+eefr66uPvnkk2+44YZvvvnmyy+/RF/52tpaDMqinqeioiIWi+Xk5BiGgedjmmZDQ0MwGAwGg+FwGD8IZwKmaaIfJX5xPB8hsDk+ujGuI4XDYU3Tpk2bFovFXnvttcsuu+yBBx7Izc1NXCcUVQU6CtyhstVYRgFkAAmNC2mLATM5LCQI7oQd658nboE0Bwg7ZiOBlu/LWyQMHDgDBgC02cxRhu9E8q0u4NHheFji0mFcpi1sAv34KOVU5X6QaVpyalDKyUzKyNCzCw7tKYs0hQkHlUoomm+p3dvMZzCUSU7U/CZOmE1NKkuZOfm+5HRISlZzspXc7GjAyxQvBVmmzDFsyZFBPaaRKf4DE/QWJyoOQDjmxbaUK+Y/dJ92wMbDZsXf/ZOA1Px0clPPqQycc0aI1KzVOUJjktxm6ItSGg6H165dGwqFdF3fvn27LMvoBf7tt99WVFQUFBSUlJSgPQiKH8SA1J6haZppmoqipKWlTZ069aWXXlqyZElFRUUwGNy9e/cHH3xw9tlnDxw4EIP3GIYHAMdx+vbt+9lnn82ZM0fTtE8++QQAysrK6urqsMzTBx988Mknn1iW5TgOhuGxJ9i2fejQIZwNop4Hvef/9Kc/hUIhjM1zzgsKClJSUlBX89VXXy1fvtzr9ZqmiStChmGgrw5G63GtoFevXh999BFOSz755JNYLDZ48ODa2tqkpCTLsizLisVimLxhWRayOlmWBas7PoB1Azjnfr8fO9s111yTnZ29fPnySy+99LLLLvvlL39pWZabiy+eS+2Vuremm23enBqA66pI3QH08AgWJUcjsfPoA0PyhLQm6YSAAiADsITBW/rhg7R52X9SAkGTQJZl+p13PQUgoHGQCBAqS3qAM+b3+ANJGY2B7EBBiWoYgFabvO0qfkfIhhJ9iqPRKL5QFAVDA+hojE7NKSkp//rXv1JSUtp8+BydeAUA1zSPLxjQvX7F56O6zlUlSdUs9H8kVNJcZnlMOyg/7Eb+fiLn4U/fE2v8Pey7E0Kk72a537tF6U8y+W47Ku/xeJqampYuXapp2pgxY+6888709PRYLIY7xOPxa6+9tmfPnqiqFwvZHQJYaRUAJk+ePHr06Lvuuuv555/3eDyhUGjs2LG33HILRsFTUlLS0tKQnUuSdM011/j9/o0bNxYVFU2ZMmXp0qW2bffq1WvYsGHPPfdct27dzjjjjKqqqkOHDqEtKeZJp6amFhQUHDhwwDCM8vLyYDCYlZWFavtQKFRWVlZfX28YxsCBA2fNmlVZWblixYqvv/76lFNOKSsrKy0tjUQip5122sGDBxcvXpybmxsIBAoKCnw+X2pq6vz58xcsWPD0009LkjRkyJCnn366uLi4pqZGlmXXYD43Nxed7zEHAOP0bskqgQ4csuLccRxKaTQaxXRYSunkyZNHjhz54IMPPvnkk+Xl5RMnTuzTp09jY2MwGBTPpQ7EXNsgT//ZrqTVqzaj0x2tkfy7r9xOurUEIDXXNTqMrUmcEUIBKKcKA8Y5ZURN6tZDNwy3UjhrQRt8lvz0DjaoukxVFEmScLXWcRyPJGUFAqj/jMfjO6qqhkz6RW1d7TGc5nKHSZKkqipVFCLLhDaX/FITf37S7m5a8p/vfxzcp//jo+2/2OffHmPw4MGMsSVLlvTo0QNDWYwxLPa5detWAMjIyPjXv/6Fkmg3maygoCA3Nxfj9KifBoAlS5YsXLjw/vvvP+2008Tg1K6Avx2qDpDcoNvMoUOHUlNT09PTcTfDMDBGgs6VsVjs1VdfZYydfvrppmk+++yz69ate+aZZ/Ly8gzDwDAGFvrF9Rk3DsoYM03Ttm2fz4eptKiYRxkM7oZPUnx7TU2N1+vVNA0/HXfAM0xNTWWMGYYhyzI+ggkhTU1Ntm0HAgFN05Cv4ywFTxu/BYZm3YKvIip/fFD5xEC7bduulzwh5MUXX/zjH/+YlJR0xRVXnHXWWfjrS5Lkdk6RLyEgcHSQ+MhFUuEG4BML16Dys407/cgMgg5zVEUFANuxGWOqotq2HYlGGhoasrOzFVk5Sr4/R5zXCZxwaLvaK7K97t27e73ed999t6GhYdKkSYqiYJTr0UcfdRynU6dOnHNZllFXLdCegT9oIg1SFCU1NTU1NTVxN9TVIMLhMKW0qqrqlVdeWbp0KbLziy66qHPnzpjPigV6mruRLCceHx1yvos0UBoMBt3dEIlh8langcfBM8S3I+OHFk/JpKSkxC/ibr//LRLfJdDR0Uowg93JTbufNGnS4MGDFy1adPfdd5eVlc2aNcvr9TY1NaEnqWVZYmVGQODo36qukQZOxd0/JdpmtKbyR4DP4tzeYQ7OK7BW9PYd27dt2xYMBhljeXl5wMFhTpuzi6N36XjbJy86lcD/H5VHD3IA8Hg827dv/+qrr2pqaoYPHy7LcmNjo8/nW7duXTQaPf3003H/RNImcNzA7/cDwIUXXqjr+saNGy3L6t+//4QJEzC8gcFOoV4QOIZwg/S46OTxeLp37/673/1u1qxZixcvTk9PnzJliq7rKK8SfVVA4FjNuqGl9CRG6N3ikj9YlOYIUHkCxHZsAFBkBQCawk179uypqKg46aSTysvL//nPf3br1q1fv36qqrYZmOdHq2gVPfyCiBKHAv8llaeUIlerq6ubMWOGYRiWZX322WeooY/H447jnHnmmejxLDLMjlfE43FJkvLy8q666irDMDRNQ8LkimSObehCQAASStTh48g0zeTk5AULFixduvSZZ57ZvXv3pEmTioqK3HKwImtCQOCozbRbteB0GiP0Lt13pfNH/HwAmO3IskwAmpqavi0tLS8vz83Nra461KNbd1VWvvjiC01Ri4uLUTD8b7/OkUJL0AHXMX5oaiQg8G+oPOqPJUkKBAJ33nnnX//618rKytGjR4dCIcuyUO0wePBgrAXrClXFpTzOQCl1NegoWTFNU9d1t/KOyCkUOLbAUAKyeeyKHo8nFovl5ub+9re/LSoqmj9//quvvnrvvfeeffbZyODbXM0XEBA40mwe86NcjaUbmD9qgwjnHAeySCRSVlZWVVUFAFhopby8PC0tbejQodu2bQuHwyNHjmxzQDwmF030IoH/ksojV0Nt9KmnnpqdnR2NRnv37o3hWEopqk7dO9CyLEw3FFfzeAL+vu4vLkkS8njXr11cIoFjC2QD0BKbx9C7+6fzzz8/Pz//ww8/fOSRR9asWTNnzhy/3y/UgAICR3OmfRjbaOHxqJ4/ch/tJtTato0LcVhVEIua79u3b9euXbIsDxw4MB6PoyulZVmBQCA/P3///v1//etfR48ejUTo6NMbQaUEfhoqj+Z91dXV8+fPz8nJ6dWr15IlS2KxGFqJE0L8fv9ZZ5118cUX44o2+ti4ybK6rgt113EA5Ea4xUewm7SU+EJcKIFjyBXG6XVwAAAgAElEQVTcLXZF9ykEAJqmDR8+fMSIEc8+++zDDz9cV1d35513ZmZmouUR+i9Fo9E2F9MFBAQ6LnDkwmwur9fLOUcCY9v2gQMHNm/eHAqFunTpEolEMByAPpUejyctLU3X9YqKim+//ba4uDgcDvv9/oaGhlAoJK6qQAej8pxzVVU1TYtGo9XV1bFYbP/+/bFYDCVukiQ1NjaaponiaVy2xnEUy8TGYjH8q7i4AgICxxbxeHzixInl5eUffPDBokWLJk+e3KVLF0z7AQCv15u46C8gINA+yPj/NsnnQAkBQprdYBiXqUQJ3bFj+44dO/xeX252DgUiESpJVJIk7jDHsm1qybIc8PlTkpJ37dhZmF/g9/nDjU265uEOI0fNQ0YE5QV+KipvWVZKSsqVV14ZCoUkSXr44YfdEKwkSYQQLIeGLTj3xXmwruu6rqOLs7i4AgICxxZYtuy2227r1KnT8uXLP/vss9mzZ0+cONE0TYzbCcmNgMBxBlejwjm3bVuWJEmStm3dunfv3szMzIyMDFmW4/E45v5hVhi66xiG4ThOZmamoiivv/760KFDO+fnO7YtLqlAx6PysVjM5/NxzocPH845X716dVVV1Xnnnefz+ZC1J94nAIDCehwXTdPEUj7iygoICBxzuGKwyy+/fMyYMQsXLrz99tt379599dVXe71e161LXCgBgeMGjDFZUWLRqO71KpSahrF58+ba2tqCggJd1+PxeDweV1VV13WscYk0xtUdmKaZlpbmOM6GDRsqKyu7d+8eSqhkIiDQDtHGmhGayjc2NiKt37Vr18KFCy+++OKHHnqovr6eEBIOhx3HiUajiSWBIKHigwjJCwgItAfE43FKaX19vSRJGRkZd9xxx8iRIxctWvTCCy+AcGESEDgeIUsSOI5HVQHAMc29ZWXVVVXpqak+XQ83NuqapkhSNBzWNc2DKbGUAmOOZTHbJpxLhMSj0f59+3br2nX71q0H9u1rqq8XV1WgXff57zehEYTP5zMMQ9f18ePHx2KxrVu3rl69+s033+zVq1fPnj3HjBnTq1cvQohhGKqqMsbwLaZpfvTRR19//bUYIAUEBI79A06W4/G41+vF2BshJD8/v2fPni+88EJpaemkSZMGDBggtPICAscTbMchnEuqym37m82bDx08qOl6KCnJNM1AKGTEYlSWk5KSqqqrPZomSxKRJMK55TgUACglhEiyvHP37pSUlL79+3/99deN4fDQYcPEhRXoSFTeXXTGtem8vLzrrrsOA/Dvvvvuk08+uX79el3X+/Tpgwmy+CdZljE1duTIkYMGDRJXVkBAoB3CcZzrr7/+/fffv+222z7++OO5c+dOnDjRrRvl1pDCspS2bYsMfgGBow0CwNvawn/UKCsKANiOvW3r1h27djLbyfRoO3bt0lS1KRLu0a07kWhTJOLx6sDB4ZwDJxyIRIEDAx4IBL7ZtIlQcuDAAaDEFwhs37nDNM2+/fsFg0FmOwy4TCVOoLku7H97nm03Cgj8JFSeJMBxnEgksm7duvXr11dUVOzbt8+27fz8/MLCQixFhhVAJUlCx3FVVX0+n3BuEhAQaJ9Ajj5hwoS8vLw333zz8ccfLysrO++884qKivBRhub0aH0tSRKaV4rrJiBwtNl8m9v/oNF2bMaYYRiqR8vIyOCcJyUloSw+fDBcU1cbCAQ4AbzZkU5z8t12776KuBFPS0vDpFifz+cPBnwBP6oPODS7M5MfP9v/ulFA4Ceh8tAiIW1sbExJSVm+fPndd9+dmpqak5NzxhlnXHDBBTk5OQCA0hp0aMYQvm3bhmEYhoHhfHFxBQQE2huw8othGMOGDSspKXn55ZfffPPNP//5z4sXL+7fv7+mae6zC8toCB4vINDBaI0sO46j63p+fn6nTp1cj5r6+vpwOIwxx8R5eysEAgFd10tKSmRZdou8NjY2+nw+SCj76q7gCQi0UyqPHdTr9VqW1dDQ0KNHj0svvXTo0KGFhYVY+5NS6gpM8WbACJZbtEVQeQEBgXYI16cCAJKTk6dNm7Z58+ZwODxv3rynnnoqPz/ftm0sFakoCirsBQQEOhDQeAPvYqxyiLXqA4EAIcSyLIyvx2KxNifq0WgUEmrP4Qufz4cknrdAkByBdk3lsfIZISQWi3HOZ82aNWXKlFAohEYQjDEA0HUdvSllWUYXeTSuQYjLKiAg0G6HeTcghyUe//SnP61fv37RokVTpkyZPXv2BRdcgBUisdK7uGICAh0Lrjou8Z/IvDHyiBN1x3EMw/j+2xVFicViqE2wbRuPgM8NfOE4Dh5TXGqB9kvlZVk2TTMajf7mN7/Jz8/Pzs5+5ZVXDMNQFAUpuyzLEydOnD17Nsa3ZFkmhKCqDDu6mLAKCAi0T2BaPwDgSIyV2wcMGLBw4cJbb7314Ycf3rt374QJE/r164cCG6GVFxDoWIjFYigcwJA8tKhiLMtyHMe27Xg8bhgGkpk2KZCmaVg8jn6vyCseE58b9KiVgBUQ+PFx7YcmtYZhHDhwoKGhQVGUhoaGmpqaysrKxsbG+vr6qqoqrK5CCEGhPL4Fp6qYCCuu7JEDEhGMFsTjcc45Lgjin3DZJBKJ4GvOeSwWw6cY7uC2m6aJjdCyIonMBtcf4/E4fgpqDPCwrrIQH4gINPpIPDG3DHDiwaPRqLvu6e6TeEx8PuI/8QXmXbiNWM2AMeYuAbX6FAR+X/ewpmkm1jowTTPxvfi93OsjcCIgMWKHHUBRlKSkpHnz5g0cOPCNN9544oknysvLNU3jnCOPd7uZLUo/Cgi0b2DJ+cRIPI4ahBBd1/1+v8fjSdTBtwKyfHe8wFse82hxcMR5gojKC7QftK2Vp5SmpqY++OCDhmEEAoHi4mI0Zsb5qN/vDwaD2L91XUcVmqDvRw2uhg/DD+joj08rRVGQMWP2Hpbg1TQN/YXcRRV8MCXm/WAKBB4cf02Px4MKBFxk5JxbloXkxo1zuMEJfKgZhoHnZlkWiq8wAoof5PV6cYbgZhbi45VSikWC8Uu5Lqj4dfAFWiRxzlH5QAjBXocnjOfg+inpuu6WO8DTwCcyLh/h4hJyMlxjxVMS5uInLK13p5EZGRn33nvvsmXL3nvvvTlz5txwww1DhgzB8ASmzRFCMKNOjOICAu3/vsZxytW467oeiUSSkpJwsMOxps33ukkyLuOnlApfWoF2i7b5N9Kmbt269e3bd/369Zs3b+7atevQoUMHDx48aNCgP//5z6tXr3YcB9mPS6oEjhqQs5qm+eSTT86bNy8cDjPGTNMsLS294oorPvjgA1RJ4W/krpO4C4JIvpHaIjCSrSgKBhsw6C5JkqIoGMI0DEPTNAxRIDVPfFwiV37++ecvuuiiX/3qVzNmzLjssstmzZq1cOFCDI1Eo9GGhga3GDA2IiilqqqimAF9k5CsY+9yFxPcSQI+fPEJi2/HKQfSdNwfZy94ZHeO4X4onoZLzjweD84HRL86AYErM9g9LMtKTk6+5pprXn75ZUmSLr744lWrVmH1DOyf7sRSXDcBAQEBgXaCttNekeQ1Njbec889e/fubWxs3L59u6ZpWP/1iy++yMvLw4gmYwwjtUIcf9TgkmDG2ObNmw8ePIgUHGPeZWVllZWVyMtx5QRj85IkRaNRj8eTWAQHU3mgJQ0IaQ3+FY/vBiDRzsiNnbvtboKEJEnV1dWlpaUjRozIzs5ubGy0LOull16qrKy8/fbbdV3HhR1VVTGhEFp0Dkju8SQJIcFgEEU+eGT8FDcDybU9hQRvAZyuIMdyp5euyhn7M85GVFV1Vwnw67gZ22I6emICV2mwa7mTPb/f/9BDDz388MMPPvjg+vXrJ06c2LNnT5w04nNPsHkBAQEBgfZL5ZEURiKRxsbGzz//vL6+nnNeW1uLgoRDhw4lJyf36tUrGo16vV4Ukoqx7ShTeQBALXtjY6NL7nGuVVtbiyZ6X3zxxeeffz5x4sSCgoJDhw4tX768qKho1KhRTz31lCRJXbt2ffnll5OSkmbNmlVRUfHiiy+OGjXq9NNP79KlCwCsXLnylVdeCYVCBQUFZ5xxRr9+/fbu3btkyZKhQ4eWlpZ+/PHHXbt2vf3229GdF1qEMWjlO3HixHHjxmEvuuSSS95///1bb71VluVNmzYtX758+/bt559//pQpUwghDQ0N27dvf/bZZw8dOtS1a9cZM2Z07dqVMVZTU/Paa6+tXbs2JSVlxIgRY8eODYVCnPMlS5bk5OSceeaZhmG8+uqr0Wj08ssvX79+/aZNm4YPH/7ee+8VFxdPmDBhxYoVn376aTgcHjdu3NChQ0tKShhjq1atWrlyZSwW69+///Tp0/1+v6Ioa9asefHFFysrK3NycmbNmtW3b1/Ru0404LzUvYlw4mfbdk5Ozj333LN8+fJHH330ww8//M1vfnPBBRfg3E/M+gQEBAQE2jWVx1FNVdW8vLwXX3zx5ZdfLisru+666yil8Xjc4/FYllVcXEwIceO7Ymw7yuQDZSEAoKpqNBqtrKyMRqOqqtbX16empqLUZP369UuWLPnZz36GKyfLli2bPn26YRjLli2jlGZmZh48eDASiRw4cECW5dLS0s2bN2/atOn3v/99eXn5okWLampq0tLS/vGPf5SXl8+bN2/37t3Lli379NNP4/F4RUVFeXl5LBZbsGABnhKqWbBGmCuFRx1LRkZGLBbbvXv37NmzUTZzzz331NbWXnHFFRUVFbfeemttbW12dvbrr78ej8fnz58fCoU++uijRYsWBYNBwzDWrFnT0NBw8cUXx+Pxl19+uWvXrmeccQYA/O1vf6utrf31r3+9c+fOJ554YsOGDaWlpVlZWR999NEf//hHAIhGo1u3bh01atTNN9+8d+/ep59+urS01OPxbN26lXM+e/bsL774YvHixTt37kxPT//444+rqqqWL18ueteJ+BBsyR7B142NjcFgEMVpZ5111oEDB958880XXnghMzNz1KhRSP1FZoWAgICAQPul8qgcxRdZWVnTpk3buXPngQMHBg4cGI1Gd+7ciWFOVzOKugVxKY8mlXcJvaIotbW1M2bMwJx6XEuxbRtlJPgzoZQcWiTyfr8/Go3OnDmzf//+t912W0VFxVVXXZWRkfHb3/527dq1dXV11dXVJSUlM2fOzMvLu++++95+++1f//rXpmkGg8Hk5OQbb7zR5/P97ne/W7ly5a233pqSkuLO5VBbv3Tp0r/85S/oblRVVXXttdcSQh588EFJkq677rr+/fs/8sgjr732Wt++fffu3dvQ0DBs2LAbb7zxyy+/3LBhg6ZpVVVVL7zwwrBhw+bMmROJRF544YVXX3117NixRUVFuq7jRMXj8QSDwerqatQU6bp+4MCBSy+9dMiQIQ899JDf77/22msLCgruvPPO8vLyr7/++q233mKMLVu2LDk5+bHHHnv77bfHjRv3xhtvfPXVV7NmzZowYcK2bdu++OKL0tLSwsJCDLviBRSyseMe7k/sxiOCwSC05IEkJSXNmTPntNNOe/LJJ++4446RI0fOnDkzOzsbUzIwN8P14RUXU0BAQECgXVB5pDIuobFt+4EHHojH408//XRtbe20adPy8/OffPLJwsJCjGMJofxRhsvRMUCYnJz8+9//3u/327a9c+fOxx57DG1qNE3zer0ejwfl6QCgqiqacEmSNHDgwPz8/M6dO5eVlY0fP54Q4vP5OOfhcHj8+PF1dXX3339/Q0NDY2Mj5kL4fD5Zlnv16tWvXz8AKCoq2rVrl5v+73YAVVV37NhRUVGh63p9fT1OAAzD2L59O2Ps73//++rVq6uqqurr6//2t7+dcsopTU1Nn3/++SWXXDJ8+PCxY8dKkrRt27b9+/f/5je/6dGjBwb7Z8yYUV5enpubaxiGYRjIsdAmFWcmADB69OjLL78cJw8jRow4++yzDcN47bXXAKC+vv7ZZ58Nh8OPPvqo1+utqqqqra0tLS0dMmTIl19++cwzz7z//vuqql555ZWdOnVyCxWj1kIYigsAQL9+/e6555677rpr5cqVmzZt+tOf/pSbm4vONphWJC6RgICAgMAxo4Xfb0Kq5CY4fvrpp7t27cI8V1mWO3Xq1NjY+PXXXwvHj2OFRGkv0ohBgwb17Nmzb9++Xbp0qamp8Xq9SHYbGxtjsRhaQ6LFDf7Tsiw0pHccB5m6JEn79u0Lh8O6rr/yyiuLFy+2LCs3N7eoqCgQCADAgQMHsO4GmtjgWxL92qElU/bmm29etWrVq6++ev/99xuGsXr16qampnA4TCmtqamJRCKU0oEDByYnJ48ePfrcc89NTk6Ox+MrVqx49tlnv/32W7QMQ7dT0zS9Xq+qqpFIBBd/DMNwbeNdC3zHcdBjJBwO19XVUUobGhpQgBQOh5uamqqrq03TxMJnANC1a1dJks4+++xJkyZlZ2dXVlbu3r37jjvu2LhxI2bB4nxJ8HgBF6qqPvjgg9dcc83evXtvvvnmiooKSHBwEg9DAQEBAYFjhbYVn2j9gVL41atXDx8+/KmnnrIsKyUl5c9//vPMmTO3bt06ceLExDpqAkdv+tViGoOUGgVRKAgJhUKu8iQYDKLyJCMjY/369ZZlSZKE/ozxeBwPwhjz+XyGYVBKvV6vJEkNDQ3vvPOOpmlPPfWU3+///e9/v2HDBjSWQd6PczzHccLh8PdNeWtra9E/XlGUgQMHBoPB/fv3+3y+7t2779mzZ86cOQMHDly7du2uXbvGjh377rvvFhQU/OIXv0C1+iOPPHLgwIHi4mJK6dKlS+fMmQMAy5cvVxQlJydH13Vci4hEImvWrGlqakL+5EqcKaXJycmZmZnr1q3bs2dPbm7uHXfcEYvFLrvssqysLNu2H3zwQb/fv3Xr1t27d/fv33/p0qW2bd99992apn3zzTePPfbYJ5980r9/f5w/uIb0AgJYKIpzfvnll+fk5Dz++OM33njjlVde2bt372Aw+CO1ZgQEBAQEBI4BlXcFNqgETUlJ2bx5c1VVVXp6OiGktrYWK4a6RuBCKH9MgLF5VVVDoRD6Kkaj0YMHDxqGgVaMhYWFpmn+7ne/y8zM1HUdq5xi5QsU+OLb3TpNABCJRJKTk/Pz81evXn377bfv2rUrEomkp6fX19djLD8ajbpvxPpNieoCznlWVhY6+hmGEY/H09LSqqqqMjMzJ0yY8NJLL82ZMycYDDY1NWVmZv7sZz8Lh8MLFy7Mzs7u3Lkzpp8WFRXl5eWNHz/+3Xff3bZtWzQajcfjY8eO7d+/PyFk4MCBb7/99uWXX845r6mpCYVC6DWJ6iC0mzzppJOef/75adOmJScnh8Ph7t27d+/eferUqX/4wx+mTp3aqVOnjRs3du7c+bTTTjt48OA///nPv/zlL717966srLRte+TIkVhhClpUTIKiCUBLNbFIJOLz+UaPHj1ixIibbrpp9uzZ559//vXXX5+SkuLWlRQQEBAQEDj2VN40TdROIKGZNm3a1VdfPXny5PT09EgkguzqpJNOcm3LQZhRHgvgdOsXv/gFsnNKqc/nKygomDt3bkFBAWNs1KhR8+bNO3ToUCAQ6N2797fffpufnx8IBK688krDMFJTU23bPuusswYNGpScnEwpveWWW+LxONpTdu/ePRwOjxgxorCwcNu2bdnZ2bm5ub/97W+LioqQ4GIeqs/nSzylM888s2vXrjk5OZiDq6rqtGnTACAej8+YMaNfv35btmw5dOhQUVHR2LFjk5KSzj///KysrB07dsRisSFDhpxyyimdOnWyLOuqq64aOHDg3r17CSH5+fnDhw9Hk/jLL7+8c+fOlmUNGzbMNM2qqirG2LBhw3Rd79evHy4azJw5Mzc31zTNSCSSmpo6fPjwjIyM008/PRgMbtiwgTE2duzYMWPGhEKhO++8c8OGDSgV69at2/XXXz9s2LDEUrKCygsg0EseezsmnNx1113PPffce++9V1VVNXv27AEDBmDgA7dugTMBAQEBAYEjDTJ48GDG2JIlS3r06IHsEAUbqIpGj5QtW7a88MILu3fvbmpqmjBhwimnnIK+8rquI+lHxrNkyZKFCxfef//9p512mriyRw7uBUeZOACgcsadVnHO3VQHrH2DxNSdAGCU0VW6J9auR+ENKnBQOYATNlmWMfaP0Uf3IIkn5mroXbP5VibcjuNgOYJWEz98Ix7c/XZYrVZVVTcPFWVFrhUgTiDdM3EVRI7jmKYpy3KrlETMGcCUj8RGPEnBvQT+c2Cqxs6dO++4447Kysobbrhh3LhxoVAoHA5jHjbSenGhBATaCXA8WrlyZW5uLrpU4YDy/T3j8bhpmoMGDUocbQUE2jPaNqNEWuPyrZKSknvvvdc1NGxsbEQGKbr4sQW64LVqTGTJOBODFtEUJFhYtvr5sB3fiz70LgnGsjitiLt7kMM60/fYsMv78QQkSQoEAvhP909uCNNNvcCnp2u8k/ggRs6deLYA4H4dd2aCIpnEr4aCMdzTTVJMzG0VRkwC/19QFKVnz57Tp09/5JFHHnnkkZ49ewYCAb/fH4vFdF0XPF5AQEBA4JhReZc/IVVqbGx8/vnn9+7d6/rH67reo0ePKVOmuPF7EYI6ygw+0QXStZmHBFNIlxYnWrK4O2Pwu5XMPZEx4574RuwG7kygFU3/kf6Dn4JHazVtQFKOR8CE3VZvRAV84jm780w3co8v3DPBCH1iS+JlSZw/QEKM391f8HiB/6970HEcQsgZZ5xRWFj46KOPzpw5s2/fvjfddFPnzp1N08RMEnGhBAQEBASO+JD0/SZX0oAJkR999NEzzzyzZcuWNWvWbN++fePGja+++qorknbVF+JSHk243NQVybh1ahIlUm6U2g1guwQ6UQPjUm18o6u3wTfiR+AOJAFtknjc2SXNeFYuY3bPAdMEEz8ucbKB1cfcVEL3BNxVCPyT2wgtEh33xNzX7g74OvG7uBMVlOW0udIqINAmsIsioe/Ro8f9998/cuTIf/3rXzNmzPjmm2/cR6iAgEA7gWVZdXV1aL7cakhqBVz4hRb5pctzBAQ6EpXHHuwSu7///e+nnHLKQw89VFhYeOGFFz744IM9evRwyxy2CoIKHAW4keZEVs1b4La4LJ//ABLZc2JQPzEw3ypaj09Al6+3Ocf4/im1OkJiu3s0dyYAh4fMMQCPVLvVpyciMSTvMvXv79zqxFqdjIDA/xebR4cA0zQ9Hs999923YMGC3Nzc66677u6770bjeQEBgXYCTFh3TZxxmHDaglvJHqsQiksn0CGpvJtWiHWFfD6f4zgFBQXDhw+vra3t3bv3sGHD1q1b54qwoSVDUZIkXHQWBVOOKBLTQNsEEnQ3Tp/Y2AqtjuPu0+qNP/TPH+LxrY7c6git2hP/mhh6T3yjezQ3ov/9b5S4c5tHTtwHj9Pqe4muJfAfwi3RgFu0quzXr9+CBQuGDBny+uuvX3PNNXV1daZpYljEnc26z0bDMMRlFBA4akCOjrYQiqKoqirLstIW0NAZSxC6BRnFBRToYFTeHW9kWZYkadCgQWvWrHn99ddLSkreeuutu+6668MPP4xEItAS+ITDBTai0wsICJxQsCwLKxsEAoH/+7//mz59ekVFxfXXX19VVYW1pSKRCHIIl1KI5CIBgaNM5V0zN6yRUl9fb7cFVVU1TcMbtlWSlYBAh6HyidYltm2PHz9+6tSptm2fdNJJRUVF77//vs/nO+ecc3AfTdOgJTafqO4QEBAQOEEgyzIG/GRZzsrKuuSSS2677bby8vJbbrnlww8/xLLZuOyDy0Eg7L8EBI4u3PsObRU456qqtknla2trcZ0WI/euBFRAoP2OQd9vsm0bp6SYERgIBK677jr0qHnmmWcaGxuDwSBjLBaLuRbdbtZgoshBQEBA4ERAYi61JEmhUGjChAkDBw686aabbr755iFDhtx9990pKSm2bcfjcZcfCDYvIHA0qTwy+HA4XF1dHY1GsY7h9/dE1/l4PO71elEwLNbQBDoelUdxGI5JWGUTKXskEiGEII9He28M22OVTTdvUoxPAgICJybcvGrHcTp16nTjjTfOnz//008/Xbx48dy5c/FBim4YrgergMAJAwcAw3yJPZ+5LW7o+0jEAm3bDgaDQ4YMSU1NxZx1j8fzQ9Y0hmG4PP4nCU3ylv8TQQEAOAGn+S+cAVBgEhAClHNgLZeGEgDgNOHqsO9dRgFB5Q8H9m90IcTyPbh27PP5sKAm5raiiQ0W1BQCGwEBgRMWrsMSIQRtbQghjuP07dv37rvv/stf/vLhhx/u27dv9uzZ3bp1g8PrMwgInBhgwC0AapoWkRVZUgEYcxxKOQHKGViMMCBEAQIgMUaA/dQ3KTBmJyeHGLMBQFVlxuwfmk3rusa5g7cpvvF/4vGE2sAdQvnhNFwB4I6pERuoA44Jpgk2ACSBRwNqO8AcYBwIB/CASr6j8owDa5nwCDYv8ANUHqU1aPBn27brsepCURQcrhJXnTCWn5WVtX///p07dwqneQEBgROXtjDGOff7/YFA4IILLvD7/U8++eTu3bsffvjh4uJijIYAQDwex8rK+NQV103guAVnEI+DqquabgONMDBNm1JKHeJVZUcCRwILwGDgcPBKlBxfJJUDOACsJTaP8U4JAEAzueJxTEVSQXfAoeDowJxIJMy9VCYKAFiO6ZHU7x1PQOBHqXwrFr5mzZrq6urzzjsPJTcNDQ0rVqzIzc0dM2aMaZpuVB4XjsvKynbt2hWJRMSwJCAgcMICpYaxWIxSquu6oihz5sx57733pk6detJJJ1177bWZmZnoleHWdBPqeYHjHJIMVHKAxhyIMiAelQIwgH1NUNfkhGN2nFEHFIdA1LQBCAADoAlbcrQaaQvl/mkaKTCJMw6EgQRAGAHKAYATxy7upHVKpnHwxE0gDmmcfawAACAASURBVOgUvDbomqRrQQdsDjYA0agKcJjqiIDQPgj8OyrvFtapra19/fXX33777ZSUlO3bt0ejUUmSYrHY2rVrx40bN2bMGLekKApydF3Pzs4eM2bM8OHDxQqygIDACQvHcdCGkhBiGAbn3OPxjBs37tZbb12zZs3evXuXLFkiy3Kia7Xg8QLHO5VXLBPCHJgHuASHbCjbz9d9telfO3bvr6ptiJoOqET1guwJWw4/jpS6Emcqc4ADowQ45QTpOAvqXjve1KNLp+ED+vbrGeqUDByAamCZ4AVFBmIYJiVcUzUA4MTl8QIC/wGVR+MaHFpefPFFy7JqamrWr1+flZWFWbCc806dOiF9dwctAAiHw/v3729sbBSKeQEBgRMZibxc0zSsv5GamvrMM8888cQTCxYsuOKKK6ZPnz5ixAjOOWbgocGAuHQCxyuRt00nJlFHg121sHZ7xT827t19oKYmapmgOlIeT/IwolhMshgwTQEgLVKUxC10xEYCTOE2AOeE8BbhEAG237a9wbT9+yJ/2fnXgK50KSzoWeA9o29Wnwyd2aBZVFeCAA4YFmiyDZwBoQASEMpJ84EFzxL4ISpvGAamuno8nquvvnr9+vWVlZUTJ040TdM0zdTU1Nra2jFjxmCalxvCZ4x5vV60T/6pkr4FBAQEOiLc4jKubQAKFC3LmjFjRmFh4cKFC2+++eapU6dOmjQpFAoZhtGmL56AwHFyRxBialoDh9Vf1L328brPd1YYWnIgO7+WORaRmUOAEQAZKAWFAjfaosjQFr8/Eo3u9idqJMSUAQg2fpe9Ch4l5lhAdaC00YrtK93z5V77vX/+4w8zzj09P0lnlMc4wRNUCSNgA0gAtPnIIAL0Aj9G5TVNi0QiPp/PcZyLLrpo+PDhdXV1vXr1SowbGYbhBpAURUGbeRTVoOJTCGwEBAROWGAZGkVR8FmKC5VoUB2NRsePH3/aaafdcsstzz777K5du+bOnZuRkSEiIALHMRyAKIV/fhN5adXfvtxT7ckp0oKZB+ojXNFB1QBosymL7CES55E4ALSlaz86jT+xVr5ZJE9Js6Fk8ySCAuVgM5AplT1cUwi3bLD21tW8+bctPSaO6hkAwghYEmgy2t4wAAnfyilwJpi8wI9RecMwfD5fLBbzeDyMsYULF0aj0aeffhqtJwHAtm1cL8YqhjhK+f1+1H2i6kaMSe0fhmFomoZbDByiiR7KqNzs58SfMtFnw7Ist3QlOh3hX3GVBl+4dXPwOMhmIEF+wJqdc5vt/CzLUlUVK2a7J4B2H5RSnEniQhAaK2GLZVmEECzKnXgm4icWOIbAKLvP54PD1fBerxefk/fff//VV1+9cuXK9PT0G2+8kVKK/TbR5Fc8SAU6KDjnhmF4PB4cLGxF2V0D7326cfPeapqS2wRaY3WTmppuxk34ztydgmlxziRukbZpd4dMe2WEMYcCB8AQZ3OwngMDoAQch3FGgQPIFjAtNeeLHRV/XVtefHpnTQYzbKseBY95eDKNSK0R+A5STk4O53zixInp6ek4bCATwnHItu1QKPTxxx8XFhb6/X5cLMbBBq3lMaMLWdfGjRs///zz008/vaioSFzZdg7btt1K8qiJQg8i1x7bfRxDQiY0EnTcTVEUpOZoqGdZFiTUCENFgXsEN0MaX2MNHdfwFLdYJ9idEOKH4ms0P8Wamniq7jQAux8ePPETRRKhQDuHZVkjRozw+XwrVqxYu3at1+vNzs52J72maYqKewIdl8c3Mww39EPpJ9/WvvLhl6aewvxpjY7MqOo4ABSZNAPOAWy0baTcIc3ql8Rtq38eucaf/MiUcOAocOcUOAeOzJ4AJ5RJlFPCKeUSB5kRVbYd2lTfs7A4qIPukYADSMAI8Gat/HdyexGYF0C07f6OZF1RFFVVGxoa9uzZc8UVVwQCAUVRampqFEWZO3fu5MmTsWKUa9QgrmYHAmOspqYGy/SqqqooCobkGWMYF2+TQ2CgHfl0JBKJx+OMsfT0dAyQe71e5OXuJKHVwx3ngXhwnDHW19cnJSVVVVWlpKRgL8LuhB+EhMayLAxt4vBg2zaG3nHaifvg+eMHiZC8QIeAoiiBQODKK6/s3r37bbfd9sEHH9x0002zZs1yp7WCxwt0aCrvxlwopQ7Auu2HdldHMrvkx5hiA4BXh6YweFXgDoBDuctPgRH5eFLoUgDqyAnFWhOV+m50nQGAQ8EGO0b0r3bt+WDd9tyzu6kySDZIBE3ogbaqiysg8CNUHiOviqLEYjHG2MCBA/1+f1NTEyGkpKQEAHRdx+gR3quCync4RKPRX/7yl66XKJKGSCTy85//HCvM48IL7uCu9SdW9vV4PDNnzszMzLz//vvRihTfgtwaV3VQhOMeBFrUMhjj55yHQqH6+vpf/epXZ5999qxZs1xBDkbl8e26riN9x9g/HhnnA7iG69baxDEDa26Ln1ig/QOnzSeffPJzzz339ttvv/baazt37rz66qtzcnKQzYtLJNBx2bw7vqiqGnVgY+khNTXbkvWm+gioXl3XY/EoMJuARXlLbVdOOUickGaJOU/cEgByVBopAAfCf6pGBkA4UEaBAOHACUnYurScAgDnFKjmEDsuef624cvzz+ymMAjI4AbjieDxAv8hlXccx3EcJOu6rp977rnnnntuq31M04SEYlIietThEAwGb7/9dk3TysrKHn300U6dOl1zzTWSJKWlpamqGovFsP6Xx+NBZQs+ly3Lsm1b13UMe8fjcUyAbmho8Pv9iqI0NTUlRmKQZ3s8HpejY6lgzrmmaW5/a2pqamhocMU86JWEhkhuB8NPR/kNngPG5lGL6Z5MKBQSjn4CHQWmaeLKWLdu3W666aaSkpIHHnigqqpqzpw5ffr0cVefBAQ6HI/H1VF8YnPOt5XWlB6qZ/7ketOhXh9jPN5UT3SFG1HCbcI5B4kTykHmLZT1WEpsfuJGzgjntLmIBNJ4BkAJYa5KhgASfuBeBszyJn8bObhy3bdnDSuUKPgBZMYJh+byUC1elAICP0jlUSDhZkMSQmpra1955ZXdu3dblnXOOeeMHz8emZk70og6hR0R48aN45wXFRU99thjeXl5o0ePRp1MTU3Nvffeu2XLlpKSksmTJ48YMcKyrOrq6jfeeOPLL7+UJGnEiBFnnXVWZmYm9o2VK1euWLGCUjpr1qwBAwbEYrFnnnmmW7dusiw///zzeXl5F154Yb9+/QCgrq7u8ccf37x5c1JS0rhx484+++xAIEAICQQCzYuwjrN+/frXX399+/btp5566tSpU9PT0zELcOXKla+88krPnj179/5/7J13mFRF1sZPVd3QuXt6ZphMTkMQlAwOiCiorBhX192Fz4wuKAoKIgqKoru4CqzIIoirrIoJDJhYhVVRRFBRkgQJAwOTZ7qn001V9f1RM+2oqIifAb/6Pf300327+07P7RveOnXOe7q98847I0eOTCaTGzZs+P3vf9+tWzeM8fLlyysqKq644or02uRPLPk1YxiGy+WilCqKIoxuTjvttKqqqiVLljz44IOjR48ePHiw3EqS41fNi3tVVSmlm7duSzAwHIYUAFUF0+S2CYgAUADOEOZc4aAAqAAAPIUZcMwRQ+l74IA4+hkWIoY44oDg/2ohw5wTh389fg+UAyAMCENT1yhgbsA6s01H9aQU/T8bPxx6cps4gAdEQQEH1Jhqw1B6xCORHKkIWhyBIiCKEKqtrR0/fvwjjzyyffv2LVu2zJo167zzzjtw4IDjOKJI0fmy/Fxy/PzwTcm46ROuaP61a9euSy655ODBg71797Zte+bMmevWrSsrK7vmmmseeeSRjIwMxtiCBQuWLFkijG7KysqWL1+emZm5fv36Bx98UOS9vPzyywsWLHj66aezs7PffPPNRYsWmaZpWdbtt9++YsWKLl26cM7nzZt37733ityeRCIhovWzZs2aPHlyZWVl9+7d165de+WVV65bt85xnHHjxk2dOlVRlJqamvnz569Zs2br1q1+v3/16tXvvPMOANTV1T3++OM1NTV+v18k/cufWPIrR0woiQkuUQ3idrsvvfTSe+655+DBg9OmTVu8eHEsFmNNiNIUYTaVnp6Sm1Hyq6Sx2wwHzBCyOKmoa3CQ4gmEMCE8Wg+IqwEfWBZwBIA5iB6owjOdYcYAiSA0IIbEPeGAgSLOOOYAIDxfMDgYqMIYAVthDANHHABbjFAABtgm3CGcKxSIMF1giICtMIdwThjCnKvc1igDJOwhuVgVAsoR49gGaPwmHFMAThiItUHjl+OEM8IdjOzGe8YAUdQYYG/6YtwBYIC+emtcQgE5gChgCogDUOCWwyy331cdc5LcBemAKxK6H6BZ51eJRHCEqLzIh05nSD///PNVVVXLly8XIumRRx5ZtmzZqlWrrr32WhGVT6VSIhtHclwj8lI2bdoUi8VuuOGGs846q7S09C9/+cuKFSv69OkTjUaHDh1633331dTUPProo263OxaLUUoLCwtvvfXW1q1bJ5PJLVu2AICu60KjzJkzx+v1XnzxxYcPH9Z1fdeuXWvXrp01a9ZZZ52FEFq8ePGCBQumTJmSSqV0XY9Go6WlpUuWLMnOzr777rtbtmz5yiuvTJ06dfbs2VOmTNm5cycAzJgxIycnZ8aMGa+//rqmaSeeeCLGeMeOHQDw7rvvxmKxMWPGpIejUs1LjscBNiFk2LBh7du3X7FixaJFizZv3jxz5sxAICAmS5u7uIpwvtxokl9ctQPgdF6JMJEkwJFKKANQiQmQAFST5ByrpmEyBODSgTM7mQJVR01+xAgQBwrAETCEMQfCAXMk/NgZ4hxh6lCLI6R7vTYHbtiAKOOm6qiEAyAKwCnXGGZci7sD4VRVhIPtcnvNOifgCyacuKKFHGoRVocRcMeVspniIW6L2owyT8C2TMdM+L06tSlVABTgnAPjiGKOMEcOMKyAphPEOI8hBo4NCgLOMeeAGABwwAxzAIUDRpwjQIQ7mHOGgHGVIQScA2Dg7MsoKm+eioMAUeD1hCSj9TEt1KY22oDiEPABAQDc1BsKNTaaklc4yXdJeWjmJMU5//TTT7t165afny+sRW6++eZVq1ZVVVWl6w6ljv8NIDraKIpSVVUVi8WeeOKJF198sba2VmiL+vr62trawsJChFBmZuYtt9wicgMwxhkZGeFwmBDi9/uFsBAmeu3atfN6vaZpZmRkHDp0KJFIfPTRRz6fr3fv3kKR5ObmZmRkHDhwoLCw0LKsrKysioqK3Nxcr9eblZUFAC1atFAUJRaLxePx8vLytm3bBoNBj8fTvXv39evXHzp0KBAInH/++S+99FI0Gt2wYUPbtm07dOjQ3MBbIjm+SJ9URe1K69at58+ff/3110+YMKFbt24iq14MU0U2mhyySn55Hc+b9DsAQKPRCiDADKiwlgRwEDgiqg6AOXDeGG1BjfWh6WEAA2G6CBwAcyAACiDgHANyEMKEEIdR0zSBEPC4NLdq1Sc5EIoaeydx8feplTJtUBVglCMApFo2YwhZNgdACsEKxhw0DYNNLARMI2rCsEBR3D4foybDwAEBwmJ4zbgixBDGCqfEdGyKAGkq0l3MNBgwhLAoYBXTCwwIAOGII+4ghFHjhsHNYunkO8dFNkImIMbATcHGDFTOMMK8mfUkatxW8jInaQoDfZuwS18hunbtunv3buEJaNv2kiVLCCHBYFB4jAi7Erkdj/vzcZNZezgc9nq948aNmz179vLly+fOnXv11VeLQHtVVRVCKBqN/uMf/3jqqafi8bgwLQ2FQkLBi95hmqYJY0rhNpOdnQ0AXq+3qKiIUlpaWkoIIYSIUteCggLxp2tqanJyciorKy3LqqmpAYBIJMIYCwaDgUAgPz9/7969dXV1CKHDhw+nUimPx0Mpvf766w3DWLx48QcffDBgwIC0iBfpBxLJ8UU69G6aJkLovPPOe/jhhw3DuPLKK2+55Rax/4vUOOHyJHW85DcK54gBaox2AzAAbjVEEbVcClKBgWVApMYqKwOu2kSxsWJhxcYKRQoHQkBDBgVQgGPbYVRTUghAVYFS4GABpBzHpA5FmNtOPJEwHRuoDQRzhBLRiEkUzgnYBEABTEDFQDBYSKWEY2RgsDnlDsUUADBDKkUKRRpFGkUKAxUQBoQAMMWKg4iDNAqKdJ2R/NxSPt2bUzwdMmRIJBK56qqr/va3v916663PP/98aWlp9+7doSl4Lz28fxMnzkb3mFAoFIlENm3aRAjZtGnTHXfcsWnTpuzsbEVRPv30082bN7/77rtPPPHEpk2bfD4fY0xM/ScSiYKCAl3XRZaOkBqiIathGIZhAIAIq8+bN2///v2vvvrqiy++2L59e7/fL+KLLpcrNze3uLjYMIzXXntt69at7777ruM4JSUl7dq103Xd4/EsW7Zs9erV7733nnDXEc2hWrdu/Z///CcSiXTs2DEdjJcSR3I8IvqsNTeJat++/Y033piZmfnmm28uW7YsEok0P0unmyVLJL9ykLjMNJVmNb//NqDxRsUtIyuDcIebKW4ldAXcAb8S8ANHwDEHTBGmCBggYJxwpJhU5wo41LEc0AhTMeUICAAhDBMbgCMgGgZVzQiHfG4NvF5QCEFMD/o5IMQwoggYbjKA55iohCPAAJoCugqcOamkyIphHFPAjIv4PQKGgDWmtDMgDmAHMBetXo/mJpH8cJQjSnnhPyiuE927d58wYcJzzz331ltvaZrWpk2bSy65pH///unjUDQMkikNx512Txu95+XlZWRkmKapadrQoUOvuOKKV155ZdWqVaZpdunSZdCgQV6v95xzznn77bcnTpzIGOvevftFF10EAKFQiBCSSqV8Pp+wlk8kEm63OxQKaZomVhgKhVq2bJlMJgsKCq688sqnn3766quvtm07Jyfn0ksvFS1jQ6FQXl6e3++//fbbX3/99RdeeOHJJ58MBoPXXXfdJZdc4vP5brrpphUrVnz00UcffPBBmzZtamtrRS8q0fTg6aef9vv9nTp1giZXJbk3So5HNE0TO7BoqqDruuM4ffv2feSRR5599lkRRhk+fHhJSYnotK1pWrqHgziiZX80ya/4ogOIA3COmhJsgHFgXxevHHEEVHi8NOWRM8QdK57wKYCA1ddHGCGuQJBRcLAHEAbEgIjYPVUp81AHbIsRjjRscAsIBcTBNBHRODjgUGAUOSnOKXEhlookE0klXIAwpolaXddtijlXgHOgGDgDZAHjPtVjxmKWYYPHA6qCFcqBcdGxtTEkypvuOAADjqAx5YYA4sBt4Ecx8JYNXCXHNlTu3bs3Y2zp0qXFxcXpVj7C/k/EVsW1Ie0LnkwmfT6f+LB4SfSFBYClS5fOnTt39uzZp512mtyyv3KEfbuiKIqi1NfXezweXdcppbZtu1yuWCx2+PDhUCiUlZVFCBG6WdgZAUBGRobYH1KpVCKRyMrKSu8D0Kyrq3iaTCaFtXy6kLq2ttayrIyMDLfbLXYh4XxqWZZoaGBZVjQadblcfr9ffNXS0lK/3y/SuhYuXLhw4cJrr732mmuuQQi99NJLM2bMOOOMM+644w4xMJBjS8lvA3FciFC9qqqvvPLKvffea5rmVVddNXbsWHFweTwekeKYbsIgkfycVxLgAAjzr+TKM2AOMGQDYQq2AOIO3Lbw1SdLXZbmF7pCfFicq7+hSjjmFsMKiFx5joE7CqOqGfERJzPod2xT13WMlNKKasOTZREvYAYkAQw00+217T+e2WfL+p27yw7ybK0WHFt1A1I9DgNHSaVSissJeXW3CZF4Kqbh3gGEOP+4JoE0vUhnDbVR5s6LaZpDGKKqyqnKExjAsHHI71YxTcZpijqODsilgoGAq1/NbuBYjCkQohgDKI3279xu2kLfJ+WxotG4Sg1Qw3m44dlJw7r5mYLw194FMlde0oxvNUBIpygoirJt27alS5euX7++Xbt2J5544p///OdgMJhuRsjllNBxiKhnFV6QIssFmlJ1AcDn84kgd3ofEA8yMzPTIwEh30WJqmgU5TiOiBSqqioaNnk8nnTjVVFZSwgJh8NCaovhhK7rol1UWoukM+zFcPHgwYNjxowpLy+fMGHCiBEjPvjgg6ysrOLiYoTQv//97w0bNjDGhg0blm6DAE3lg/JXlhzfZ2dFSR+qADBixIj6+vp//etfTz/9dKdOnUpKStIVKSBdmyTHCc0FwxHFA+LsKx1NEQMOGJiuoEG9e59zZm7bANgA738Cy15487BhMFAccAClFMpdFDzU/P1pqrUv48AX27ml6yq3KQdFUw2D2IQwOyMQbluUl+Gg6kjDAce+67pezICJD71THY2eemJ3Dekr395iKIwTqjPmcqjOk4AYtXCbvLxMr1p5MHq4uibCDQW5OAfMVNbYiRUAAHMmfGpsghDTHMwA5Bhb8tMruiOMshlTFEXYIwgHm4kTJ65fv97r9dbU1CxdunTUqFEbNmwQEVbHcWRzzeMylsIYIUS4RooWAeKsKkpXxWPRNEBYWVuWJZanSSsMkVQjVuvxeDDGjuOImLpYbXo9Ql6LD6bz6cWeln6PbdsiTiMWCjeP2267bfTo0evXr7/rrruysrLuvPPOfv36OY6zZ8+eRCIxceLEgQMHpvuEg3SwkfwmEKNfcaSIQtg//elPixcv7tu376233jpv3jzDMMS8qDgkxfEit5vkV7o/88YbMA6UAWWcsvTCL189Qo4JA2Bulzbu4tygC+6Z8/6jj24pyoJWWX6IVuV4IYitDMV2qktz3AzFqrQUmNWlaqoOxaqyNRpyI6iv9JoRd6Im6CSs6sMjB7W58X9aB8wGp67SPAzJg3Z0/85Cj3Lj+W3O6JcfQI6SiuBEndtKBJipJqv8LOZzjO6ttGtHdyDJOi+yNDuuWdFMnDIq9mZp1MMMnIwEkOVEK70sqRh1OV7NBTakYppL/TIB56hunDOWvgqDLP2SHE3c5wjqvil3wufzmaa5ZMkSXdcfeOCBjh07GoaxYcOGm2666Y033hgwYIBIqZcJmsflGA7jdHsvRVGEYlAURVVVoRswxqqqCqGAMf5a5E+40Ii8XrfbLWSEmKgRe4J4p1gzNMUXRV5vem9JB/uTyaSqqmJMKL6Y0P3ibZTSESNGDB48WAwYmicHT5s2zTRNn8/HmwqqBHJvlPw2xtsib54xJvLfDMNo167dtGnTli5d+q9//WvXrl2jR4/u3bu3EP3CL1huN8mvme/dRTHHjcK3uYJFLOB1U4DKQ7B/x7bNkZr333o9Kz9/9IUDS2v1V1576cQ+HSf8Yez2tTvimuM0sJ6diy78/cA98dTDy58Nu12hrOCYU0oyNf8ba/7ry8vp3QZaAFx/6clzXt5UvmOnjtkJbQv7Dx7qBigKwV+uGPmfTbt79e+w8e29+3dt7ditzSlDSnZ+XtelyNsC4Kbrhm/63Hjg0Xkdi9udVTKkU/vwI4+/u7PicEGL3GSiYdaUi6kFGzd9sWLVf7Nad1TdgfpErLGlq0Ty0ym6I14/hDeIEFutWrXKzs4uLi7WNM3r9fbr169Dhw4irUJcY+So8ThVCYQQUSGqKIqQ5qKLpEht1zRNBLlFBF0Ey8U8TDpyL2Q3pbS5ghdvsG1bPBAfT0/gpK1yRBmGUOrCot627fTaxNhAGFymM3PEzib+qFiJqqrClVIsF6MO0zTl7yv5LQRaFEXs88KvCWPs8Xgcx/H7/WPHjr3tttv27NkzderUZcuWxeNxsf9LTxvJr1ltIM5xU3sjUS76zZtQ7gAYxHt547JUMskATmgDk2+6esQpJVlBb3Xpnq4F/hF9CzKJ4zMahnWE/zmvc6q6NORGo84o0gFGnOT+223/Yx0+9IfTh57aw9+rA4w6dVDrnFAyBmACTkFuhm9ESafu7QqzvFqWVyMAbgKaAq0yPL/rCH2L2x7cs83r5/2666d0yWupKBoA0YHxVOeiFpOvuPCs/uEQwN+nDP7dqQPiVaVz7j6/UyFk6nBa/8KW2SE7EbGNBFYIkb13JD+/lLdtO13wqmna5ZdfblnWo48+WlZWtm/fvjvvvLOysrK4uLi0tHTPnj1CwMnrx/H3wzeloKSTXoQcFz9ourGAqCIVEXrxQFTKiveLwLl4Kb0S8QaRMS+Kp4WaF4/FU7Eq8bfEU7Ee8QXEU0KIpmnpwYYYWghZk/4gNEvXgaZse5F5L5H8No5TsdunD0lxHKmqOmrUqNdee6179+5z5syZPn16Q0ODmFITk1rQFP6UPRYkvxKat5782uOveFAyjkTCeaM5IwdAnHPbtuf8Yx0HaNcKJl9bcsmF53Zq25JbKR+Aj6Zy3YoLgCRBdRLMMZ54as3dd8/a/oXR2g2jBg/u0cr9yYZdN14748VnHn/jtZXlZVQH+PejT6xZ/Y6uQNClfLF7x2uvvJxMQMUh46knnindtRUANOZkBjyaagYBogcjn7y/uaLcXjD/2WeefqJDy4LOLcCohsceetQP0Kdb+4LMQBs/pOpg/n3/XPTgUyzZYKUSyWQcYUyjsaN1opSzapJji/t8c5GYyRXVioZhvPjii9u2bdu/f/9jjz0mAqUAMH369Orq6j59+jzyyCMej0dG5SUSieRnVvmc83vuuefuu+9evXp1Tk7OlClTVFVN13yLTmry5Cz51Uj5Zo7y35FnwzkGBBQBbrJ158A4sm1j+/bSG27e1TYv66JzS049uSAW6eHhjl2bCDErsX9PLkDS4R7FsbhdVnOAKfahA3vbterSIZz1xIPPXHROz7//bdInu6vuXrLUFSQIA1Ko6vcmLY50hN0uAzGigaqR6oqy7BYBL0C0ulJnjh9sxiEvM3j4gNkpT9UZR6bVvXOxCqA51af3a7v6jQ0VMXe8umLug2v7nJB1313Xfrx5z4Jn3wqGAqCFYgwURQzihQAAIABJREFUj9+xjW/abh4B9J2tYCWSo5fyaeLxuNvtbt269RlnnIEQEuYk8Xg8HA6LHIbc3FyR9iCrDCUSieSnJp1jJp4SQnw+3y233NK+ffsnn3yyoqJi5MiRJ598snib2+0W1lJyu0l+JWL+G6L9yLZLnCNABDgCQIA4AOIA/lDozxef9Z/ly/bt3YvYWUEdDpXtD4SKTj6pbUEoePUfLlQoJOviXremu7V+p55cY5jt2rUPqVC6befZw05/8fUV0yZd2Tcn0GXTSdUxy8rTWnVuv+azQ64Aqq1iNUYyK5xVnYKCQrVTqzbReGRXDEpOLvj841anntg7E8En8VTcNmNJ6Nu2qxnh73+wfuSQIk1xrV39/pCzLyk/uCs3HBrUr8/y559d/Z9Prp/8p6zVm3Y3JGOWCow5riZLSonk55TyYsAsqgkHDhxYUlKiaVplZaWu6263W4TtxUyuruvC/FhuSolEIvk5BBHn6XwbQkhGRsbo0aOLi4tvueWWlStXzpw5849//GMymVQURZi9yi0m+cnA326Xzr4RYeZfuf+ysBU1Vbk2W8QZR01v5wwAI1Ud3Fft1WtMNgE3wD+e+3zt5n0pT/aIYfDXh66P1EKCAA36q6mnjqnh9u0n39neDbBw5b4Nuw626z3wlulXxh145qXPd5ceWP7y60NvPufsiwaV5hz6vBrysjyhvI7bS8u2lVl6Z+226eff8tBbZQnolQs33XGhGYNqAJTt2VIZVT3w+z93yz+h2z2LFz/79qFLTymY8fdp5QnYuDdi11neXNc9s8eoAM+/c3B/fRwFc1XNb2MfOBwcBsABAXAEiH95/7WFAABMNLDlwAAYbtpARxgJSSRNHKFFlGEYuq6LwI8wG/noo4+eeeaZgwcPYoyLi4tPP/30vn37plIpl8tFCBHvRwjJFlESiUTyk4r4xhN3syCf8HSyLOvVV1997LHH6uvrp0yZctZZZ4n3yFlTyU+8UwIg+HqLKGoDwhQRB2ETIG7D9EWvPbEbTC3Y2AlVdDhCHLhQqqxpVIABGObARCFfY38ljoGpmOaGQ+GgDwOP1kcaInWmmSIY2rTurGMSrd7PKVP0UCwe92Qo1MHBjEzToWWHK8xEKuDRWhdl1iRdtXWVtOELnSgZmcX+7PyaeEWOnWIU77dQQzKRq/CszAzuC5dW73JpENBbEcq5dZhTgxBffcQOhsNBnxo3UhVRw0im2uRm+t2uqvpYNJaybOrx+3LycgFgb3lZXTwOXh94vIAVsCiYFJjI+8df/We/uhABEKzTBDKTXA+10lMrbj6j2OdgjBvb3zYfE8lAv6SJI0TlNU0TFwzDMFRVXbt27YwZM2zbzs7ONgxj5cqVb7zxxl133VVSUiLsCIUticzIlEgkkp829NLUlS99yk0mk263W9yPHDmyb9++8+bNu/POO1euXHnDDTe0b99enpklP4+a/84dN/0mIfgZcA6INUXieePCL+8BiwfNAtGmgw7VJarjthi+Oo4LK7qC0WeH6jl1wLR1VQOTJhMcpSydqHZNFSUEKz7s9RhOKlZaFyd53PEHiNcAti+mIDulsWTCAE6UCMeWo1dSnmgAw4w3xBlRWDVJMYcrDAghXhfU2mpNHejJiO2Ypu1BSubmQw1ul0kpA6RRzOvjTlVpFdIUwyag+wFhsG1gJjgO8PTkGPvmP9tsswBwjIBzTjE0uuw3bQcRy5d7m+QIHCFak7YxEVeOlStXejyeVatWrVix4tVXX73tttssy1q3bp3o6CnsRIR3OELI6/VmZGRIQxuJRCL56QR9WqCLwlZxr2laQUHB3/72t7Fjx65evXry5MmbNm36mpS3bVtuQMkvtut+zSz+h3yWEOIYRrKhIdnQ4BgGACiqjlXNsSxqO0TXVbcbKypxuYiqg6JSyoFSrBCi6pwoDYbJbIermurPUL1hC3AqnojZTr1hxGxqExU0lw0kbrJ4ygasMKQZNrVM26CYYj1BEcVqikI0ZcQN0+YYaxpyaybYNmIUA9IUVdOAYCMWA46wqgNgsBkwAKz8gOSYr/ZIgaNw4pdIjhCVdxxHuIm7XC7btrt06dLQ0CBs5h3HGTJkyMKFC/1+v7CqFIbfaavvurq6FStWvPPOO3JKVyKRSH4RKKXjxo3btGnTNddcc+21155//vkZGRnCZVgG6SW/GOnZJKFNOf9BxaAIIaxpzZ9yzo2UiRUFIYIxMik4jsGBKVixqKN7PQy4nUg6nBOdaL6gBTpgx8EawoBABYSYooOqgKojXedM4QQ7ABgTht1Y4cxSuUqAUK7hlEWR7lEUN8c2s0zgugMIKRgjAoDNlAkMFNWFGGheL0KIUcYdhyMQjRdTjn3EyOn3bS0p4yXHKuVFSN62bU3TEEKDBw9+7rnnnnjiibZt27rd7sceeywSiRQVFX322We2bffr10/sc0LrY4xHjRrVq1evdCNPiUQikfxsiLi7qqqpVOr+++9ftGjRhg0brrnmmq5du2qaZpqmPDlLfn5QUx0nb8wV4YDQDxKqwmWVi66UGHPObNvWdNVKNhBFNQxMVNWrI9MwERU9CSkGUAgHQohGLNMCbIHjRJgDjAOYgDVAGFwaBcxsCzhzGEMAyAGgDnUAOAOEGSeplA2qDg5jtg26AjoCCxw7penMMuKqy4sQKC5d0/RkPKlit2M7QKmCEeYAJnUsBxOFoaPJVkAg5Lvw60x7d0okP1TKp30nAUBRlDVr1tTV1S1YsCAzM9MwDEppfX39fffdp+t6Tk7OsmXLRLq8CPn4/X7LsgghcueTSCSSX0AzISS8a9xu94QJE6qrqz/++ONp06YtWLAgLy9PelNKfpndEgA4R4wjhBhrjMpjjL71zd9AtCC0GQMAlRCEMQVmRWrzczyBQMaO3ZXUSnncOrPqGfNqLqwSrFCaMlImpQ4m4AkSZCEFceTilGGHcjAo5sAoZwDARdAcc8cNyFSwg0EHDggMpABnQDAA5XYcCAUVqwhhZKvUJBh0QiLxels11ZDKEdi2gxBSdU1BGDillHJGEQA+Ck3EUHOTH7GR5L4jOSYpL0LsouEr57xNmzYjR460bVvkzLhcLsMwCCGpVConJ0f02kwnxyeTSdu2he+N3LgSiUTyM4MxZowJNe/z+W677bYXXnhh1apVN9988/jx4wcMGCBPzpJfkOZhvh9kmMEoJYqSzt1ljFHL9vn04YN7h4LhWOyjQwcPYtvAVsStubhL6dC+jdtxdu/eXRU33aFAwrIgVc8QowoHDqpDKWdAVCTS2REChRAEqmNj21JVoBghhwJSQMGAGFg2BoUQbgMDahPLJI6JWOqkE7oXtG634ZPPDlfUcocCpUhTEcIWZSazgFOMMCbQ5FdzVP9o45aR+4rkx0h5kU8ZjUaDwSBjbOjQocOGDRNHjpi10nXdsizOua7ryWRS9IUViNZR8lIhkUgkvwiUUlVVGWMi4BIOh6+++upzzjnnlltuufTSS2fMmHHZZZfJrST5JWDQmGTC02qDHSnsjL4lFO04VtMDCgAKQV4NnTkk/Owzm3t17fw/F/cOu6EgE/bugfd27B02tK0Wg39s+zjkQvF4TcCTgZxkXUM0u107I5lKHTqckZFRHW8oKmhbfuiglbS9mRkuUBvqa1XuBHwZl44/+8Wl68urqrHLm4jGgKgeDVRKweuxjDikGrK9LmbzM0u6rnl/1+E9ezVvkCPQ3G7Lpo3lvQQBYMaBCWsaOIoEG46B4KZSAg4ACIGsb5Eci5QX+1AwGEwkEl6v98MPP9y6dWuLFi0qKyuDwWAkEsEYDxgwoGXLlrquu1wu0SJKxObdbjdjTO55v34cxxEdvgBAJEcBgKIotm2LdKljmIgXIZaGhoZAIAAAhmG4XK5j+G7p/C7xrYRttvzJJJKjQRy5Ingp4iyxWCwnJ+f2228/fPjwQw89VFBQMGDAAK/XK4L3otmf+FRjOjLn0rdA8tPyA2tejwgCrlDHR6Bi34491Yc/fB+G9cvsfG6flc+9XskTZwxtm6pNKEZDdnaLZHUtpTxHV3MLs7bu3e0KBPoWt/3000/yirt88en6zHBY9ajESbqIHsryxw/szXRndSmEtzXawM1o1PRlZrrd3vptW7NzW9Q11FmJWJ6mKIlIvCHmcmJfbN6SHQymGKrbXxru0q2uoQFQk2V8Y9OnY7iWyqi85MdJeeFFwzn3er2pVGrnzp3Lli0zTdMwDK/XW1dX5/V6FUXp0qWLEPG6rssuJMcdwnJU/NYihocxFu7Utm0fW2GckPKBQECMBHRdP7aGA0JVCIdTRVGkjpdIfoRk4j6fjzHWsmXLRYsWLVq0aObMmR06dLj22mv79u1LKeWcizNAegAgYzGSnwLEOeKsSalyBAgBOmIy+FHuf5iz/OxMKwr15WWO066musosxvluSNbWxniDGYeSXl7N+hMLZ3A3emj+EzMn/bG2AfZSOHCgbs9bry6+b+L2pKPEz3j4oYf7DRgQyMzo0KqouDVs++/+7eXlOQDXXTZo1er9L6z/qL6uKh5p6Nuz++Sr+6/+zOrfW/vw5d3r/vOfy664rHOB//TBJ6944y0tnN2qxwmlu/ZAZjYgDMC+/DcQAGfoKLLeORIFr3JnkfxoKS90nm3bnHOXyzVq1KgzzzzTcRy3211fX//BBx889dRTJ554ooi52rYtXpKb8vgimUxqmqaqqlDz4hKuqipCKB6Pu1yuY/hNMcaJRIIQIoL9IsJ3DLJABAUVRREjATFilD+ZRHIMUEpF7ROltFWrVjNnznz88cefeeaZ22+//ZZbbjn55JMBwLIsRVFEkn06Qi+R/J8KeZY2o0wbs6AfaGLzzStFMBioKqtKRus82T2CGYwgigEyQ8GqhkRhLlQdgjl/uzfYrv1988YWZWX2KoBtCKbMXAIcz7l2zIGtpYtfeXPh7Cv79ewej1R/8vmWt1fGziw5+U/Du6267+39dQOWzn1++85dWlH7kN+nhsLd22evefWLR198+fO+J80cewpUHnpiyULylz+uWP6Ct0WBzWnp7t3hNu3qojHgvCkmz6HRjuYoC1h502ebbTk5tJZ8r/o6oo4XZ3PR9tXj8YTD4RYtWoRCoaKiolNOOcUwjFWrVum6LrxrRFKN3JTHF6qqYoxramqefPLJRYsWLViwYPbs2cuXL1+3bl0gEDhm6Szc7h599NGNGzcecw9gSun8+fNff/11kNk1EsmPjNYoCmOMMSYS5zDGl19++UMPPdSjR4+bb7550qRJ+/btE9pdhG8URRETYhLJTwFPm8r/X9gs+rxY1xRVJcmETVSPkUw4APFInHGeMuHQgZr8nNzc3NydX4BXUepq4a2X19ixZMjtHtqT5Gf4Lj7vnLAX+p7Qbe2bq4idilZW7t6+JewHaiY7hgHMZFFOdiLewChNJeNFOe6N76wpys35bONHZj10adsmHA4ypGS1yKqqrWqIxVyhYF15mRDkwABo043BD20RJS3lJT/sPP/NRelsGRG4LS8v37Ztm4jdxuPxffv2VVRUYIxN0xSZ0DKx8nhE6GNCyKOPPlpZWZmfn59MJkX2/F133XXKKaccwzqF7Ha5XM8//zwhpHv37oSQY1DzsVjs+eefHzBgwKmnnnpsa5BIJGlhIM7PwlgMIWQYRps2baZPn15QULB06dKKioobb7yxZ8+ebrebUooQOuYUO4nke0S8SJFv3iLqiIL16EQsZyieBFV1G4ZjEw0TorqoYYPu8iFqJg3q1lzUpqWlh1rkAGG8hQeyvO6gP6CrWnUVJOqq31y9YcPran1l+a2TrtC9ORs3bOlcGMAUmGPXUPC6XYcrKt3uzKRNacpCNs8OBEsPVeaGMkMa1FUcisTqGbFjVtwb8luKagNFXg9nXLjCYwoYOOGMI25jdHTJ7xw4A6njJT9eymOMm+c6v/XWWwsWLBAdowgh0WiUcx4IBFwulzjvizIpqbeOLxhjpmkGAgFN0/r06TN+/HiE0OrVq59++um1a9eWlJQcgw2RpmmMsfr6+mg0KrJrjm2MFwwG77333tzcXEVR0pW48ieTSI4BkVoDTcZiIm0SAFwu11/+8pfCwsI5c+YsWLBg+vTpHTp0EBXnMmFS8hMI+SYP+eYi9UiC9Zv+6wwB8K9eShADjhliFZXx/Dy37s4M5mQdKN2vefNVFSIOt9VARh6pLnXXW2rK67UV4O5gjECEuThx1TWk5jy66vIxI870FakpWL/2ba4WZuZ7W+S37d6vII7BVDy79sNZF120afPup1a/T0AxzOSHW2r+Z9zFLTfXn9g94+1NNSv+u46Hc5IKMRTdBkwxIppqNaRA9wJDhAPhjHBQOKcIOIB9NFdUDgCAOMfC8QYxxJtVDqBvPJBIvk3KCzUvpBiltGPHjmPGjBEJ8Y7jBINBn893xhlniFEjxlimQByvv72iOI4j0mT79OnDGOvZs+fq1as///zzysrK6667TlGU2bNnFxYWPvbYY8uXL58yZUpRUdG0adN0XW/RosX69esXLVq0fPnyTz/9tLy83O/3Dx8+/IYbbnC5XML46JNPPtmyZYvP5xs/fvzpp5+OMb733nvfffddIRcGDRp01VVXZWVlPffcc8uXL2eMpVKpM8888+KLL/b5fHPnzu3fv//111+/devWWbNmDRgwYNOmTQcOHAiFQpMmTerZs6dt2wsXLlyxYkV2dvawYcO2bt3avn37yZMnQ1NDb+mIKpEImh8LIuYiIvSO41xwwQWhUOif//zn9OnTL7nkksGDB6cTJr+W1izj9JIfK+Y5IIYAoDFuDcCP5LTIgSHgX8raRh2PGqP4tg0IgUslWGWOcbi6gmAYVDLi8Tc/gmDwk61lU++JljtmhPjufGCzXl2ZcGdpmW2nz/nEiDRccPtbJnOSimox/ta++Pv3vtymR/uqg5GqqtQXy18vaFngc4U2PH7QMhMV1Dfv0TcKcnOTyaTuCyeSpurzvb15R0U0pWdkvLN1V+TQwQaShZ3QkhU7E+DVdN1IJQNuxXG5bMfBjANHDBgHhwFlABQUxL4/sMWBA1DgNmIWohQzigBQY74Oaab2pZiXfJ+UFwk2juMQQjDGJ598cklJiTitHzp0SNO0zMxMxlg6VipS6mVU/ng7q3IA0HXd5/Nxznfv3m1ZVkVFRSqV6tGjh6qq5eXlDQ0NolNYfX19KpUyDIMxtnnzZl3X27Vrd955523cuHHlypXhcHjKlCkbNmxYsmTJoEGDOnfunEwmq6urR44cOWzYsPvuu+/JJ5889dRTt27d+sorr4wbN65Xr1633nrrmjVrhgwZsm3btvvvv3/UqFETJkyYO3fuypUrLcsaO3ZsWVnZ4cOHRdnG5s2bNU274IILDMO47777XnvttYEDB65bt+7ZZ5+94IILunbtunz58q1bt3o8nrRkkbOTEsl3YNu2y+USOfTDhg3r1KnTnXfeedddd7Vp02bu3Ln5+fnpAE269FxKecmPBPGjPTkjzvk3FQVjgBAQAgoCzqmZBDPFXcrecshvUxxoU24D2V92MBIxDUVhxFVaGQsadsTG9sFK8PgBmfWKD2HEEOGKHuNBA+PI1s/NlK7rgUisOrqvTFMj8YSBNMUycLQuGWO1tm2bKZsQRVH1ZMLYcrBSr2twGKNcY75smqSOG9kcc8qB80QyRg1KiAsAAUIcmKhg/YG+kgxxDpyLzYU5B9RUQdvMcJ9LNS/5bikv1DwhJBKJPP3002+//fZjjz32/vvvL126dM+ePX6/v2vXrpMmTcrLyxN2B8fmUiL5xQN1hBDOuWma69atu+mmm2KxmKZpnTp1OvfcczHG9fX1GRkZlmWJAVt5ebmmaYqi+Hy+eDx+xx13FBcX33///ZFIZMqUKWeeeeapp546dOjQQCBACPH7/SeccMIVV1xhWdYzzzyDEHK5XAUFBRMnTmxoaFi9enU0Gk0kEiLDJycnZ+PGjX/961/btm07derUE044QeQAiK9nWVZmZuaFF1549tlnl5eXz5s3z7Zt27ZfeuklXdevueaajIyMcDh86623pg31xKVCRuUlkm897yuK4zgiN9JxnMLCwr/+9a9PPvnkO++8c8MNN9x44429evUCAJFCiRCSGW6S/6MIEm0Soung8hHEw9e1LwdADBAH6oCu6pqCEOKEc8VjmtYz/9nlD2WwJOgeLUJZUkUMMFZ0KxazVPCFw/UJinUXsyybceAMMEcAzGGWZWEa1zwBTBSvL4AJq69vcPn8hu1gj48ZRqyuASgFDqBptgOgum2H2XEDMAbAwAEwshgFoIAJ0lUGDFTMoNFNkiMAaMyPaYqsf+8g5gcLf4kEvi1XXgTmn3vuufnz53ft2jUWi82ZM2fXrl0jRoyoqal56623evbs+ec//zldRyWl/HGH8JNWFMXtdg8cOHDy5MmpVCoUCmVlZQUCgbq6Oo/Hk0wmbdsW5bDBYFA8tm27qKgoMzNTdINq0aJFIBAQZdAlJSWqqtbV1ZmmmZWVhRAihNTV1YXD4WQyKYR4bm7uSSedVFBQEI/HVVXt37//rFmznn322Q0bNrz55puBQKCkpOSmm24SvYTFGkzTbNGihW3b4jsQQlRVLSsr8/v9ohdVYWEhxljTNFl+LZEczbGftrURI17TNMPh8FVXXXXFFVdcffXVY8eOvf7666+88koxnAY5zSX50SBgX2bGp+tfv3XXSifYNO6zwEHRNSdhgemYZgIcCxhHRMPE9foH77fIyYtXNugZYQj6SNBr1iaYbYNtR+1kwB8A3Q0AWNUIVhiljHMOGCHEEdJ8Ab/XX33gkLeFrrk8kKzTwy1MltLd7hRlAABEAQ5YUS3LVF1uRimlFGGMxdjCqwJQoDYoqgaYUs4QMIcCx4AwcA6Yi6yZH+IVL9WU5AeDv+1cn0gk1q5d27Zt28mTJ0cikT179uTl5d1888233Xabz+crLS0FAHGi/5HWsJJfBJE9BQDxeFxRlOLi4i5durRt29bn84lEGkKIKHT2eDyJREJUwmmapmma6BGGEPL5fGVlZbW1tQCQTCZnzJjx0UcfCRUuZucty6KUik9t2bLFsqyZM2dOnTpV1/VUKuU4zhdffOHxeCZNmrRo0aLTTz89Go2WlZUlEglFURoaGkzT5JxTSkXbqUgkIkYgnPMePXpQSjdt2sQY2759eyKRMAwDABzHMQzDNE35E0skR0QcHaJ1gzhkhMOByJK/4YYbcnNzX3jhBTF7xjlPK36J5McKeg7AeGNQnnFgHHH45q15Jknjmzl3kkmMmIZBR0wj4HXhoFsnigtUpSoWU11eajrY7YnEGhRVVbGihDIAQdJMKgpm8Ri3beZQZjvcoQoGXdXcLhcmiigKTzTEk8kkuHTDMrlpGSkTGKiaW3d5QVFtygAIY0AtG0yb2wwwUVUVIc6sJDg2UMcyU9SxWDwGnAFiomi1UZnjxv/9e2+yOZTk2PjWXPnS0tL9+/ePGjWqV69er7zyikhjyMnJKSws9Hg88XhczM+KKKkwmJdb8/iKzFmWxTkXpQ6MsXRqrK7rGOPMzMz6+voHH3wwPz//vffei8ViIpnKMIzq6mrLsgzD6NOnz8svv/yPf/zj4MGDW7ZsKS8vHzdunKZpiURCWNq53W5CiJAChw4dcrlcn3322Zo1a/bu3ZuZmWkYxtatWx944IG2bduee+65oolBRkaGy+USIl7XdRE+jEajmqZ5PB7RlQwhNGrUqP/+97+zZs3q0KHDxx9/LL6b2BsF8ieWSI6Ix+MRCl5IeXGEislYv99/0kknPfzww4sXL548eXK/fv3GjRvXqVMn8SoAiDlYWRwlOQY4Z7yx2yv7rqi86HjaGJzmTWMApgJVMWNWSkFMJ5iaZqy+HgVaEZ+fpkxFVy3LCrj1aDxBFJRK1KuEuHRkGvGANxwzmYoYtxJATUWjOlYcM5mKx3whWl9naB6XroFpxAMBfyqV8Oi6zWyGHM2xLNsEzjSXBpRTauluTeOaZZlWMk4RYFXFzKGEezGLm4muXbonk2ZpaTkFYIg0ifimEoGjingiGZSXHANHiMpjjEW4XVVVEXAtKyurqqo67bTTMMbbt28XGQ4iLitO6LIi6rjDsiy3263reqdOnTp06CBMRcV1HSGkadrDDz98+umnf/bZZxjjMWPGnHjiiUVFRaqq9u3bd/DgwRhjl8vVv3//qVOnDh8+/LXXXtM0bebMmSJzZsiQISLpBSE0ZMiQNm3aIISuvPLKfv36LVy4ECF01VVXtW7dmlJ6/vnn33///T6f7+9///sXX3xx++23z5kzh1J60kkn9ejRwzRNVVWFu7xt24lEYtCgQd26dYvH4507d545c2br1q0ZY5dddpko1BPdao/ZBFMi+X8UxWk6aaeP/fQZoE2bNtOmTbvqqqv27Nlzww03bN26NZVKCX96hJAI1cs2UpJjATW7iXg7gq/fmin4Rk3CGQbGHJOm4go12uZljhjc9w9njzh/5HDODb9h5bj0FGugxNAitV4j+YeLTu7RoRAStS08CJkRlqj2EtNN45rVECBWUdjVLjeY61V1nhpz4YC+XTuiZP1pg3p1bZ3nRKsz3ZikIqodc3HDbcZdVjwc1Lt3atU5N9PlxK1YFYrXaamoF8xML/EwW2MONpLESPiAjizpO+bcEo9ju6ijMoY4AGcArDFLHh3FTYblJcd2YPXu3ZsxtnTp0uLiYlEFJXo/VVRU3HfffWVlZTfeeOO9995bV1e3ePHi/Pz8cePGrVu3bvLkyWPHjnUcR0h5EQRdunTp3LlzZ8+efdppp8kt++snkUh4vV7Lsr4tjJ1IJFRVFTktInXe4/Ec0XtUDPnC4XDzWJ1pmsLDNC2sRazdsiyv1yum9aPRaDAYjMfjIljIGBPLhRn2Eb+ViCbW19dXVFRkZGTk5uZ+8skn48fFeTypAAAgAElEQVSP79ev35w5c4SxkowaSiQ/nmXLls2dO7ddu3bnn3/+eeedRwgRJw3pdiD5kqYST1HUSQAAGFAbEKaIOAibAHEH7ly48vHNCUvxAgAX7eG/vcqOI9ok6jEAIM4QMGKnMlyK30WmTLxg/66GjevfKxl+1qLn32Kl+xvMeKqoiDpW8OCBFkH32Vec/t93Kndv25aT7amLRNzBXEp5Klob8GXEEw0dOxdOnjJq8sQVldUVHTvnfvbx3sysFnPnjVnz9oHnn3lZVTXHcZBLZ4ziuK251KgC8/5x9bb/Njy14tkaK94qmFN5qCyrqDCeMjBxU9vyeXC8oTbg94aD4Wm3nn//vHd37j0c51jxeCxgzEmBywUORkeh0jkC4AjzpAucFPd1baE8M2FEl0wGHAFgQF/x3JeHn+TL0Mw3Fwn9lJ2dPWbMmDvuuOO6667TNO3yyy8vLCx85plntm/fPmDAACHWm3v/ydP68QWlVDRyVxRFeI9+c2pF2NUJYS2ktkh8dxxHfFwkWRFCgsGgsK1M32OMVVUVYXIRwBMDBkVRxG4jBLdIgvd6vSIDXnwZUZYn5vEZY+KldNt58fEdO3bceeedoVCoXbt227dv55wPHz48PYOZbkUskUiOAdFu4pJLLmnZsuXixYtnzpy5b9++Sy+9NCsry7ZtMacnz/mSHzEAaEywORLsiF6LGRnhWMWBM4b+rlUezJr2mMKddR9+jDKKbr3k4k07tjx3YEfb9m3HnfO7ZY8s4Ao+uVe3swb0SSWr1q57vy5uWxyuvGpM6d5DBw7u+8MfRuarMHxwv0AgsG3HBxn9e3Xu2i0nAP16tlTMke+/v+7UU4Z+tO2zivKKsZde9v76D7SibL8KXVoGzhw66N1PN/5uwMD8FrnIpz/34ivV1YmT+vVt2zJ7/97dG9e/p7o9OoXOLYsO7K9MWQ6zTE4IYAUjhYHzbaWJR/r30xtJBuklRwU+opQXyc09evT45z//uWTJkn//+9+XXXaZz+fr3bv3U089tWjRolatWtm2LRS8LHs9Pk+kXChyETL/po5PB97EfSwWSyQSaZ9HXdfFU6G5hUAXGbficTrRJR1fT9vRCE2PMU6lUmJIAE2T+6ZpipUAgDCdFOpfVVWRfy8KM+rq6gYMGPDXv/5VDClPPfXU+fPnjxgxQiTkpFIpqeMlkh8DIcSyLMuyBg0aNH/+/IkTJ65YsWL06NH79+9XVVWMveVWkvywiw4wAMY5bcw5ST/4+u2b8WYMHEeqa/x+/+6dn3MOl475s4JRQV52RsB9Sk9/h5wsSEWS8dpzh/q7Fua5aWpo/6yXn1ra+4Q2k2/8894dn986cUxF6e787GDIq7356iuRBBix+n8tWtDvxHxMzQ/XronWwqF9lZs/3hD0aCMG54PZUJDt79ddDbvxjq0brRhgw9628b0Rp/QfdFKrV59/snL/rgnX/A45qVMGdd626eOORQXZfp8VjVgxaFdYQKitYYwYJ5whRWOUNmn0771JJMfCkc0oKaWO43DOc3Nzs7OzRQmjqqrdu3cXsqy5p4Hs9nqcXqqFT7yo30/ny6ZBTYgEG5fLJYzbxfiNUur3+0UlnGmawnk6HYAXIl6MFkRsXuxRwhJHiPXmglv0I2tuXy0S38X6haAX0/oiHSgQCDDGunTpcsIJJ4i1CWGhaRpjTCbYSCQ/HmFr4ziOz+cbPXp0fn7+gw8+eNNNN40fP75Hjx7hcFhuIskPDSB97cGRB4SIAReBefylKyXnCGO3ru/8fNe8B5Sbbxgy6pQbH3l2+4o331MBKsv2A2cBl+JGYDXUo1Tqn3OWW7Ho7Hvue+zhm4cM7JeIsJBXXfrIw6ZjDSrpGfbC+nffDQf8HoId24zU1kbqYce2rWUH9xEg2RkQcKkcg18FHZytn37i84z54LNPmZG8cFTH5xa859dw1cEDLc/vWDKgn1dLbt+yuXL/LjMZr6+PmknwuzVqpXRPkBPCCEYIccMART26wS8XTp0cuPSBlfwAKZ8Wc+n9RsQ+m2s+cVpPC/30vSDd7ZUxZpqm0FVSSP3KEaF0+PZWSukauG8uTC8XT9P7xtdC+2lpLpS9eDW9BuFuKfim/ZEYHIo3p1/9Wk5/8/cc8UtKJJJjHuo3H+ETQoYPHy4MbSZNmjRkyJBJkyYVFhaKOE48HheuOPLQk3zXRYcDMN7oTyO83b9D9Td/jSMArHl85ZXl2X7vxx9/ctFF7wwbPHDKhNP2V0RtAJ/fleF2+xlqiEIg5Me6T3GoChghFGWQFc5c9uRTU68fpeFLn1z270RDDACSySTG2LTtRCKRSCTatgVd1x1GC/ILqg4D5mz3rt1uFeL19dlZYUqhKC833hAxKfTv3at9fp7pUtesrtj82aZwEJY+dtPT//7gow0fpuIJTQEVg+iExREw4CzdJeooc+W/shV408hHCirJd0r5SCQixHdanIlQ6A+CMaYoiq7rPp+PMSYysOXGlUgkkt8Gok/cxIkT77rrrrfffjszM/PGG2/0er2ich1k+FByFEoBGoPNjZaUHKEjWbYwAA6cNhmtY9FiiRpWKJTpdeHClvmxusrtW7bvOXQaS6WqkhDKa5G1Sy0pLlbcUG00FHGzb8/uh744MPT0U6Mp2L59V1F+4QMPPXfvXVdUVA/ftefTlAmt27QpKz+MiB4IZARDqf0HICcv3+3yHy6viERoRjjj9LbDCYCmaIFQ4PDhlEthPq+vtsZuiJa++MKrEbALO3ZOGon1G7fGIg2Xjxmwe9d2gjlgVhupJwqOWkmbeCnjgBh43GBYR3V8iI5SnHMRnpeHleQopbzP5xMuY2KPOWL549GEcDjntm2LtByRPy03rkQikfw2EGUq3bp1u//++994442XXnqppqbm8ssv7969uzjz67oum0n9/0TEkvHXJCnGrNkyJHQ8MNQoTxnmBHHGORYfbxaQRugrpowMAANnlJCqioq8E7qcNGhQIlLTo2veky98+NGm7bPqq86/4Nzzz8kv21e6eOXuQ0xFO2M5qv+P106I68aVNzyoOO4wqL+7+NKFyzZ/+PHW2mjNv1/acdp5F2zbvnPbAXNfdX1Dit49d+m114456+LRb72x6s4HHrnkij/t2bPnhf/WVaTongM1//zX8xPO/kPnPoMmTps/evjZo6+bVJWIfrJjJ1QnT+g/sGVu5uwH3zhcHwPAGXl400s7k4xSBVwuLW4ZYCRBJdAUm//eITM0JtkQAAczoEjhwFBjaQE+8thH8v8e1LNnT8bY448/XlxcrCiKEOI/dC1imvXxxx9/4IEH5syZc/LJJ8vseYlEIvmtsm7duqlTpyqKMmfOnFatWqUD8zKI8/8N1pT8gXg6zR04ZZxoFAEFsACSNsxY+OJjn0Yd1YsBOGWIM8QRQsABMSRyUTAgAMCAGLAmI/b0YIADRhxzjjjlzAFGEWcACCsac0zOKQBBCOkIMAaDUcIUALAJ5wCIE8wBvjS4pAAYOGEIEGbASeP/gbgYT2DGGAIEoDAAAJMAAOgUKAIHg0YBABgCioEDaIRwyzBjMU1Vr7vmL61bK9Nn/MtB2CLEwdjB4j/AwPFRaXDEEeIYE0qZ4lgn5HqW3HxBcQh0ZgJjgHVAmKLGjSKPNEkaRQh3XddFxrMoTzyGtUBTdyEAEH6FcuNKJBLJbwORe0kIicVifr9/4MCBt99++4wZMyZMmDB58uRBgwYFAgGp4/+/IXJliJCV6XJVBBxhhoByYAhEYjxiXGSLc86x6A3FOQIEwDGgI9rWAIevODMCcgAAEcD4y8RzjEEhjdIfYxshhDFnP84KpmliyWq2LNm0MEW+lN1A7RTnPl+GL9hCwSTBlH0V4CDVEcnxwDAXyfJipuH7jw7MAXEbYQIIEU4Jd+iXYXgKMmde8m0inBCSTCbLysoopT+mIzeltK6uTlGUsrKyPXv2GIYhN65EIpH8ZqS8aZoej0fYUlmWVVBQMH78+AULFkyfPv2cc84ZN26c3++XVVKSL8U3B44aPWg4p8Ax5wgBZwiQkPHfFBtNqh4daXWNCxFq/kGOEDSldSGEgPOjL78+YmXgUX6cIa7qHiuRSKZM0FG8rmbVf/6XvesOj6L62ndmZ7ZnS3ohjUBCCy1EMJQA0gRENAJSBARRREUUVERQEFEEpaiIRECKiCJIhyBFIRJKQEhoCWmQkE3d3nenfH+c5LoG1Ij8/DTO+/DwJJvd2Zk7d2bec+573nPUYDBwBIlQfQzjoxRq5D7xBIlQHX//daXsry3mBFovwHc+9OrVC/yDsXENW+eB+ufu8tBShKIol8sFQp2G3yQkbAQIECCgibA0SDXW9RXheT44OPjDDz9s06aNMDj/oWmAEIuz8qhOXQOsmyVFXg7xJPLyyO5Gb6/e/sVlu4dWEjxCLId4VoTqJg8HWnlE8nUUnvstYTmwCMwlwBYZNx7m69F4Kn/HotJGchVQCHEuB4FIrUptNhj9FEpTVZVCrWEJxJGIIxBL1Gl2CB41jnrzPMGRIgnHcWKPrWOofPVro9pokJRzI55DhIwnEYeQSODxAn4N6oUXXmBZFq4HuADugnMTBAGG39BYBCttBCovQIAAAU0PLMtCDwfoQ+L1eh0Oh8FgEEbmPw2felWCq0sqEwiJCESKEOIJxJM8zxOIRIhnESIQQSCiTkVDcHXBAcETv0m7CawdIAgooOV8WC3P8xzP8xzX2NLQO9KSRpr48QTieZ6UyHgvS4poWiKjxVK/oBDG6+XrpUe3BT5/vE3E1+mQ6moP6g6PRDxfN7wE+uUHAQKAyqelpQlUW4AAAQIE/Ckqj3z6ToD1mWCc999k7/UMnKzLqSOE6p1WSIRoAnEiJBGRiGcQzxE84kE/ThCIRxziiQauiwTP35HM8zxP8CCt+SVrzyOe43i8F3Uujvyf2/s7xAyN+yzDkGIJY7ZYKMrrcnoZhqZpHiGOQFDLy+Od5PnGlb0ihHieQ4jjRTxDcYwIf4oQIQKxRN1bEOIQTyKBtgkAKs8wDM7H33V3MZ7nOY6DQBl+EHqFCBAgQEBTBVY11D1IKEqwr/lv8niiIS0GCxqeIBDYtxAIiUVIKuIpjmN5BiHE1WeYeUKEO78SCJF1fvOIu6NUHnPi+t8QQgRB8JyvIh0U+I2dh3dkO2TjPs4TiOfqhGYSqYxHhNfuYDmOpmnOd4d4hAi+kV6Udb1teQ7xXor3ijkRxSNcB8D+sgkWIb6RpbQC/hNUHvN4juN81q3+5PXs0yAWfhDSMwIECBDQhAEZHFSvmBdM5f+zbP6230mGZSlaJCKQ0+WVSmmLwRwbGUllVfEE52U4mqK9LMfbnXSAv9fl4hFkrHkeYVXJnfLyxG9w3zvMzL84sRv5PoTEFOt2IbnMarUghEgxhRBieZbHHVrxmgWPeNQI3Q5PiiRizuGUikmvyRQT2ZHkvSJEw+FjvyBE8IjnfrHaESBQeXzz9S1juot7uu8WhPSMAAECBDRhAInHjw+WZaGHlOBg898GCQIbIAAkQhSBCISkEnGAWikheMR7WZbxeFykWMLLxCIR4cUcFiGCRwTi/k0q8DqlPl+3FsGTdQ2tEDhvkojn8Jg09sLyuClKRHFulUIapFIoxTTBI4Q4HlEctsThOYS4+u8SIAD9ctv9K5KY2+vKhZEVIECAgCZL2X79vABOL/D4/yCIO7B5hBDY0iCS4EmEFFJJaEiAVkHrvV6e4j1eD0XQvIhmPO4GNJfkEfJpO/WPjmbrdpGrl+5z9b8iHxdKrsGh/TGV9zIiMc05baGBiqgQrUzEI8QinuOJBgEBJ8w9AXeg8gIECBAgQIAAAfcq0oNVfpoig/01kcH++qJbMrmSFYsIknexbtblRLQEIQLxPI+gIrZOEv8viGGgry3iEcET0ASL5xHBIb7OUJ7geZ7gCB7Xvv5xtpRAPE0iEeMSMY7mEc3io8IVYgIxHkQ2jBXq4gUhaypAoPICBAgQIECAgP8Fled5niTAa4VXKyTxMeE/X84jSCTiRTwn4lgOccSd5e7EvyTlXM/UCcTxiAeVP/xPIEQg+IHjoadtI/LoBM9JRIh3OYL8ZO1axraMCZRRCLm9iKB4hIQCRAEClRcgQIAAAQIE/E/wK6IJmWmeE4lEPMdxLKMQi3okxV8tvJFfUmZ3M5QfKUIiJJMxLIcQCdY0PDbM4BD/j883E6g+Ac/XO8+gut0GQ/1f1hd4AiG+MVl5xHOMy66ViPr1TO7WMV4rQ4h1Ic6LRCQeYR6+QHAWEeAbPAtDIECAAAECBAi4Z7Se53mOJUgSFDYkQhISdWwROGpQaqtwrZZm1SJWzDhYm4ngGSjiBOrOESQ4shN1dPmX/xv8+r97sdHvJ4m6/rS/+tfgRaLuFbLObxORCFG//ONJkkcUz1E8R3OslHMFU+4uMQFjBnXtHCsnGcS5vUgsRQSJPwzBAtjMCxAAELLyAgQIECBAgIC/BF9iSZDkL4lCAhG0mEAolEb3twwVD+px6Kfsc1cKpQyhUgWbWY+H4Fke8SziSREiSUIkQtCvlaizdKwzdoQM9//+xbp89x++COWuty0fNEiX878MD2bj9SND04TH5SeVItbjtJo41qsg7IlhoidSmrdUsJSbkFAkKVcgHkyBSAlCqO7DtGBfI+BXVB4bwGMryXsSkf/bTWwEP00BAgQI+FNgGIamaWEcBPwaJEJIhJCKRJEaEZEQTbCMQiK+UlxRZbNIOClJSziCRmIRh3ieZ3geMfUWj77/o7/rxca+n4DWTwjBD/W/1r3T50VE8GRdbywRT5B8PZunWJZxWVwuL82xChEbFKRtrtGMvD/m/lYRYUoRy7LQVZnnEUVRxK9s5EmBxwv4VSB9ey8nhmH+9JVa32fqr2zknxXi/NpVjeM48FEW8F+PfZv6xBBmvoC7u+cLEPD78HoYr4hiRKjaii4X6M7k5ueXVl0suGF2sR6OR6QITF+8CBFSPwIRHIFIHuH/CR4RCP0NL5I8GNDcsxcJxEo4J0IcT1AcIn6h8iKC8LjVEkIll4YF+SfExbVppundJiQ2UCEWizmOw+07hWtNwB9QeZZlkU8y/i92aYX+UE1ndJrW4QgQIEDAPbw9+v4KjxLBWl7Ab4BjGY/Lg5BUypOo1omKdZZblcaL+cWllbVmq53hWJIkCUTyBLJ7mKZF5Rkx50aI5wgRj0ieIEGWI6YpGU1GBGpDAjQRoUEx0RHRweoQyqukeYIgSJIU2icLaOzdGKgq5N7g57tYIWVZ1rfVK8/z//ZlVq/XC41v8XEJF5UAdNtyU9PLTTb5AxRwb3jZbcs1JEneXbNwAf+ReydCXpZBDC9iRWIPj2xeZHPyequzTFdlszlYliUIniQpAjFKGpGI+6cLbP7MiwiRLEHwhIhDJI8IjiARQm6HXUIRgVqlv0qpUSr8lDKlWKSkCZLjkI83v8fjEYvFwgQS8HtUPi0tjWVZj8cDORWcXPlTgOc95r48zzcBgY3v4QgyAwGABjEqy7JNbGI0+QMUcG+eHATRIMazWq0PPvjg3LlzhcERcEcqzzF2kqIREvFIxCERgwgvj1xujvWyiOcJApEgC+BYnnH+Ikav/x96qv4NL95BAf8XX6wrlCU5guARxSPEEQRPIIlEjFgPTfISMSWmSAJxiEc8SyCCEolEvvRDWOwS8AeU9datWwzDdO/eXSQSAX+9o6QETyae50mSbED3SZLkOK6ysvLSpUsdOnQIDQ39tz/+4SkFjyue569evdq6dWuv1ysWi+HYBeENjM/Ro0e7desml8tpmmYYpskPS21trcViadmyJRRG47WsJgORSJSfn+/n5xcWFgZ3A4HKC4CJ4TsTCILwer1er/fChQsmkyk8PPypp54aMmSIMFACfvOpStGI410eJymixbSERCTBepVSGklFiOUQxyCEEEEikkakrEk1MuU5xLEIcYggEVFnJokQYjlWRIoRYhHnRRyPCB7xJKLlYC0IYgcgZsLkEfAHVJ4kSblc/swzz0RHR8vlcpZlf2feAHGBBHyDP7nd7m+++aagoGDkyJEDBgz4t08+j8cDtSYURXEct2nTptGjRyOExGIxwzDC1QUwm801NTUvvvhidHQ0BDlNXoaUmZlZXFw8evRoHNk2sUP2er07d+4MCwvr2rWroNcUgNHg6vZ6vTRNr1ixIjMzs23btlOmTElJSZFIJMJACfgtJo8QhUhCKhXzYOuCkJiiEc8jxCECIRGBeA4hFiGyvtPS/5+Lzb19EZGI4BBfbwpfbz4jIsm64yUlCHH1/pIkDp6FSSOgsVTebrdLpVKRSKRQKBBCFEXdnmUE+u47vW5/j0QiIQjC5XLJZLI7buTfBV9pGiTmpVIpBDC/NQL/QYjFYo/HQ1EUDBcMVBN/HJGkr3IRFkCb0gHSNE1RlEgkgmNsegco4O7AcRwk5hmGgbj9888/37FjR2Rk5OTJkx944AFhiAT8/r2TQyK+PtdO1hPdOhDcr7rF8jwiCJ/upj69ZP+NL8IREzwiiAYmkjxCqC5RT9ZHAAIE/HkqT9M0z/Mgl6dpmuO42zPuWLAFf2IYpoFK0lfLBVtrAr7yuOCV4ziv19tAUCFUd8F5d7vdLMs2gTPeSMCVAnMA1mea3jE6HA6Xy4UnvDDVBUAQC3d+sVhcVFT0+eefnz17dvDgwVOnTlWr1V6vFzI4QpG0gDs/UhHifIzRuXpCjwieQPX9XQkS8QgRHEKev6MW9e97kUQEDSyd//UI3O4QL6TiBdwNlfd6vXDzhSTc7cVMQFkg+QqPdijIaHCXh1JXnufdbvcdFTj/OpIKowFyYezMwLIsBDzCE8t3tjQ9ncnvXTMUheq9fpveNIBgFRyc8NUtTHUBcOd3Op3btm3btWtXZWXlvHnz+vTpI5PJQJYprN4I+EM234AWcAiR0AYV/4HgEBL98tbb//83vkiQmMRzt42JL+2/4ygJEPDHtAQzeJx+u93BBvSyBEGYTCaGYZRK5e1ekyKRiKZpkiSlUmkTKJUjfCASiSBWIQiCoiiWZW8v/P3PUnmYOcBuGYZp8hlcmAyoXmfVJKcBRVG+9F2Y6gLgYi8qKvriiy+OHDkSFxe3atWqjh07IoTcbjd+RghRn4Dfm0I+JJX8FZtHCJE4S80jxBBN7cBFDWTyPlSeR4j8ZRwEHi/grp7ayMchGHgYpq1Q2MSy7Pr16/38/AYMGDB37tyrV6+2bdt2/vz5Go1GJBL5duqGjQDTvXNQzvNQO0UQhM1mk8lkwIfgiyAdiOWYIpEI/gqrunivsFgTfoWP4xpE5KNmdrlcUqkU+CV8tUQigR2Ab/R4PARB/JYFfoNoBL4L9vC3ktBAevD2EUJOp5OiKBhGyGFbrVY/Pz+73a5QKGA/8ZvxXsGxg8gHXsSr21ixynEcTdNWq1WpVMIBGo1Gf39/eD8cL2bYFEXB//icikQi+Han0ymTyfBfEULgRdOYul4YcNgfHO81eIPT6ZTL5Xq9PiAgAN6Gvx2qivE7odZCKpXCG8AGkaZpt9stkUjgdHg8HvgZjg7PNKzwIUnSZDKp1WoYKJhIOEb1eDxQ8wAHiEepwSlACDkcDrlcfsdZ4Zt9xOsSsOdwgDCkENDyPA/hH4wSrOrgaBBexHMJDzvHcVB2AhMezjsETjCfYY55vV65XA6fglGCL4XNwuSRSqWoXgvku74E77/jAeJKAN99w4Cjg9U837+C/6zH44HqeTjFcH3h6gKYt3g1g+d5i8UCJ6vBZYsvdpj5MCwsy7rdbrFYDMdLkiRN0/iUCe7LfzVp+mvpIJxofDs6d+7cu+++W11dvXjx4tTUVPw2odRVQGPprO+yDfFL9pmtZ7T47yLE/T+qY+75llHd4kOdxIZAvxxqfXkvIUKo4VqEAAF/isrf/iyHBy0wwgsXLmzZsmXMmDFnzpzJysqiKOr48eNZWVnDhg0DpoUa11jY6/VWVlbW1NTExsZqtVqlUglcDR4YQAX0en1xcXGzZs2CgoKArOBQAXI/HMfJZDJ4YLMs6/V6JRKJ7z5gNSc2zYRXoJgPdgMWEAoLCysqKuLj4+VyuZ+f318fSmDnFRUV165dKykpQQilpaVpNBqQHmFe4ufn53A4FAoFWFuCcglTc6BcvgQUcl3A5IADAU8SiUQul8vPzw+oTEZGRlJSEvq1NMhut4vFYpqmjUajVqvF6iDQuANV9aXsQIwsFgvUQN+TTB7+lpMnT54+fVqlUqWmpsbFxcFJxBJb2DdMZOFXTGpzc3PdbndKSgoQUxzmuVwuON3wK8wljUaD6mUhON4Dai6Tyex2O1Rmgx4MPmiz2fz8/CAc0ul0Go0mJiamMdQQBydSqdTtdufk5CiVSpIkW7Ro4fF4zGbzrVu35HK5Wq1u1qwZPij4UqwtBvIKw5Wfn280Grt16yYWi+12u1wux9wXCjagoTfyKUaHAzx8+LBGo+nRowfECbBXEB0RBAF8C0JNp9Pp5+eHlWN3d2aBx1ut1lOnTlVWVhoMhj59+rRt2xYXy+KQAC5hr9drMBhCQkIcDodSqcQt2NRqtcPhEIvFcB5NJtPPP/8cFhbWsmVLrNODWeFyuWiahukEcQhEnnC8eEoIuCc83mazKZVKyDvArTs9Pf3ChQtLly5NSUlxu90wYwUI+DOPgwbcHlj7nW8wTTqo+Q2yLjB4AXeL37xggDrzPH/gwIHY2NihQ4fu2LEjOjp6w4YNKSkpubm5WE3RyJJHmqbXrl07bdq0srIyr9eLV+2BNcLWcnJyZs6cuX37drFYDNuEBCTwXYqigPRDBo7nech9+nakIgjC7Xa73W7gYUB3MPtxOp3wIsMwJ06cmDFjxvbt25VK5T0ZSoVCsXXr1ieeeOKdd975+uuvv/zyy7S0tPT09NLSUoIgIPtrsVh881gMwwCnAY0KrkOARIefIUEAACAASURBVCYkNX0ftDabDX72eDznz59/4YUXPv30U5ZlDQbDihUrtmzZAnTH6XTCsACP93q9Wq0Wsmsw7MDtOI6z2WzAEWERBgpY/fz87tVCOURrW7duHTVq1MyZM48cObJ+/frp06cvX748Pz8fl43CCMDhA73Oz89//vnny8rKOI7LzMycNm3a5s2bSZJ0u92QjYZADkg8vAg9huEAIQiEjDjMDUj2OxwOqVQK26EoCixHWZbVarUQKR05cuTZZ59du3YtriH5w1gFn8rjx49PnTp14sSJ7733HszYb775Ztq0aRMnTtyzZw9m3k6nExvwQ4QGayMwGhs3bpw/f77D4aAoCrMlOJtYwADJ6evXr8+cOXPmzJkQqHz22WfHjh3DgRzDMLBBmqZhVCG3DcGwy+W6a3GzRCKBq7WysvLll19+8803t27dmpmZOWXKlDfffBNPJ4IgPB4P7AOw7ZCQEJZl5XK5y+UCO1c46WB+BV3qzpw58+6772ZkZGB5G8MwcE7xVYx1/BAwQApfUAH9FcAaju9tHK4XpVKp0+mWLl06efJkk8m0fv36QYMGwaQSBk2AAAEC/ulUHmf+dDpdYmKiyWS6du1a27Zt27Rpo9VqIbmL39kYKu90OqVSqcvlgiwyaAD0ev3NmzfLy8tBhSKXy4HEMAxjs9kIgoCPgDue0+nMycnR6XTwXAfpBfBdIL4Wi4XneYlEAolthJDZbK6qqnK5XFixwDCMTqezWq00TdtsNn9//3sl7z5+/Pjy5ctJkly8ePH+/fsPHz4cGBj45Zdfbt68GaQOLMuqVKrKysrr168D36IoSqFQWCyW/Pz8vLw84HOQUrVYLCKRqKioyGQyQTFxZWVlRUUFcFCxWFxZWZmbm3vkyBGGYfz9/bdu3friiy9KpVKHwyGTyWpra8vLy61WKwRRJpMJUqQul8tqtZaVlfnKdaxW661bt8xmMww4wzD3qtRBJBJVVlZu27atoKDg6aefPnjwYEZGRmxs7Pbt2zdt2oRtUoDmwloB/OpyuY4fP15TU4OtP2UyWXV1dVlZmdvtxntIkqRer4c2Z5Dgh43AdHI4HBAkwGg7HA6Px4MQqqmpMRgMsIoC2VyGYa5fvw65XoPBgMOAxiSngVxCeOn1ekNDQ2EnxWJxSUlJfHw8xGkQlJaWlur1eoPBYDKZXC4XfBYWE5xOp06n02q1EKL4hgpAXquqqioqKkpKSmialkgkDofj7NmzNTU1DMPI5fINGzbMmzcPAlfgtTDVLRYLRVEg9EIIlZeXg8oIgp+7y8fDqP7www8FBQUffPDBwYMHN27cOHLkyDNnzly+fBkHDx6Px2QyORwOiJ1QvVju5s2bdrvdarXCRQ1vgH4oqampR44cmT59OjgjwajW1NTodDoIumBSGY3GW7duQbgFpxu+Ubih/4WM6a9ug7B66Xa7n3vuuQMHDrRo0WLJkiV9+vQB5+IG7aIECBAgQMD/I6g7ZlJJksSil7CwsGPHjoWEhBiNxsjIyO+///78+fMDBgzALYFAh/OHhJiiKMiJymSyY8eOrV69OiEhweFwXL58meO4OXPm9OrVC1KGZWVl06dPP3XqVEpKyoQJE5KSkiiKunjx4tKlS4uLi/39/QcPHtyvX7+4uLi9e/du27Zty5Ytcrm8qKhowYIF/fr1Gz9+/JIlS6qqqtq2bbtnzx6DwdC3b99Zs2ZpNBqLxbJw4cLDhw937969RYsWGo2mrKwMyxv+Ik6fPq1QKKZNm3bffffxPG+z2caMGTN37tysrCyHw7Fly5YLFy60bdt27969BEEMGTJk3LhxgYGB5eXlH3744blz5wiC6Nq166uvvkpR1OLFi3Nycvr06XP69OmXX35Zq9Xu2rVrx44dkPufMWPGwIEDN27cyLJsWVnZ4sWL33nnnVmzZj344IOPPfaYVCrdsmXLiRMncnJyJBLJE0888dRTT2k0mrVr12ZmZqakpGzfvr2qqurhhx9euHChSqXKy8tbuXJldnY2Qqht27Zz585t2bLlvXpOe73es2fPXr9+fenSpY8++ihCSK1Wjxs3bt++fQcPHnz55ZcPHjy4cuXKyZMnjxs3rri4eN68eUaj8fXXX3/vvfc0Gs0rr7zSrVu3Ll26qFQqgiDee++9o0ePJicnL1myJCAggGGYXbt2bd++vayszGazjR079uWXX+Z5/qWXXiosLHzllVf69++PEHr66ac7dOgwderUN954o7q6umfPnnv27LHb7SNHjpw2bRrP89evX9+0aVNubq5Go4mMjNRoNFqtFnLAjZGNQak3Qkij0Ugkkk6dOmVkZOh0Oog92rRpc/HiRTxD3nzzTbvd7na7Bw4c+PDDDycmJqanp+fn5yclJR06dOixxx4DfTzQ7oULFx47dmzZsmWtW7det27dnj17bDabVqudNWtWjx49lixZYjQaz58//9Zbb82cOXPOnDkdOnR48sknd+3atXnz5kGDBl25cuXq1avJycnz589XKpU2m+3dd989efKk0+l8+OGHKysrW7duPW3atLs4p5CUrayspCgKFrWUSuXw4cO9Xq/ZbHY6nWVlZQsWLLhx4wbLsoMHD37mmWdUKtX+/fu//PLLwYMHb9++fd26dXPmzEEIpaenI4SOHj26bt26ESNGiESiFStWDBs2bMaMGYWFhStXrszMzJRIJAMGDHj44YeTkpLMZvOKFSv27dtnNBp79eo1e/bsFi1a3JGMCrg7wBKQTCY7evToli1bioqKRo4cOXXq1ICAAHyrFHi8AAECBPyjs/JQpQeL1zRNjx07ViaTpaenx8TEtG/ffv78+QzDpKamYmVII7+Jpmnc6zskJKS4uDgrK6tZs2bDhg0Ti8XvvfeeTqeDDOWVK1diYmLS0tLOnDmzaNGi0tLSo0ePvvTSS1arddy4ce3atVu3bt27775rMplsNltRUZHD4QDNfXZ2ttlsBj6RmZmZn5//yCOPdOzY8eDBg6dOneI4bvHixT/88MPAgQOjo6P37dvndrubNWt2r4byypUrFEX17NkTtA1KpTI2NlYikej1+vLy8ps3b54/f/7WrVv9+vVr2bLlli1bDh48WFlZuWzZsuvXr0+cOPGxxx67dOkSSBQqKysrKytPnjwZERHBcdyiRYv27t376KOPTp8+PTg4eMuWLQqFonXr1hKJRKVS9e7dGyFUWlp69epVgiC+/fbbjz76qLi4eNKkSR06dPjqq682b97Msmx1dXVBQcG5c+dGjRrVv3//I0eO5OTkOJ3Or7766uLFizNnzpw8eXJtbe3XX399D7sCURSVnZ0dGhqalJQE6h2O42JjY2NiYiQSSWFhocPhgPwraIpu3LghEonCw8Pvu+8+lmVTU1Mfeugh0PpDpDRmzJji4uI333xTp9OdPn36ww8/hBfT0tIyMjLeeecd0LvDUgzoLgwGQ35+PsuyOp0uLy/v7Nmzffv2jYmJ+e67777++muXy7Vo0aJDhw5FR0cnJyeXlJR4vV6j0YhzwH84q+FKcTqdkPLv16+fWCwuLCyEV6KiouRyOQzpxx9/7OfnN2XKlLS0tO++++7jjz92OBwmk+nEiROHDh0KCQkJCwuz2WxyuVyn033wwQeZmZnTp09PSEiYNm3a2rVrO3funJaWplAolixZ4vF4unfvrlaro6KiBg0aFBAQUFhYqNPpQDel0+l+/PHHmJiYhx566MyZM3v27KEo6uDBg0ePHk1MTHz88cfz8vJOnz5948aNu8vKw6rIfffdx3Hc7Nmzp0yZsmLFitLS0vHjx3fq1Ekmk3300Uc6nW7o0KGPPPLIsWPH0tPTaZouLy+/cePGzp07IyIixGJx8+bNr1y5AitUhYWFhYWFYWFhsNrgdrs5jtuwYUNubm737t3T0tKOHTs2a9asq1evLlmyJCsra9SoUW+++abBYHj77bd1Oh3LsrDEIeAuHwM+9sFw1axevXrevHkQkr366qsBAQEg2MNaJsGsRoAAAQL+QVl5KDfEt2YwCXG73aDbjomJ2bBhw9WrVyMjI/39/adOnZqcnBwfH4/FrI00jgD9A8gM7HY7x3Ht2rWbMWMGSZI2mw103kajESHUtWvXOXPm2Gy2n3/+Wa/XX716dd26dTzPjx07dvjw4R6P58KFC5cvX87Ly4OvhopGUN/C+oBcLlcoFC+88EJYWFinTp0uXrxYVFRUUFBw4cKFxMTEt99+Gz518ODBRkqiGwOj0ahQKKDOFYZOpVLBSLpcLofDodVqX3755bCwsNzc3KKiouzs7JiYmCNHjowcOTI5OVmhUBgMhj179hQWFsIWxo4dO2zYMJqmZTKZVquVSCQlJSUkSRqNRoIgUlJSvv32244dO/bo0aO2tpZlWag6yMrKksvlixYtAvY8atSor776atCgQeAQMmXKlPvuu0+v1w8dOvTGjRsdOnQwGo1ut1un06WkpAwcOBB7v9yrDJ/ZbEYIBQcHY9caPz8/yHk7HA6EEAgt8AxxuVzNmjUbOnTo999/P3To0OTk5F27donF4sjIyFdeeUWtVtfW1h4+fDgrK+v69etms/nZZ59NTEwUiUTV1dVfffXVhAkTQAOA6z69Xm9wcDBBEFBZMWbMmIEDB27atGnZsmVXrlxp167d1atX5XL5G2+80axZM7Va/d577wFbbaQdCojNII9OEETHjh0DAwOLi4vdbre/v79SqXQ6nSDiX7RokclkksvlJ0+e9PPzs9lsICQLCwtbunRpeHg4TdM//fST2WyePn16eXn5iBEjRowYkZOTU1BQEBAQMGDAgISEhISEhLlz5x4/frxv376bN29GCKWmpsJuIITsdjsMZufOnV977bXy8vKsrKzc3FyYGARBPPPMM4mJiVVVVY8++ijEHn8WoEfiOK579+6vvfbaxo0bi4uLL1269MknnyQmJi5cuDAuLu7ChQsDBgx45JFHpFLppUuXfvrpJ4qiVCqVxWIB/xOv1/vkk0/u3LnzxIkT8fHxFy5c8Pf3b9eu3dGjR8ViMczkU6dORUZGrlq1yuPxJCYmXr582Ww2nz17NjAwcMKECeXl5Waz+dtvv71+/fo9DMj/I8CqJNCSYVclgiBKS0uXL19+6tSpQYMGTZw4MTY21uVy4eIlJPSTFyBAgIB/GpUHpTtkFnGvKLi548LTU6dOnThxwmw29+nTRywW37hxIy4uDvNmX2nv7ydo4StwOaa/vz9uRoNtE1Uqlb+/P3h3hIeH37x50+PxQILT398fbBnlcrnRaDQYDJA6BRMblmWBIIIymOf5sLAwWGFwOByQ7SsvL09MTIRK0Pj4+H379kHR4T0ZyhYtWmRnZ8PggOq6pqYGfDzUarVCoZBKpcHBwS6XKyYmprS0tGXLlleuXJHL5ZmZmaWlpfBwTUpKglI/pVIpk8mkUqnNZvv+++8zMjJCQkI6deqEH6ggVfLz8+M4LjAwENUrtk0mk0wmi42NhUWVkJCQy5cvW61W2BOQQwBZr6mpQQg99thjLMvu379/+/btUql0+PDhkydPlsvl9yTCIQgiOjr63Llzly5d6tSpE7BeEP0rFIqgoKCysjIoo4SsKrbtB5oLaz4URVmt1pYtW4LoKyIiQiKRWK1Wl8ulVCoVCgXUdEJO12w2WywWOK3YC6i6uhq08jBiQHwhoW6322EwNRoNwzAajSYkJARKhC0Wi0ql+sNYBRsNQS7ZYDAkJycXFxeDWZPb7VYqlQ6Hw+l0rl+//urVqyqVSqFQ0DRdWloK8RVBEMHBweBfBFXLVqsV1FOQBIUCgK+++srlcikUCpgGZrMZt2aDNQ2JRKJWq2Hng4ODEUKhoaF6vR4mCVTiRkZGer1etVotlUrvruAb4mePx3Pz5s34+PgNGzZYLJaioqKTJ09+8803W7ZsefHFFzmOO3/+vMViMZvNarU6LCzM4XAYDIbg4ODY2FhYhAkODr7vvvsOHjw4YMCAsrKyp59+Gsyp4MxC+WzHjh0hrO3Zs+cDDzxQXV3tcDgsFsvrr78OhpgRERFgBgVnU7ihNwYMw8DqDXYBxq//9NNPX3zxRU1NzYwZM9LS0uBtYEkpGH0KECBAwD83Kw9yGkxNoAARe/nl5eXNmTMHDNFbt2596NChn3/+OT09vXfv3lDEplAoGmNDDnVUkK4G723gH1DECb4iUCdXU1OjUCgqKyuLi4vVarW/v39YWFhBQUFZWRlJkjU1NSzL6vX60NBQnU4HlXMIIb1e77tGrNFoQK4D7JBhmKCgoMDAwJs3b0LyqaioyNcR/K8PZc+ePc+ePZuenv7aa6+pVCqO4w4cOGCxWAYPHhwTEwO2gEDFSktLwaCwVatWXq+3Z8+eb7zxBkKovLy8uro6MTHRbDZXV1dD+W9xcfGOHTvcbvfu3btpml6+fPmJEycgAINMJzYchN0IDQ0tLS09d+5cv379HA5HZWVlVFQUNAGw2WwwVhCnATO2Wq2TJ0+Oj4/X6/WzZ8/evXv3uHHj7pWrD8MwY8aM2bt37/vvv//ZZ59BfHLo0CGtVhsdHR0VFfXzzz8HBARYLBapVOp0Os1mMwQhUqkUijsRQkqlUiKRXLlyBei+TqcjSTI6OtrhcDAMU1FR0bJlS4RQWVmZRqPRaDTNmjUrKysDQl9aWoorYiFoBHkAFLwSBBEREUFRlF6vr66ujouLM5lMer0+JCSEJMk/5PHo190GEEKw5jBw4MA5c+aIRKJJkyYxDGO1WlUqlU6nO3jw4KuvvjpixIgzZ85kZ2eHh4fDzAcuDuFfbW2tUqn89NNPt2/fvmPHjiNHjkRFRdntdo1G88Ybb0RFRTmdzoqKCrlcXlJSAg48sDIGERHsFWwWIWQ2m/38/MAERqvVKhSKgoKCTp06gbQJFkz+LOBCFovFW7duzcjI+OSTT5o3b961a9fWrVsfPnzY4XDACkxsbOz777/PcdytW7dg3Sw0NNR3HcDtdnfp0mX58uXp6ekOh+Ohhx6CEh2SJKH/g0wmy8vLg+XB+fPn37p1C+h+QkLCsmXLEEIGg6Gqqio6OhpuWdjrU8AfTlq32w3RLNzDYTDnz59fUlIiFovXrFkTGRkJnkIQrAo8XoAAAQL+uVQeSDym8jgTj40Cs7KyEEKvvfbawYMHnU7nlClTZs2adfbs2d69e/+pOjNfTQWQPLCmgRw5wzAejyckJEQikRw7dqxXr17FxcUVFRUqlSoyMnL69OkTJkzYv39/cHDwhQsXrl271rx586ioKLDCWLduXZ8+fdavXw+Gj9BDym63QwMd6JIjk8kCAgKSk5MzMjI2bdpEkuR3330nFosZhrlXBskPP/zwxo0b9+7dW1tbO2DAgMLCwr1790ZFRfXs2RN8Nmw229y5cx999NFDhw6xLBsZGdmxY8fY2NjTp08fOXKEpuktW7aUl5evXLkyLCxMr9crFAqKomw2G1j4mUwmkHrj5jter/fmzZvXrl1r37692+2Gse3cufPOnTu/+OILh8ORn59fVFQ0ZcoUtVoN2W6QLkD+GIZ97dq1BEG88cYbYM6IffrvCUAd1KJFi1OnTo0ePXrq1KkWi2XDhg08z48ePVomk0HaOCsrq1WrVkeOHHG5XODXabfbPR5PVlaW1WoFN5jc3NwtW7YEBQVlZ2dHRUW1b98e3vbll186HI7q6uqsrKwePXqEhITExMTs2bPn8OHDMpns8OHD1dXVOLkLZRXAuSHbHRgY2KJFi6ysrG+++SYxMXHnzp2QlYfOVn94gL4F3xA0yuXyNm3a2Gw2k8kUGBhYUVEB/YzAe95kMt26dQuKOgICAsC7BlplwcchDxoXFzdp0qSMjIylS5d++eWXCQkJpaWl33//fcuWLVevXl1SUrJt2zapVAryrZycnKSkJKhCgd0A3xiKokDJBhdXXFzcF198sW7dusjIyOPHj0MIfRfnVKFQGI1GpVLZuXPnHTt2vPPOOyNHjqQo6siRIzU1NZMmTeI4LiIi4ty5c4cPH/Z4PG+//XavXr3mzZsHwSfU9cINISYmBlaE2rVrh1t0gdEQQRBhYWF5eXmrVq0KCQnZu3ev1WpduHBhbGzsmTNnjh07xvP8xo0b9Xr9okWLOnbsCEsuwg29McDt51B9cwOE0Jo1a06cOMHz/M6dO6OionBDPVBR/pUWBAIECBAg4H97Vw8PD0cIPfLII6AnRvUm39gG++uvvw4MDHzxxRcPHToUFRU1YMCAU6dOqVSqbt26QVIH2/bl5OScPn26f//+zZs3v2OCtri4mOO43r17ezwekEx06tSJJMnCwkKEUNeuXT0eT2VlZWJiYnZ29unTp5OTk5999tkOHTpERER06NChpKTk6NGjFovlwQcffOGFF2JiYuLi4srLy8+dO5ednd2xY0coxWvZsmV5eTnP84MGDZLJZBaLpbS0tE2bNu3bt2/Xrl15eflPP/2k0+keffRRs9ncs2fPyMjIOy4p4NaY0Cerc+fOvo+02x9sJEl27twZZDynT58uKyvr1avXSy+91KVLF5qmDxw4YDQawVTn1q1b999//zPPPCOTybp161ZcXPzDDz+cOXPGz8/v9ddfj4uLA0e/lJSU0NBQpVJJ07TFYjl69KjH42nbtq3H4+nRo4dEItHpdDU1NV6vNyUl5dKlS23atOnQoUNkZKRCoaitrT116lRFRcXo0aPHjx8vlUpLSkpsNtsDDzwAdoc5OTndu3ePjIwMDQ29efPmnj17jh8/rlarJ0yY0L59e8i8NiZBu3v3btjmHYcFVudbt24Nk+rIkSNXrlxJSkqaO3duSkqKSCQKCwuTSqVlZWUnT56Mj48Xi8VxcXH9+vVTKBQ3b97Mzc212+0JCQk6na59+/ZGozEjI6Nt27YzZsyIjY0NDAyMjIzMy8s7dOhQWVlZ7969n3/+eT8/P5VKpVKprl27duXKlejo6PDw8ODg4Pbt25eXl0ul0tTU1JCQkIqKivLy8latWqWkpLRo0QJ6Gly5cqVTp05OpzMuLi4lJeWOEqPS0tLa2lrQQeFjhDZPZrO5rKysT58+KpWqqKhIrVYPHz4cXEQ7d+7coUOHysrKH3/88fjx4wqFIiQkhKbpXr16VVVVyeXyLl26wJpVSUkJx3GDBg1SKBROp9NisTRv3nzIkCE0TWdmZp45c0apVI4ZM6ZHjx4ul6uiosJutxuNxr59+2ZnZ8fFxd13332VlZXV1dWdO3du06YNhEBt2rTp0qVLXFycVCqtqampqqoaPHjwlStXIiIiBgwYcPu0z8vLk0gkcXFxv0XgoBQhNDTUz8+voKDg6NGjFy5c4Hl+2LBh4KHUrFkznU538uTJc+fOxcbGPvvss82aNSstLa2uroZqXVjHE4vF5eXlarV62LBh8fHxIIWChan27dtHRkYWFBQUFxfn5ubef//9CxYsaN++fceOHfV6/TfffHPjxg2e5ydOnAiGUXhVRLin/yHwIiqkAy5duvTyyy9fv34demKEh4cD18e9xoD3C2MrQIAAAf9QJCUlderU6fLly7wPwP0D7ubz588fNmzY0aNH33777UWLFm3atKl169arVq3CfelB7w5Jsk6dOh0+fJj/DYDxNgiU8cfB78X3SyGF6fsp8FaHF2tqavCfoFeO1WrleR708bAp/GaAzWaD9Xev1wvZaJZlYZuwP3cEZG3hh/T0dPyz74H7Am+KYRhQyePDcblcU6dOHTJkCD522CX4FGTHofwU26H4frvX63W73fBBp9MJX+Q7kvjXBuMGSx+wDzzPOxwO/DreW+iv5HA44K/wyh0P8HbY7fZRo0YVFhb+zrDAHkJLL71eD6cJfvV6vWD57/V6PR4P7CQMFz4WaETge4zwV6vVCjuM3w8fgQkAMw3ej4+L53mTyQS6cxDiw//wJ9gx+FKYJ3c85BMnTqxZswb/FRaabt9b+B/PRq/XC7MUzxDfvfU9F7BNeHODcwoLTbCw0OCvBoMBKox9zwIk42Gy8TyfnZ29e/fuyspKnufLysq6du2anp5+x2m/ffv277//vsF0wsDHizuR8TxfW1vrewF6PB6XywUfx+OPr3Tf7eA34z2H84JHw2g04rFlWRarPmCIbDYbvhDuuLcC7giY4U6n89ixYwMGDOjfv/9PP/0EswXfc3zf38gbggABAgQI+PtR12EUWn7g7q24Lw9BEDNmzJg1a9asWbOgXFWpVCYmJvbu3Rv3kMJFq38oRQAHG9ylFdcLwhtwD9QG6/40TavVaki58TwfEBDgmzUXi8XwftDJ+O453gIoJUCjj9cQYJuN2fPGapXqNyUSiaAOFXcwBfkvFGWCdhk6XPp+SqPRYI2Tr+YHEmN4WPCf4INYBAK/+mbOQLEAAwKfBQVCA/0M/Ml3HO6tLlYmk2GDF5y8h30AVclvfTsci0QiwWIASBbCG7CaH78fr6Kgeo9IVN9bCjelh5OOP+K78gADC1/6p2YFjCreW9/TgbeP/dd9vxefLNzeCIaF53l4M94NuDbhi+CzeEhhI1qtlud5qOhF9a0hoG0w/khFRcX7778fHh6u1Wqrq6sjIiKGDRt2dycUvtd3luKrEr7Ld45h3UuDdR78On6zb4NnfJrwdQFjiwcNhggEY74XgoAGABYOJeBQMQJmXzk5OatWrcrJyUlNTZ06dSosTuIC4gaXgKCuESBAgIB/LCjsKIyfkSA3h3u6x+ORyWQLFiz44YcfoHguPj4+OTkZCBaU62Hq//vAPjl/ZR3cdyOYtzUIGBo8e3xpPa56/PvGl6LgaTpkyBCSJIFKonqtdpO3dQMOChEUPmt3cdIbEyg2eKevn8k/nIj4BiE4ZPX9tcFMxuKHO858vDUcmcPVOmjQoNTU1OPHj0MA3L17d8yDBTRhkCRpMBggIoK7utvtvnz58muvvWaxWIYNGzZz5kwIq6AuXCDusp46mgAAIABJREFUAgQIEPAvo/Kovr2fLw8AU22TyaRWqwmCCA8PHzt2rK9rJFhS3E4yfp+v+H7L3T0wGrORBjvjGz/ghN/f9hAF33qe57t37+6bbwbBz3/BoRmTg/9p5dztkwFrfP9dkQ+IkjFl9z0oqEGEOXP7SN5OwvDHweNILBarVKqBAweKxWKz2axQKPR6Pc6mC2iqYFkWbH/BjhbMbZcvX44Qmj179qOPPgrZDcjZQ01LY/ocCxAgQICAfwqVh1s8vn1Drl0sFldXV7/11lv+/v5t2rRZv349pHOAjJIk+cQTT4wcORKnlhtDmHxTj8Cx7o7KN2YjDVLyQJ3vOn64awCPB/ES5mpgs4NuE7o0YR6Pz8I9oem/xTN8TzqmsHfkxP80YONX32OE4Md3zvsaj9weBPoOte8hw9wDy0tc7whe7P7+/sIdsMkD3ydFIlFRUdHGjRsPHTqUkJDw/PPPQxc5eAN4szZeMClAgAABAv4pVN5XfAI/gK7G7Xa3b99eKpUqFIrk5GRoSymRSKBPalhYGHTExE4IjeEruOk3PDbujvT4dg6/ndI1UN3Am+Ex1oDr/A3Aim1oQOt7CP8RgQ1QSegv49uv4C7iAbyOccct+L6Io1PfHsb/cDc9KDSkaRo3voUKFvgT1CNKJBI4nDsOI4wPqJwhrw/VjbA16NsA3dOgGAPXxgho4rd4ioKWBefPn58zZw7LsgsXLkxNTcUiSayMh5/v+uYsQIAAAQL+f+7zQLDQr4UQYrE4MjLy6aefhmTq0KFDof8rJqZAEeCDjednYFQCNaB3zWJhIwghXPD6WwBKB8YX0F/z7+dnELdA8SswWlxjAC82+RkGhiRAwe964Z5hGOj4KxaLFQrF72wEu2243W5U3wwL/bPlvzBL4ZqC2YIntt1ur6ysNBgMUK6KC7jvuBHYAl4AgTgKt46CN+B4AFuGCzfBpg0IAvPz8z/44IOqqqrnnnvugQcegGkG0R04aOEadIQQUH9h6AQIECDgXwGSYRhIWvtKUMAOEvqDfvXVVx9//DHYFzqdzurq6jlz5nz77bc4JQ9p5sZQ8N27d6elpZ06dQrsFIDpulwubFGH6jND8FdsTIm5iMfjKSkp6dev37hx46DZJ5g2AsBh7dKlS4sXL87IyIBWsjNmzJg+fTr0l4XsJnwLPMCA0/iar0F2854MLk6s+jpyYF+R/4LAhuO4oqKicePGbdu2DWuxYLThtGIXSyAQME/gvIChJJYkbdq0adSoURBPYnUvvA22s23bttWrVwPpf/3115966imgtr6Ok0w9YAsQZsCvd33SoeUqtvuEo4B9c7vd4OyJLVDhcGCXACzL2u32F198cdSoUQUFBXj+8zx/7ty5yZMnP/nkk9OnT3/sscemTJly9uxZp9MJFwJ8HBu8FhcXjxgxYvLkyWazGRtxQhM0sVgMPVMhUIfdEIlEf3MJuIC/jbsjhGCeuN3uqqqqpUuXvvjiizRNr169euLEib4GSlAD3UBRI/B4AQIECPgX4Q4ONpDJ43n+2rVrkydPdjgcfn5+0BMUGsIbDIaAgABMEbCv4u+DpmmTyVRVVeVyuVB99tG32SpoeFQqFY4urFarn58fuI/7+fm5XC65XB4eHv72228rFAqVSgUyFafTqVAooG07kJtdu3axLJuamooQeuaZZzBxkclkWOzhcDiUSiXwIfDhIQgCFg0Eqei9AkEQVqu1srLS4XD4arhpmoZGpyaTSaVSQVpaKpXC/5jlAxsGe43k5OTExETQfEMfU4IgzGazRqMBanLs2LFr165NnDjRz89vxIgRsBQDE9vlcoFsDOYJCE6Qj6UjMPK7WCSBDDq4i0LOG5ZfYE5iSoSPC2YdFFHg12UyWUlJiclkMplM4B8Fe7Jp06bi4uKFCxd269atoKDglVdeWbhw4apVqyIjIyH+gS5L+OfCwsKQkBAcJYIyRywWw5KIy+WCkXQ6nQgh6DIrTNGmB7h8wAS2pqZmxowZNTU1kZGR77zzTkxMDK7bESBAgAABTYTKY2ExiImBaQG1ioqK6tev37Vr1+x2e4cOHcDfAIhCv3794FdsV9wY0oMQkkqlWPoMhN7r9VZUVKxfv/7q1as1NTURERHDhw8fNmyY2+3Oysrau3dvcXFxeHh4z549f/zxx+nTp2s0mvXr10skkg4dOhgMhpUrV167do2m6YCAgKFDh8bGxi5YsIBhmOPHj7MsO2/evAMHDty4cSMpKcntdm/btm3fvn1GozEhIWH06NGpqamlpaVr1qwpKSmpqakJCgoaNmzYmDFjQLUsTI57QuWBSuJVF6CPbrdbLBZ//vnn+/fvt1gsgYGBnTt3njhxolartdlsS5YsuXDhgkKhGDJkyLFjxwYOHPjoo49evnz59OnT999/v16vB6mAwWCQSCSjRo0aNmzYJ598cvnyZZZllyxZMmvWrBMnTlRUVHTr1o0giL1793733Xc1NTUikSglJWX8+PERERHp6en79u2zWq1BQUFJSUmjR4+OjIy8iwOE1R6pVApp708//XT//v0sywYGBrZq1Wrq1KlqtXrcuHGJiYkcx507d87Pz69nz54TJ050uVx5eXmrVq2qqKjo1KkTXEpYCg9XJcQeMTExCoWic+fOc+fOrampYVnWarV+9913Bw4cqKio0Gg0ycnJzz33HMdxSqUStqPT6Y4ePbp3716z2dy8efNhw4b17dvX4XAsW7YsOzsb7Cm7d+/+0ksvCVO0SV50ELju27dvw4YNMpls/vz5kNeANSjfhgACBAgQIODfjl+oAybxYFktl8sVCsWcOXOmTJny1FNPffLJJytWrFi2bNny5cvfffddYPaQCwTlemNID+QaobMjiE9Azrt169a1a9empqbOmDEjICBg4cKFJ0+eLC8vnzdvXlZW1pAhQzp06LBmzZqcnByr1VpVVZWXl1dRUWGxWNavX3/+/PmPPvooPT2dYZi3336bJMlx48ZRFNWqVSvQ+ldVVel0Opqmly1b9tlnnwUGBs6cOdNisUydOvXkyZPHjh3bv39/aGjo559/npiYuGbNmvLyciFxda8A84qmaSyUx1KWzMzMpUuXtmvX7q233urSpcvq1au3bdsmkUi2bdt24MCBpKSk3r17p6en5+TklJeXi8VivV5//vx5mqZ/+umnw4cPt27desWKFd27d1+yZInb7R4+fHhkZCTHcaNGjVIoFFevXr1x4wZJkh6PZ/Xq1Xa7fdKkSfHx8Rs2bNixY0dubu4XX3zx2GOP7dq1Kzk5ecuWLR988AGoce4CkOqWSCS3bt3atWvXoEGD5s6d261btz179uTn59tsNiBVgYGB48aNu3nzJoSOubm5b775Znl5+YQJE5RKJcMwINFBCEGQ7PF4kpKSKisrR40aNWLEiE8++UQqlT7++OOxsbF5eXmLFi2KiopauXLlqFGjvvvuu+LiYri+KIpiWXb16tUff/xxTEzMa6+9ZjQa33rrrRs3buTk5Gzfvn3QoEGffvppcnLy/v37r1y5IkzRpgeRSFRbW7t8+fLly5crFIply5bdf//9JEm63W6KooQkhQABAgQ0MTR0sIGMDihbbDYbRVFdunThOE6v14NlDQgrzWZzQEAAqJ8b3xy0QfMaSD2KRKILFy506dJl9OjR/v7+UVFRFy5cOHfunMvlcjqdLVq0SEtLCw0NZRhm+/btdrs9MjLSbrebTKagoKCbN29SFFVQUNCxY8dXX31Vp9O1bdvWbrdTFOXv7x8aGspxnMVi8Xg81dXVFy5c4Hn+8ccf79mzp16vVygUWGUBGvrhw4enpqZGRESA0FnAPST02BAd1mFcLtfu3bsjIiLmzJkjl8ubNWt24MCBkpISt9u9b98+f3//t956i2GYrKys69ev0zQN4u/AwECe53U6nUQiKS8v93q9Y8aMSUhI0Gg0Go0mPDy8qKgoOjra7XYrlUqDwWCxWEpLS61W66RJk4YPH67VahmGCQwMBE6Tn59vMpmefPLJhISE0NDQu+txCxMYW/ilpaWNHDlSoVAUFBTwPG80GgmCMJlM0dHRL7zwQkVFxerVq4OCgoxG440bN65evTp69OgxY8bk5eWdP3/eZrP5rl0oFIquXbs+9NBD2dnZFRUVa9eu3bJly/jx4wcPHhweHj579uw+ffqo1erS0lI/Pz8soFer1U6nMzs7myTJhx56qGfPnpcvXy4oKDh8+HBoaChJknq9HpYykpKSBFP5JomysrIPP/wwMzOzVatWn332mVwuh7VTmUzmdDoFHbwAAQIENDUq36DjEqrvG+9wOJ577rmoqKiWLVtu2rQJnEBcLhcQlwkTJowdOxYSPJCe/0PdLXbYEIvFkPaGckaCIGprazt06AD9CNu3b6/RaM6dOxcWFqZQKPz9/bVaLUKoa9euO3bsAAG9SqUiCMLpdE6ZMuWDDz545513EEKxsbH33Xff/fffL5fLQUgNOn6JRCKXy71er8lk4nk+JCSEpulRo0Y9/vjjTqdTLBZ369YtNzd3woQJWq22W7dunTp1Erpg3kMAEYeVH4ZhoBTB4/Hk5ubGxMSA1Ds0NDQsLKy4uBiIb2hoKNiwjB49es6cORBZQXmD1+vt16/fxYsXz549m5eXx/P80KFDjUajVqu1WCzA0VG9HFylUhUXFzudzo4dO5Ik2bt37+7du0PYdv/992dnZ//www8BAQHR0dHDhg27O1UVCGxgSms0GrPZ/Oyzz2o0GogVoQDDbreDhD0wMFCr1VZXVxMEkZubGxsbGxcX5/V6W7ZsCYcG28FStxYtWsyaNctoNJaUlNTW1u7du3f16tXV1dXTpk2rqqqaN2+eRCIB7g4XJujiGIapqqpyOp2rVq367LPPGIbRaDTFxcUPPvhgly5djh49euDAAblc3qNHj7Zt2wrz898YFUPIB7kV8OQFa1Gz2XzlypU1a9bodLrhw4c/++yzSqUSPgV3aZlM9u9qmiZAgAABAv6YyqN69zqcLAfmZLPZunTpEhISEhER0atXL4/HA7WDGo2GoqiwsDC73S6Xy+GzjamfAx0OmELi94PARiwWl5WVVVdXh4aGgv9GcnJycHAwlN7Co6iqqgrS7SRJ+vn5Wa1WiqLUanV6errD4cjOzv7mm2++/PLL7t27Q3pSJpNJJBKz2SwSieRyuUqlstvtSqUSduPIkSN5eXmjR49WqVQLFixQKBSnTp368ccft2/fnpSU9MADDwjL0PcEBEGoVCqg17CG4/F4oDY0MjKytLQU/mS1WqEo0+v1qtVqs9ms0+nCw8PPnTsnFouVSiUYrgPNDQsLW7p0qUQiOXfu3O7du9etW9elS5fk5GTfik+FQnHz5k2EUFBQEEKouLg4Li7u8uXL+/fvT0pKSk5Onj17tsvlKioqysjIyMjIKCkpadu2bURExF1QK1xjum3btl27dq1duzYxMXHXrl0LFiygaVomk7ndblzqbbVabTYbx3HBwcF6vd7tdtM0bTAYaJpWKpWgggDHSafT+fLLLxuNxs8//zwhIQFi4JKSkoKCgl27dh05cmTixInjx48/e/bsxYsX4YoIDAwEn1O1Wq1Wq+fOnduuXTuv10tRlF6v12g08+fPRwhdvnw5MzNz3759AQEBzz//vDBL/10XFI4hUX1vDei9bTAYli1b9v333zdv3nzlypWtW7duYDaKLWuEYRQgQICAJkXlMYn3FdgghIKDg8ePHw+8KiUlBdxmYHEWcp+4fw0QrD90/5BKpTzPm0ym48ePg0re4XBYrdY+ffrEx8cfPny4vLxcKpV+++231dXVHTt2DAsLA0Jz6NAhhmF27doF0mds5GcwGN5++22CIDZv3pyWllZeXn7z5k2bzSaTyaBROc/zarXa7Xbb7Xaaplu3bn3p0qUffvihXbt2R44cuXbtWo8ePb7++uszZ8689tprQ4YM4Xk+MzPz/8WBvqmCYRiDwWC32wsKCvbt2weLMAqFom3btj179vzkk09OnjzZpk2bnJyc/Pz8ESNGKBSKpKSkvXv3ZmRkNG/e/NSpUwzDmM1mIM1ge7pq1art27e/8sorI0aMkMlkp06dMpvNYrG4trZWLpfbbDalUllbW6tWq2EaKxSKn3/+uWPHjhkZGd99911ISEheXt6aNWu2bt3as2dPqVR64MABcL6/uwOE8FIkEoF6AWh3bW2t2WwGHx6pVIo7qSkUCpPJRBBEnz59du/effr06eHDhxcXF5eWloIKQiwW2+12hUIBEvwrV66cP3++S5cuCKHTp09zHJeQkKBSqaxWa0xMDEKosLCwvLzc7XYHBwc7nU6lUimVSqOiok6ePJmdnd2uXbu1a9fu37//hRdeuHjx4tdff718+fL+/fur1erMzMz/QluDJoYGLa5JkvR6vRD7LV++fNeuXXK5/Mknn4T1Fmz/KtB3AQIECGjKVB43h8ePCqwUByPIffv2nTp1qkuXLm3atGnVqpVcLgfrRpFIBHl6qGX8w29iWVar1YaEhGRlZV24cAFkCcHBwe3bt584caLBYJg+fTownpEjR/bt21ckEj333HPHjx9fsWJFaGho8+bNCwoKaJqWy+UURQUEBKjV6qeffnrNmjUDBgwA98zBgwd36tRJr9fHxMQcOnTI4XAsWLBApVI5nU6RSDR//vy1a9ceOHBg586dWq12ypQpXbp0EYvFlZWV77777tq1a00mU69evRITE4EOCpPjrwMcbMLDwy9duvTzzz8TBMEwTLNmzd5///0RI0bk5ubOnTsXOpv2799/1KhRCKEJEyY4HI5vv/2Woqh27drp9XoIF2FphaKovn375ufnr1279ttvv7XZbCkpKX369BGJRBCqLVy4cOHChUFBQXq9HiEUFRU1fPjwb7755tixYyRJtm/ffsCAAQqForS0dPbs2SqVqqampkWLFuPHj7874bivz3337t0PHz78+OOPi8VirVYbHx8PAbBcLvf39wfD+4CAALvdLhKJWrZs+cwzz2zduvWJJ55o1qxZeHg4eKRC8QlowyZNmsSy7OzZs0EzFhgY+MQTT4wdO/bGjRsymey9997buHGjWq2OiYkpLCyMi4tjWdbPz48giDlz5mzevHnjxo1fffWVWCyG6yI6OrqwsPDdd99dtmwZy7IJCQlpaWnCFP2XAvwJQPeYk5Pz/vvv22w2qKAIDw8HP18IfQUqL0CAAAFNnGt17twZIbR58+ZWrVrhZk+gYnc6nWAYsnjx4oqKCqlUGhsb+9BDD6WkpERFReGsPGg3RSLRpk2bVqxYsWTJkn79+t3+TW632+FwgBEeeKLJZDKbzRYSEgJPmvLycoQQuHHLZDK9Xl9TU+NyuSIiIrRabX5+/hNPPJGent65c+fa2lqe5zUajUQisdvter1eKpUGBARAtl4ikbjdbqPRKBKJNBqNxWIhCEKj0YCctLa2trKyMj4+HrKe8KLRaLRarcHBwZA2Bs0P/Al+Xbdu3VNPPQU/wygJT0eEkMPhmDRp0qJFi2JjY39nWCoqKiQSCZwakiSNRmOzZs1QvW4KqquDgoJAYGM2m2tqakJDQ5VK5aFDh2bNmjVjxoxp06a5XC6j0QhrNQghaBam0WhCQkJAiy+RSKxWq9FojIqKMplMZrM5Ojoaaw/0ej1UX2DlfXl5OYhSQJnTSGRmZl67dm3KlCm4dNvhcCgUCpDaV1VVeTwePz8/jUZTWloaFBQEvQ4cDodKpUIIGQwGuVwulUrBYL6qqkqv18fGxspkMqvVStO0WCxuoIu4ceMG7H/fvn1hZQzsL0tKSsRicbNmzYxGo8PhCAsLMxgMCKHAwECEkNlshlUvrVYLKiNAZWUllJtHRETcMWTlOG7nzp0qlap///533Z1XwP8I2GcMbr8cxx0+fHjZsmUMwyxevLhVq1Z+fn6NdAcWIECAAAFNA9Qd8z2QcQeZb2pqakJCQkFBwa1bt86fP//FF1989NFHM2fOfPjhhyElj93ofx9isRgqICUSicfjoWmaYRiFQgHpJZFIFB4eDl8NRN9ms73xxhscx7Vu3VqlUmVlZSUkJMTHxzMMExwc7HK5cCFXZGQkJG6BNkG0EBQUBGGGWq2mKAoeb16vF1YGoNsryK8RQlqtFoprcb9bYWbcE3AcB0WfkEGEjkVQhQwy38DAwKCgIN8plJmZCerw0NDQn376SalUdujQAbLUQUFBXq8XjBrlcnmLFi1AYIAQkkgkwNrlcrnH41EqleDwCCtI/v7+arUafDCxYhiU8bBQ0MjS7TtSK7lcDhozr9cbHByM27jCtAS3eI1GAxoef39/mKLQKAoOHyYhrlDEvvI8z0skksjIyMjISLgkpVIp9Lfyer2xsbFwpahUKq1W6/F4VCoVXD5QH6JUKrVaLQw7HCBo9KFcEpQ/whT9dwHPKI7jfv755y+++OL06dP9+/efNm1aeHg4FJTDuf4lW/PryFCAAAECBDQ1Kg+5Z1SvwsTmetidhiCIgIAAs9lsNpstFgskuUEWzHGczWZTKBSN4UDwRAG1PRj/wVeAwTy8B36AlFJ0dPTKlStPnTr1/fffV1dXd+/efezYsZDaRAg1YCE4C4X3xHez+A1YBH/7+/FOCnPiHgJqlPE4w3nH9Ri+JwIgkUjS0tJUKtW+ffsKCgr69u3bt2/fTp06NXgz/ADnF28KFMP49QZoMB8a7OTtM6GRwHUm2MvS94uwRN73Z/xFeM996xFvn4F4azDn4VO+V9D/sffe8VFV6/r4nt4nmfTeSUIgIY0SQgmBJHQEBAFpEulIhyP1COpREAUB6VWPIJ3AASnSezOhpZBeJz2T6X1+fzxf1p0LlugVuPfnfv7gM0ym7L3W2rOf913P+7wkVLZ/F7m4yL/2J0hnbf+vRMKIu8DRUWKEAPXatWv//Oc/Gxoali9fnpaWBjEk5p3+EaNBgwaNvxeVJ2WveIA0J+gINANPnz49duzYrVu3KioqKIoKDg728PDo1asXzCVB1F7RRryPj8/AgQOHDBlC3EvoCfs7IDk5uVu3bti9oUszafxtQZoMoB4am1osFuvOnTtLlizh8/lfffVVhw4d8COMKwWWpvTQ0aBBg8bfkcqTpCCLxYIOAZ0jb926debMGVg0xsfHt2vXTiqVQiCBF7xSNS0063T71b8VmEwmdm+IAoom9DT+hsBPMVzhIUosKSm5du3ad999Fxwc/MEHH7Rr147FYsHSlKIoFPnQ40aDBg0afy8q/7KDDWFOSNJ36tRp8ODB8Pcg7mZ4Ae4xr+7gtFotn88nNA59cOg5+/89SMkEfB7pQI7G3/lCQCsMLpeblZU1c+ZMk8nUv3//JUuWYM+KeATTm5Y0aNCg8fel8kQl/4JouLCwkBTqKRQKg8GA+4pSqXRxcbE37yOOCn8toH6Gox+bzaar9P4mIO4csMSh4zcaf0/gZ5nL5VosltLS0g0bNjQ3N3fv3v39999HfEvKTlDtymQyURtNDx0NGjRo/I2o/K/dP5RK5eeff+7n5+fj47Nr1y7quUMlXOQnTpw4duxYCOtfXaEV7LqZTCaXy4VTMl3R9XcAGpRCW0XkwvSw0PgbxrRGo7GhoWH79u337t2TSCTbt28PCQmRyWSw50J3DlJLbbPZaIENDRo0aPwdqTzE6IQtgTHLZLJu3bqFhobabLZRo0ZRFAWPdp1O5+bm1rZtW+p513qIOF/Rney/DpT23Pjb4AVrFxo0/iawWCyIYymKguNqU1PT8uXL79y5k5KS8o9//MPNzc3+9/DlK4VOdtCgQYPG35HKw6+G9PdBVp6iqDFjxphMpsLCwvDw8O7du6NBEoPB+PHHHymKQqtXVFzR9w8aNGjQ+At+kdlsiMpYLFZGRsbevXsZDMb27dtbt24tEono8aFBgwYNGi/eOHDbIH1eKbuWInq9/s6dO//5z39UKpVAINDr9RqNxmg0btu2LSEhYfny5XBXIM7H9GjSoEGDxp+GXq8XiUQ2m62hoWHTpk0ZGRlhYWGbNm3i8/k8Hg+CQxo0aNCgQeO/UfmXn4L8naIorVa7ePFiqVRaVlZ248YN9I+02WwKhSIgIACZe7rEigYNGjT+EggEArVardVq//GPf+Tk5LRu3Xrjxo0SiYTJZGo0GvrHlgYNGjRo/AKVt9lsFosFyhkGgwH5O7LsLBZryJAhjx8/ZjKZPXr0QKd3jUaj0+kSEhL0er1AIIAhGp2Sp0GDBo3/IfR6/cOHD9euXavVagcNGvTee++hqTbtS0ODBg0aNH6VylMUZbFY4IeAp1AFq1QqHRwcPvjgA7lcXlFRER8fj+6bcEgwmUzg/bAZoceRBg0aNP6HOHHixD//+c/4+Pjly5dHRUWB3COrQtcj0aBBgwaNX6XyJB+PuwXauEqlUoqi2Gy2i4vLkSNHDh8+/MknnxQWFn722Wc9e/YcNmwYj8fjcDhQ46B11G9/E5Q569atE4vF8+bNg5k9m822Wq1ffvlleXn5xx9/TOq6UIZLtgvu3r3r4+Pj5+cHtxwcKswx8RgWmUwms6qqavXq1bNmzfL29sbzALGG2LlzZ58+fXx8fHCmOH4SjeDTrFbr7+4zECd+k8n07NmzrVu3CgSC2bNnu7i4oIWW1WpdtmyZm5vb9OnTcTNGXQH2MRBBwRYaB4YGuvbnQuqMzWbzzZs3Dx8+PGrUqE6dOpnNZnw+9k+I8zRcLPBXm82Wk5Pj7+8vFArxmfgoxGloHsnj8RCSqVSqHTt2zJw5k8fjkQ+nnncEI7UQOEL81Wq1tkS5i54ADAbDZDI9ffr0u+++a25uZrFYYrG4TZs2AwcOdHV1xSRirnGQqPwzm8137tw5fPjwihUr2Gy2SCRCU3qz2Uw9bwRLxofH42FJYNxasiD/EpAKE4xGdnb2v//9b4vFotfrMfIJCQn9+vXDpYQFYDI2m6sdAAAgAElEQVSZyLGRU6Aoisvlkqupurp669atw4cPDw8PxwLGu/BK4tFpf81WVFSYzWZvb28Oh/NKnX9wKXG53Nzc3EOHDtXW1tbW1rq7uwcEBIwbN87Z2RldJnCEFovF/vp6oeFXdXW1TqcLDAzEGWHucKaYSiw/g8GAPALejmWPYTEajVgw+BO5onGVoQQIR2I0GrHlSJa32WyGkpDFYhHfGPwemkwmHK397wxG22Qy3b17t66ubuDAgeSittls4Nz2FwhOBAcpEAjwUdR/N5nBaZpMpqysrDNnzly+fHncuHHp6enu7u64EpGMp3k8DRo0aND4NTCJWwJ5ymAw4PYD0nD+/PlDhw6x2WydTsfj8Vgs1qeffnr27Fk+n48AoIX9ocBcjx8/npGRodfryT5Ac3Pz8ePH8/PzzWazwWBAI6rGxkbQXB6P19DQMH369OvXrzMYDD6fr9Vq2Ww2XobjZDKZIIgqlcrJyalPnz6enp48Ho/L5er1er1ej7syn8+3Wq33799Xq9WE63A4nOrqatxNCYduyT4DIVVcLlen0125cuXGjRuPHz/mcrkcDofNZp86dermzZv5+fl8Pp+wXuxjoNc6XgkmwWAwuFwuGC0+2WAwkIFls9knTpxISkrq3LlzQ0MDSAy4AlgvSIZGo1GpVGw2W6/XMxiMvXv3ajQa9IOkKMpkMuEBiA6Px1OpVKB9MpksOTmZx+OVlJSw2WyQb+imwHI4HI5OpwMN0uv1GL2WOFiT8922bdvkyZPj4+O3b9++ffv2IUOGnDhxYsuWLeBP+Eaz2czn8zFrOp2OyWQ+e/astLSUz+eLxWK8RqlUstlsrVZLxGDoHUbs5zF3r62rFKIjzBHW7Y8//tivX7/Vq1cvWbIkJSUlPT190aJFiLUMBgMmmrJrg4WFiiexHhgMhoeHx927dxsaGsAOyUyZTCasJTabjW/EYmYymUeOHDly5AiPx9NoNK/0lHHkRUVFCxYs0Ov1y5cvP3To0OLFi3/66acdO3YgEYD4EBcUzgiUV61WY2ZxuZ06dWrdunU2m43EMGDPiM3YbHZ9fT1OFj8O6DaA8ECn08FYHUOk1WopisJAwW0d8wJujWBAKBSSyBnLhpjw4pLR6XQ4x+bmZjyPyMFoNJKwlsvltm3bNjg4mM1m19XVoSsT1IaknRmCeb1ez+Vy2Wy2UCg0GAxk9EjEDrLOYrEOHDiwZMmS77//ftKkSYsXL0b3PcQP9C2KBg0aNGj8DpUnySeSviLpNDy+detWUFDQ7NmznZycgoODZ86c6eLi8uzZM+TDQEBbcstBMMDn811dXS9dugSGR1HUvXv3fHx8cLfWarUikaigoKCurk6hUGi1WqVSaTAY3N3d6+vrcTu0Wq1lZWUPHjzQaDQNDQ3gQEajsbm5uaioSCAQhIeHCwQCrVZrs9nEYnFxcXFOTo7ZbFar1Var1cfHx9vbW6vVarXasrKyO3fuiMVi6rlPM+7fLZT+k5Qhi8USCoVdu3atqKggH3LmzBmRSEQUrgwGo6CgIDMzs6ioCMGSSqUym81GozErK6u4uLi5uRnj2dTUxGazBQIBi8Wqra01m83FxcVVVVU8Hk+r1bq6umo0mvv375eXlyPfCTQ0NCiVyqamJq1WKxQKGxsby8vLDQaD2WxuamqqqanBLoparW5qasJHYTzz8vIoigoODqYoKiAgoKamhsPh5ObmNjc35+fnIyWJibh16xa4S0VFBdKQLRkivV5fW1u7d+/eyMjIUaNGgXcmJSUtXLgwMzOToiiFQoHlV1tbC47OZDLv37+v1Wp5PF5TU1NTU5NareZwOOXl5dXV1Y2NjWgDbDKZGhsba2pq7t+/bzAY7N1UX+clZJ9tFYvFJpPJy8tLKBQKhcKUlJRBgwYVFBTodLrKykqhUPjgwYNnz57hfEtLS7OzsysqKrCSKYpSq9X37t0rLi6ura0Vi8W4KBobGyUSidFoNJlM1dXVWJwqlaqoqOjp06d6vd5kMimVSolEAl0cBgevfxXnq1ar+Xx+Tk6O0WicOnWqu7s7RVEymWzGjBlPnjzBayDPoyiKz+djHSLqkMvlVVVVCoWCx+MhGpRIJHK5XCAQUBSl0+kePXpUXl6Ov+p0OolEYjab8/LyKioqGAxGQ0NDSUlJSUkJRVFisdhisTg6OlZXV1+8eLGystJms0kkEvxEUBQll8sNBgN+B0ggkZmZWVxcjDBYq9VyOBy9Xp+Xl1dbW1tXV0d4vIuLS11dXVlZWWNjI64XRFm1tbVNTU0ymSwoKIiiKBcXF6VSWVpaWllZiUgDGZCGhoYHDx4gzaFQKCiKwhmRDIL9NuCpU6e2bdum1WqXLl06dOhQ+5fRVJ4GDRo0aPw+wcYNw/6eAfaJew+Sslwu18HBAdaTbm5uPj4+2NSGNqCFYgaTyYTcamxs7A8//NC9e3ehUKjRaA4ePBgbG3vw4EE+n9/c3LxkyRKbzebp6Zmdnd2zZ88+ffpcuXJFpVJdv349Nja2bdu2X375pdlsdnd337t37/Dhw7t163b8+PHt27d37Nixubl5woQJU6ZM2bVrl6en54oVK+rr6yMjI6uqqmQy2fz588H45XI5h8P56quvpFKpk5PT+vXrw8LC/vGPf0AUgdT470oU9Ho9hgjJM4PBkJaWlpGRAalATU1NeXl5r169CgsL9Xp9XV3d3Llz27VrByYUHBw8ceLE06dPHz9+PCAgQCwWV1VVVVVVrVq1SigUrl69es2aNRaLRalUTp06deHChefPn29sbDx58mRYWFhFRcX+/fs7duxYVlZWVla2cOHCiIiIs2fPZmRkQDXU1NSEtzQ1Ne3atWv48OEbN2708vJavHixxWI5c+ZMZmbmJ5988uOPP549e9bDw8NisSxfvnzx4sVr167lcrnz58/39vZ2cHAoLCysr69ft26dn5/fli1bCgsLfX19L1++nJ+fz2KxNm/eLBQKkQr97aw8n8/PzMx0dnaeP38+GBVSoV26dPn+++/Pnz+fkpLy0UcfGQyG5ubmWbNmmc3mtWvXBgQEXL58uba2FnKgioqKffv2GQwGsVhcWFg4ffr0Nm3aZGZmrlq1KjIyksPhBAcHI0OPiXttAhswePudHFBqHIBarW5oaBCJRFardfPmzVqtlsvlenp6Dhw4EP8NDQ3Nz8/v169fWlqaWq1esWIFh8MRCARMJrOpqclqtcrl8u3bty9btozBYFRXV0+YMGHZsmWRkZEHDhzIzc318/MrLS319vYePHjw+fPnsfEyc+ZMiUSC1PirOF/Q7jt37vTs2dPLywuaNzab3b9//4iICJPJVFdXt3Hjxn/96196vV6pVL7//vsbN240GAxbt26VyWQikai0tPTDDz/U6XSXL1+Wy+XHjh0bNmzYkSNH4NlSUlIiEok+/PDDvLy8RYsWxcXFcTicsrIyg8HQqlUriUTy7NkzDw+Pf/7zn3V1dUePHsU4nDx50t3dfdq0aQKB4PPPP2exWNXV1StXrnRxcbFarSKR6O7du6tXr46JiWEwGHl5eVOmTOnQoUNhYeGaNWscHBwkEklVVdXkyZNDQ0O//vrrJ0+etGrVisPh+Pv7Z2VlrVq1Cj+Gy5YtGzBggMFgKC4unjlzZkFBwY4dO5ydnUHoV6xY4e7uvnLlSrlc3qpVq6KiotDQ0Llz59psNuyDUc+rjDA1SqVy9+7dGRkZSUlJ77//Pq5fskHxOjeXaNCgQYPG/2Eq/7KDDVJ6UO6yWKzevXsvWrQoPT09ODhYr9fn5+cXFBQMGTLkj+pxORxOU1OTxWIJDAw8c+bM3bt3k5OTL126lJWVNXDgQGTNc3Nz5XL5qlWrzGZzbm7u9u3b33777f79+3/22WeLFi3q0qXLjh07QMoNBsODBw8+/vjjDh06iEQiuVweGxs7aNCgiooKg8FgNBpLS0tramo2bNgATc68efM4HA56Wvn5+f30008CgWDRokVSqTQnJ2fPnj0QkIBrtqR5LQIeCB5MJpPVag0PDz927FhpaWlgYGBWVpafn5+bm1t2djafz8/Ly3N3d1+6dClFUQ8fPjx+/DhFUVqtVqFQpKWlderUqby8PD09vbS0NDo6Wq1WMxgMCIf0er1YLF66dOnkyZN79+7t6el58ODBsWPHdu3ataamZtSoUffu3QsLC1u9evWMGTMGDx5MUdTy5csLCgoGDx6cmZm5YMECiqIaGxvBJhFmQPhus9ny8vIGDhzYv39/jUYDSQPoxbhx47p3705RVN++fUtKSvh8fmFh4fr161ksVkFBwZIlSzCS0Lr8Ls3V6/UNDQ0uLi5t27aFogB2HEwm08fH58mTJ507d4Z8Yv369Ww2e/DgwWPHju3fv7/BYJg8eTIkOnv27CktLV27dq2Li8v169dXrlx5/PhxkUikUCgGDRrUoUMH5H2p164qxqjaN91ksVj79+8PCAiwWCwPHz4sLi5evXq1QCCorq729/dftGiRQCBYvHhx27Ztx40bx2Kxnjx5sn79+r59+54+fdpsNn/xxRcGg+Gbb76B9sZgMKhUKr1eL5FIwGg1Gk1BQcGhQ4e2bdvm7e0tEAgmTJjg6ekZHx8vkUjGjx9PjuQV5XQxiQaDIT4+HgIz0FOKovz8/LD5BqUKFlVtba3JZMrMzKyoqFi8eLGnp+elS5cKCgqSk5M7duxYX1///vvvP3z4cMuWLSdPngwICKAoauHChXv37u3QoQODwRAIBEuXLtXr9b169erevft7772XlZU1f/782bNnl5aWnjx5ct26dSEhIRRFLViwAKo8pNXXrFkjFoshtqEo6vHjx6mpqZMmTTIYDD/99JNKpTIajStXrkxNTX333Xcpitq/f//Jkyfnz58PXr5y5crw8PBbt26dPXs2Jyenbdu2586du3///rx58+7du4cNtI0bN7Zu3XratGkmk2natGl79uzp06fPo0ePJk6c2L9/f5PJNHv27IKCgoCAAFwppImHSqW6efPmzp07CwsLZ86cOWDAACcnJ5VKhTgQcqDXHJHSoEGDBo3/w1l5+9o7wgOo5yVr7du3DwwMLC0tLSkpQRWjg4NDp06dEABwOJyWaKbJx3K53MDAQDc3twsXLiQmJj548CAsLMzR0ZHD4Tg6OqampoaGhjo6OkKLolQqcf+TyWQQpGZmZiYlJTU2NioUCjc3t8rKyoqKitraWoFA0LlzZ6PRKJfLhUKhg4ODr6/vxo0bIbctKChQq9X19fVisZjD4YCeXrp0ydfXt2/fvqGhoR9//DER6rxQOfAbmwwsFgv5SBaL5eDg0NDQ4OHh0djY6OHhUVZWFhsba7VaoXbo0KFDcnIy9uuzsrJKS0uhHnFxcYFPRUBAgIeHh1qtBoNHqGAwGNRqNfJz6KorkUimT5/OYDAeP36sUqkKCgqEQmF+fr5CoWjTpg0iiokTJ0okEoFAoFKplEqlk5MTNOVoyoudB9Asf3//1NRU6FKQX7darY6Ojr169QKHgJ7+yZMnGBOTyRQYGIj6BJPJJJVKfzcrbzAY+Hy+2WyGFhlFDtAFQX7A4/FEIpFGo5kwYQJFUVhmMpkMunx/f/9nz56p1erHjx+HhYXhlah/vXHjBk4qPDycxCFEY/PaCL19pSZWhdVqvXLlyp07dyiKkkqln332WZ8+fUwmk8FgaN26NaRfTU1NMTEx2A2LjIxUq9UmkykvL8/f399oNLLZ7LFjxx48eBCVlGazWSKRmEwmk8nk5uZms9nq6up8fHzc3NyQIF+2bJlIJGKxWPX19YgwrVar0Wh8RfaFqJY2mUwCgYBI/FHpC72ZTCbDohWLxbW1tQgjW7Vq9eDBg4sXLyYmJnbr1o2sHBcXF4qi6uvrQ0NDPTw8EGcGBQVBEiaXy9PS0sh2R0BAAJPJlEqlNTU1arW6rKxMKpUGBQWVlZV5enqy2ezbt28nJyczGIy33noL7BkKQIqihELht99+a7PZ+vfv37NnTz6fX1JSUl5e7u7uXlNTgw9fs2bNtGnT0I/Jx8fHZDL5+flVVFScO3cuOjr65s2b4eHh/v7+2dnZWNI3btzo378/alqws5SVlSWTyVJTUxsbG9lstqura3V1datWrVAAgJ1MJpP56NGjDRs2PH36dNq0ae+++y4ueWwJtjCVQIMGDRo0aPwXlSdllLijoGYL9Mhischkss2bN9+6dau5udlisXh5eUVFRbm4uIBzEJXw7ybpccODTHz06NHbtm17+PDhw4cPp0+fDhmGwWC4fv36gQMHvLy8xGKxWq3GvywWq7m5GWV/SqXy8uXLOTk5Tk5OCoXi7bffFggEECiDKTo6OppMJo1GU1RU9PXXX3O5XA8PD3d3d1KeiwNITEz89NNPi4uLN2zYUF5eHhIS8o9//EMsFoOmtDATRgoMUDAnEoni4+O//PLLLVu25OfnL1u27Pjx43q93mazZWVl7dmzJyQkRCwWM5lMsVgsFApR5SkUCplMJkqKwTxIlQKM/E0mE9LYJpNJoVAcO3YsKyvLy8tLKpU6Ojo2NzeD6gkEAmhR3N3dUW6o1+thp4OiPbBzuAaZzWYulwsqZjabMYYveAGBZlksFq1W6+DggGJBrAetVktMVH53K4aiqMDAwKqqqtu3b8fHx4PHo7q3vLy8Z8+eJpMJdYEQa4nFYpwsi8UKCQk5f/68wWDQ6XSQbWBqEhISHB0dtVotwjP7RsX2sehrY/O4dlCpTFHUF1980bFjR8wpol9MOpg3phhqCkizxGIx5lEoFILtwboEGW7MF4JthEYVFRWkFJjFYrm6ukKVYe/q80qzuUwm093d/cGDB0lJSeDKWDmbNm2aNWsWqb1G7Smi04CAgCNHjly/fv3LL7+sr69PT0/v1asXk8lsbGwUCAQajcbBwQGvN5vNjo6OT58+hcOMs7MzdmZQ94xmSRKJRKPRKBQKk8m0Zs0anL5YLMZiQIBNIkYUmPbp04fH45WXl0P589Zbb/n5+SmVylOnTj148ADTl5aWhgwFwiSbzebu7t6nT58bN26UlJRcvHgRZkqoZpHL5Vwu18nJCbt5fn5+er3+8uXLJpPpyy+/pJ7XfCO6I25d5eXl165dO3DggLe395gxY+BuhNCa7HGR1Uun5GnQoEGDRouo/MsMFaSQ0LXa2loulxsQEKDVatVq9eXLlz08PJKSksBgWthOHC8D4xw0aNCpU6e+++47LpfbqVOnx48fazQajUZz4MABJyenDz/8UCwWZ2RkZGdni8VihULh5OQkkUjAY7p16zZo0CCz2WyxWLZv3y6VSg0GA+6XOp3OaDSiiLCsrEypVO7Zswda/6tXrwoEAtAdJyenGzduSKXSqVOnovQtJiZm9OjRbdq0wY2/JadDMmcoDOVyuUwmMyIioqamJiMjw2g0Ojo6SiQSiUSiUqlu3Ljx1ltvDRgwgKKoK1euZGdnKxQKBB7Edw9meRUVFSj1Y7PZsPlDUhO8sKqq6ttvv928ebNMJhMKhadOnVKr1Q4ODpWVlQ0NDV5eXvCKCQoKSktLwzwaDAahUIg4gcFg1NXVwQMHLBAsn81mq1Qq4gaIrQmdTieTyUwmU9u2bQ8fPozzhU+il5cXj8drCZWHtUhUVJS3t/c333yzdetWZB8pijpx4kR9fX1CQgJOHC+WSCS+vr6YFDj0iUQikUjk7e0tlUrnzJmjUqnUavXRo0clEgmqqFsSRr5qgHLBEJPNZnt6euK/ODBcI2QjAgavV69eHTRoECbIaDS6u7snJSVdu3YNKyE/P18qlcKoESwQcwd+6enpKZfLm5qaYHWybt26iRMnYteFROOvNLPLYrGgKX/vvfc8PDygBDtx4sSjR49gM9XQ0IA9AVjQGAyGM2fOmEymmTNnWiyWixcvbtiwoUePHogzKYry8fFBSQk2ZHJycjp27IhdL7KQsM/AYDCQYuDz+VKpVCKRzJkzR6/XOzo6njp1ytvbG5GVSCQiNQzYXbx8+XJQUNCgQYNYLNb9+/cPHjw4YsQIZ2fn4cOHR0ZGisXi7OzsK1euYBIRSSJQHzZs2E8//bRv377o6OjU1FRsRUokEijoCgoK4uPjKYqaPn26j49PaGioq6sr3CQpivrhhx8iIyOxBWez2TIzM+fOnSuXy0ePHj1nzhysYVhVomqWviHRoEGDBo0/TOUZz/GCuwLJ7d28eXP58uUWi6WsrMzHx0etVrPZ7BkzZoCaI4sGpvg738Rm45OR3x03btzHH3+8cOFCJKrBswMDAy9cuHDx4sX6+vqsrCyVSnXp0qV27dpJJJI9e/b4+vrOnj177dq1FotFJBLBvkMgECCpTFEUHGOcnZ1ZLJanp6dOp/v222/d3NzOnDnT1NR05coVZN30er3RaNy4cWNmZqavr+/t27dhekPE1i20ySeZfqPRqFQqLRaLr69vXFzc9u3bx4wZQ1GUUqlUqVRSqVQsFv/4448cDqe4uDgvL6+pqamkpMRkMqnVavBjqKLNZjOCge+//97FxeXmzZvIPZOMuEAgkEgkGRkZERER2dnZsN0QCAQLFy7cvXt3SkpKY2Njbm4uNAk8Hm/37t3Dhg2LiIi4ePHi0aNHtVrtvXv3oqKiEIPhHCH5AEckrJqiKAcHh/z8/JSUlNatWwcFBa1evTo0NLSwsLCxsRGC+5YQaIvFgkBi6dKla9eunT17dpcuXYxG440bN1Qq1fjx46FBgvefzWZzcnKaNm3avn37dDpdfX19dXW1SqVisVhvv/323r17t23b5uvre+3atTZt2shksurqaqh3oD9+U5cQUsJYDDabTa1WazQaUpkAYRL8RnGVmUym/v37r1u3rqGhwcnJ6fr16506dbJarfHx8QcOHFi3bp2np+fly5dxdg4ODk1NTd99952Dg8ONGzdYLJZWq01MTJTJZFu3bg0PD8/OzjYajRKJRCwWX7t27cSJE1CPtNwl9s+dclpaWlZW1uLFi3v27MnhcIqKirKzs6dPn4642mQy7d27l8/n5+fnQ7/O5/OPHz8Osdzt27eHDh0KWdrFixePHDnSpUsXgUCwffv28PBwuVze0NAwefLkhoYGKOuIRxD5F9dLp06dfvzxx82bN4eGhpaXlz958qRTp04Y5ObmZn9/f9QBo0JGrVavXbs2OTlZKBRev349Pj4+KipqypQpe/fuHThwoMFgOH/+fFJSEi40Pp+PeiGr1RoUFDRkyJDDhw9v27YNyx4OuUwmc8KECVevXuVyufX19c3NzSNHjvT39z969Oju3btDQkLkcvnTp0/T0tKwwk+cOLF3795WrVrNmjUrJSWFy+UaDAaBQICTwne98aCUBg0aNGj8nwMLrZSGDBkC0SoxKSfb2d98843FYlm2bFlubu6ECRPat29/4cKFcePG+fr6kh5MeOPDhw9v376dkpICp7aXgb34xMREBoMRGhrq6enZo0cPZL+ioqKCg4N79eolEAgePXoUHh4+evRok8lks9nat2/foUMHbHa3a9cuLCzsypUrxcXF7dq1mzx5Mio4fXx8oqOjkdaSyWRJSUmhoaFwn4D1ta+vb0VFRWBgoJ+fX0RERHBwsLu7e21tbX5+flRU1KxZs3x8fJCiJh12MA4YkMzMzNjYWPtGWpCIkOYyHh4ebdu2FYlEwcHBwcHBnTt3lslkMpnM09PTy8srOjoadbpDhw5NSUmRSqUikSg0NNTJycnf3x83dZFIlJCQIBaLo6Ki7t+/X11dPWTIkNDQ0OjoaKFQKJVKg4ODQ0JCevbs+eTJE7lc/t5776WkpOj1ejc3t+TkZIFAcOzYMQaDMWnSJB8fHxaLFRERgZK7Pn36JCYmnj592t/ff8iQIf7+/n5+fmKxuFWrVr6+vthhEAgEISEhLBZLIpGEhIRgJL29vdu0aSORSKKjo2F9GBAQ0NDQEBwc3LNnT7DSjIyMnj17ymSyXxSpE7MOb2/vgQMHMhiM+/fv19XV9enTZ9SoUZ07d8Y+gEQiiYiIgJO9r6+vh4fHzZs3WSzWggULWrVqFRUV1bp16x49elRWVj579iw1NbV3794SicRisXh6ekZGRr5OAlRWVlZfXx8XF0fOlBSLI+Pu4+MTGxuL5C7+hCBWJBKhLARp+4SEhLq6upycnJSUlKFDh2q1WolEEhMTU1dXV1xcDOeW4OBgmUzm7+9/+/ZtrVY7YsSIuLi4xMREiUQyePDgoqKi4uJiZ2fnqVOnWiyWkJAQyMzCwsKQw0ae/o+eoM1my83N5fF4wcHBZLW/EJ6B73bp0sXPz+/HH38sKioKCQmZNm1aeHg4vBpbtWp19epVvV7fu3fvrl27urm5denSpVevXpmZmVVVVampqX379mUymb6+vki0h4WFDR8+XC6XFxcXu7m5jR492tvbm81mOzs7R0ZGop2FSCSKiYmRSCRMJtPJySk+Pt7FxaVfv35Pnz4tLS2VyWTjx493d3fHj1J0dDRCCERZHA4nIiLCw8Pj2bNnz549GzZsWN++fXU6XWRkJCz88/Pz33nnnZSUFAaDgWstPDycTJ+Pj09gYGCHDh1IRO3i4uLj4xMREeHg4FBaWmqxWD7++GN/f3+JRJKUlKTX6x8+fBgQEDBhwgQXFxcmk/nxxx/v2rWrR48ea9eujYiIwDYLh8OB+ypqUeg+UDRo0KBB488gNjY2Li4uOzubCACQc0WC1mq1TpkyZcWKFTabbfLkyQcPHrTZbEuWLNm7dy/S0vDzhk/l3r17Y2Jizp8/b/sl6PV6s9nc3NwM+SzeAsWOXq9Hdr+pqYkcAw7A3hka/8XzBPivxWIxm832DzQaDf6KF6jVavJ6VJcS6x58o16vJ1+EB+SvFotl27Zt5DE5QgDSFPIuAIIfs9mMg8Ez0M3rdDqEKHg9HpMxhyraYrGQA9bpdPgQaIrIYCqVSjy2WCzNzRqtz1cAACAASURBVM0vHAP+ig/BB8K2337QAPJF+Bar1arRaPR6PebCZrNVV1dfuHABE202m+EdiVPTaDTvvPNOQUHBy8NiP+/kr/gKjJher4ezPhkEcnbk8DQaDZ7EwaB4FAOI70IC+Be/9xXh6tWrW7duJd9Irhf8S2bTarViO4UsJEwfgMVJLh94/JtMJqPRiKWIlaDT6RQKBUagoaHBarXCPd3+UiXTRz4Q0/2nT9BisRw+fPjcuXP2M2IPsk7IxJETh0zOfiVggsh7sQJxIaCkW6fT4UmdTmf/FTqdjpwIXk++y3661Wo1ThmjR65r8i6yisjPAl5jf9298HuCjTs8tj9Zcm2S89JqtTjsF34xyLdbLJZHjx4tXbq0Xbt2M2fOREOGl7/UYDCQo6VBgwYNGjT+EP7LwYZkFkkfTbSYCQoKunv37sOHD6Ojo8+fP+/u7l5YWEh6grY8ZkBFqVQqhSABNzMIJJDrwoY7qmnhc4LqTFIGiqPC3RTiAVKgCfE3SaUjJUlRFFL+ZrNZJBLBYQNJd5wj8ovQP3C5XFLGivLE3wWkHShthDmPxWLBvjzqhnGEpLU7j8dDASvxmyPduPBKZOZwVCKRCK9BfhdfQTzvWSyWWCzW6/XI50mlUnBEgUCA74WrHYpriXAIfWchiCICDJFIZF9yRz130iCvcXZ2Pn369LVr1xwcHKqqqtq0aTN8+HDIin53iCAsJvQF2mUMLzzgSZUtZoH01KSeWxliNh0dHbFgoJ8mn4ZCT1Ar4lVChCX4L+nLa7/ZQsaTSKqwKl6YjpbksMlig3c4WKlQKMSxkQWApYj9LiwVNEZFdyccEo4HuxNoXIAKYOq5XT183DHpoICoB6WeF68jE0+qsV/JRh6LhcHHF+EYIPVGeQAh8TgknBpKwwUCAS4Qo9GIkgn8ApArEfUweJ44rOMbif0LXozPFIlEOFP73qh4DeYCRdXkx0ooFGJGMNFkUxFnhGkicnx8EdmLwIRiBqnnDXcpioLMj4T60OdgNR4+fHjjxo08Hu+DDz4YMWIETvkFkR6ZNVpgQ4MGDRo0/gTY9joBIuclbV+5XO6wYcMuXrx46NCht99+++DBg/PmzdPr9QMGDAD/hvy9hQ7W5HZO2XVUBWUnkgDS1h4sEDwG91dkxaDLJzd10kuFEAhs2aPdOlQ9oFmgCOAEaHRKWjCSOygRhLRo7Nhsyq7+FY7pkJ6D4hN/aGI9Dh6PgyFkDhlu3PtBZYxGI6zEqedWNqTSACwTxAWSaMJCyFDAdBJUA/Y4YDOEPVPPLa7tT8Tel52QWvx1xYoVJSUlCoXCxcUlLCyMoihQZ3Ca36by+HCMAGHtGCjML/kXb6mrq4NpCc4RD5ArhaCfrFLwMxaLBUNuNGDCXxGd4o0kLMEqRQExOVkwUVgb8Xg8jUZDaFkLlzRJZpMGVRhzrHP7I4fHOVn5tbW1Tk5OL7BktVoN2xNMLhZYVVWVl5cX9h+wTlDegOWEaIc4l1Ov3sAHYwUOCqUZGDll1/sWKweNF3AuOB2EMbgqNRoNjHrICheLxY2NjVKplJwLLg3C0an/3pjZXtNlf+WS+cV77SNV/OmFGtNfdI8hFwi5WH6xGzSJOvAu9FQ2Go1fffXV+fPnO3fuDGXUy8dAfm1ez6zRoEGDBo3/f1L5l++CJK+JpGxAQMCqVasMBkN0dHSfPn0ePHjg6uqakJBACHcLv0mhUDg6OjY0NJDMHNmMBjPDv2guY58XR3N14tGu1Wrh2QddO/TBDQ0NcPMgnZs4HI5Op0OTWuR30UWI0FY8sCeRfwlQ6EloAVgm8elHZIKDJByUzWYrFAq4Q4LiQ7BLThYpT0KLEWuhkg9mGmA8OBGQbEI4yLgR0kAynS2JVRA+iUQi+NbbO4q0PNrR6XQoFsSXQsFMJpeEgkqlUiqVurq6gp7i3Ekam0Q1LzAqi8UikUgQG8B7hERxMKGnnrc8oyiqpqYG1iLY9gHLJ/9VqVQikYgECS9sVvzGORLOjWPG/IJw4wAw4DhCsupgIokwA4vfaDQizQxaTDLB9sl4vNd+jSEofXVp+JeBnSiNRoO4guyYYYKQRCeW81iuyKBjZmEoyeVyRSIRcuRYGCgDdXJyghEtBh/D+7+c5pL1jFIBoVB46NChjIyMqKioRYsWubm50XcaGjRo0KDxqqg8SXMSTk9UK7g3UxQVEREBajJz5kzcd4mApOUdJXk8XkFBwYIFCzZs2ODj40PKakm6Hbd8kHjrc4DKgOBC3kqs34uLi+fOnbtp06ZDhw5dvXp13759u3bt8vT0TEtLA0VwcHAgmTni6Efs1annO+x/VUtFo9F46NChHTt2jBw5Mj09HZvmEokEGgwkjEHy4LSNv4LTODo64qztxRgQCRC5CJkX/AltMufOnZucnEyUDFqt9l//+tfMmTOlUinZMEFsgMdg/C00nyEuNy+om/B8S0xIMbYYCiI1IVIikvwmGVmKovR6PYINOPQhIUr8OqF8wGpBXATijmOz7yZLlBWk8LS0tHTDhg3Dhg1LSEhAKEhsIvGx0BqRGKYlo2S/S0BRVHZ29sKFC/38/JAvN5vNAQEBY8aM8fPzo54rcIxG4+XLl2/evPnRRx8RJ3iyVcJgMJYtW/bJJ59gqHGcCMCs/x0YQPts8evEnTt3li5d2qpVK+whMJlMBweHoUOHduzYEXER5o6sWDKemHEMNZYo2VUgLU43btw4cODA8PBwJpMJWv+/XHyCOUJngDt37hw6dOj+/ftjx44dO3asi4sLWaj0/YYGDRo0aPz1VJ56SVVC1AtEtQySDSJiz/MIh2jJXZbL5XK53NLSUr1eT9gbSb5CZQ62DaZIPhO7+XgGxBQ3RSaTWV9fDwUF2N4777zD5/PBEvBkfX29TCYD7cO70KaR5MX/wlwml8u9cOFCfHz8oUOHRo4cSVKnGF6lUung4ICdAWgMUKiHVCXhhVBW4BkimyFZdjSiAt9lMBhqtRoW5tTzLXskhuvq6tzc3JBUJpNLJDeEU/726ZD2pcRvHvbYJFHdkviHRALQRuOseTweVhfRLSCJDqkVTh8te3CQ+CuiuIaGBkdHR1IOgRkEmwSnh8E/+TSSMmcwGIGBgWgERpLoiKnIcoISCTUVRC3z2yB6HvxXpVJxudxZs2ZFRUWxWKzy8vJJkyZVVlZ+8803iGZx4XTt2jU5ORnXERZDZWWlh4cHxnbOnDnkw8lrcHVgc4OQYzI+CBRfz0+GVquFckYqlX7++edwvmpqavrss8++//77uLg4bBGgMoT0GEYPOC6XC5URRhhLC6OHSA9ip+nTpxNzRgcHB1zO/5upPIvFwsbg999//8knn0RFRU2cOPGdd95ByoMm8TRo0KBB49VS+ZfZCUm4IpdG+r+CG5GCNiLabiGNAOn56aeftm7dqlKpIiMjhw8f7uLikp+fv2vXLtBQLy+vd955x9XVdf/+/c7OzpmZmUqlks1mDxgwoH379iaTac+ePU+fPhUKhcHBwegMqtPpmpubKYrKzMy0WCy9e/fev38/k8mE5TZFUePGjYuIiKitrb169eqNGzdEIpGXl1djY+OsWbOEQiFatPzPh/LRo0ceHh4jR468e/fu7du34WGflZV17tw5rVar1Wq7du361ltvURR19OjR69evMxgMDw+P/v37h4WFNTU13bhx4/r163q9PjAwcOzYsWKx+OzZs83NzZWVlSUlJRRF9enTJzMzs7GxEW1xKIqyWq1nzpw5evRoQ0NDmzZtRo4cicS2VCrNzMy8c+fOhAkTOBxOQ0PD9u3bu3fvnpCQAIMUIj7+DSDQArkE94WInFQMt2RDBnn34uLiH374IT4+/vz58xRFde3atW/fvmw2e9++fe7u7pcvXw4MDExPT9+2bVtRURHal/bv3z84OFgul9++ffvatWsSiUQul0+ZMiUmJiY7O3vfvn1wI2nfvv2gQYP4fH5OTs6+ffsgSR81alRoaGhRUdHBgwfVarVKpYqIiBg8eLBMJtuxY0ffvn1bt269a9cuiqIUCoVcLu/QoUNycrKHh4dCoVi5ciWoanR0tEKhmDlzZktWNUJfJpPJ5/Pr6uogkrFard7e3q6urtnZ2QaDYfv27U5OTqdOnYqLi0tISLhx48aUKVNMJtO2bdsKCgqwcTRp0qSAgIDvv/9+xowZer1+z549PB4vNzfXYrGEhoaOGTNGJBIVFRXt3LlTrVYHBgbqdLqgoKChQ4dSdnW9rxpCoRCqfY1Gg8vfYrFIpdIuXbqg1ymDwbh69eqxY8dQztGrV6+ePXuWl5dv3brVx8ensrLSYrG89dZbsbGxVqv1ypUrp06dQtAbHx8/cOBAq9V68uTJhIQEgUDw5Zdfpqamnjt3bvz48aGhof9rObHRaCwtLV2/fv2VK1fGjh2bkpISHx9P/Isgi2pJ8w0aNGjQoEHjDyM+Pj42NvbJkyekes/eUM9ms8nlclitabVa6M6JLwdxbQN+24zSYrGUlpZGRUWtXLnSarWq1erJkyfn5OTo9fqPP/746NGjVqtVpVLNmDHjhx9+sFgs06ZNGzRoUGVlpVqtnjdvXo8ePTQazdatW+fMmYNvX7p0aZ8+fcrLyz/55JM+ffrodLqvv/569+7dBoNh0aJFI0aM+Pnnn20229q1aydPnmy1Wj/55JNevXoVFBTYbLYZM2aMGDECBn/2ZnkvHPBvmFHaWwGi+vaDDz7YsGGD2WxetGjR+vXrQd/fe++9WbNmWSyWioqKMWPGKBQKg8Ewa9YsvHfq1KkpKSkmk+mLL75o3759Xl4ezmv//v02m23Dhg0xMTH37983mUwrV67s27dvTU2NxWJZsGDB5s2bS0tLe/To0a1bt8LCQpvNNnv27BMnTthstmnTpuFz3n77bZzI6dOn27RpU1ZWRlzwXjD0/NNoiRmlQqG4fft227Zt09PT9Xp9UVHRkCFDqqurdTrdwoULe/XqtX///ubm5uPHj48fPx5HuGbNmnfeeae5uXnFihUJCQklJSU2m23btm0LFy7UarXTp0/H+Mjl8o4dO164cEEulw8ZMuTSpUtGo/HAgQNvvfWW0WjcsWMHWiIolcpBgwYdPXrUZrP169fv/PnzKpUqOTn5yJEjNpvt6dOnsbGxhw4dUqvVqampmzdvRhHC22+/PX/+/BaaURLcuHEjKSnpxo0bWMyZmZlxcXGrVq2yWq0zZszo27dvQUGBQqE4ffp0enq6RqPJyMjo27dvfX19Y2Pjp59++uGHHxoMhvT0dKvV2tjY2LVr1yNHjhgMhhMnTiQmJmZlZZWUlAwZMuTrr7+22WwZGRkdOnRYvnw5GiH9VY6cv2tGiS86efJkXFxcbW0t/ltQUDBy5Mh169bBOXTAgAHPnj2z2WwXL16Mi4srLCw8ffp0XFzcpk2b9Hr9zZs30eigtrY2LCzs2LFj6EA3btw4NCCbNWvW48ePS0pK0tLSEhMTb968+Wur67UBe2hkTOAiSrBr166wsLDw8PCffvoJ19ev/arQoEGDBg0afy2YJLdKHhCzFJVKZTAYrl279uGHH2ZmZiLDrVar7VvDQiDxu04m1HMPE2dnZ/RhYTKZLi4upaWlXC63W7du6BtlMBgkEolarcb++/Dhw93d3dF3CenVK1eudOzYEd+elJRUU1ND9NwWi8VgMBgMBmwXxMXFxcTEUBQVFhZWWFhoNBovXbrUuXNnOIH06NGjpqaGaDD+RAiEIUI632az5eXlZWZmJiQkmEym7t273759G3YojY2NEMt6e3svX75cp9OVl5ejySuXy503b96aNWsMBsPWrVtHjRoVGBhoMpl69uy5b98+tIlNTEwMCgpis9leXl6dOnVydXVlMpkRERHYGFGr1QkJCUFBQRqNJjIy8ttvv6UoCilhiqKcnJxyc3ONRuP169d9fX2JbR/1UpXzqwMqFjCtEyZMQMa9a9euFy9ehDRlxIgRI0aMYDKZO3bsGDp0KOw1+/XrV1NTo9PpLl682Lt3b5lMRlHUxIkTfXx8MKQjRoyoqalxc3ObN2/ew4cP0VUX1bQ9e/ZcsWKFXq9vbGzk8XhlZWUSiWTt2rXt27ennpe3ojlRUlISRVHe3t5SqbS6urq6urq8vBxtOK1Wa2RkJAoYWgJ7G0S5XL5ixYq+ffsOGTLkvffe8/PzGzp0qMVi0Wq1qampAQEBPB4PF5FQKCwoKOjSpYuzs7NMJuvXr1+bNm24XK5YLIYoJSAgICkpicvlRkRE8Pl8uVyem5urVqvT0tJ0Ol1iYqKLi0t9fT1RnL+eOWUwGDU1NehhPGnSJPR7Sk9PVyqVycnJ2HaLiIho1aqVXq+Piopyc3OrqqoiTdB4PF7r1q25XC72IlatWhUXF2cymXx9faVSKY/H02q1qHKx2WxCoXD48OFxcXGk3uONABs1ZE/A3qTSZDKdP3/+u+++69ix48qVK+Pi4iiK4nA4f+5XhQYNGjRo0PijeNHBBhoYbAfDGhICiSlTpggEgsTExJiYmLCwMB8fH9Lgk0jPfxsQxTY0NLi5uaGokSi5rVbr3r17lUqlQCDIz88PCQlBxWfHjh2xN+3m5oajqqys9PT0RFbMy8uLONzZP4AFoZOTEzQAAoHAZDKp1Wp0bUSQ4OHhAYd7SHj/xN43MUSH5uTf//63Tqc7evTo2bNnGxoa5HJ5YWFhcHDwlClTDh8+/MEHH3h5eYWGho4YMcJsNkdFRY0dOxatXrt161ZZWenm5lZdXb1mzRoOh9PU1MRisXQ6nV6v9/Pzc3BwwHE6OjpCzG173mXJYrH06NEDvh8eHh4SiaS+vh56epPJFBsb++9//3vWrFmXLl1KT08nhbBUy2TufxXtw9RIpdKEhASz2SwWiy0WC+IotKTFRpDBYHBwcIARp6Ojo0QiuX79OvpxEheayZMnFxcXNzc3f/rppzjHvLy80NBQPz+/SZMm7d69e//+/R4eHm+99ZZQKExKStqyZcvVq1cdHR1jY2NTU1MJD4NfkJOTE6lVUKlUjY2NaD6KwCM4ODgrK+sPX05stlAonDRpkpOTE4ol2rRpQ6yEAgMDKYqC6TgC5vz8/Pfffx/uNBEREW3btjWZTOiHhRa8MpnMYrEEBwdLpVJUXMCGEqsabjz4qNfmYGM2mx0dHdFSbcmSJU5OTjqdzmg0rl69+u7du5GRkSUlJRUVFUuXLkWkwWazm5ubEaJ7eHigvtnPz+/Bgwfp6elqtXrr1q1cLpfP55eXlxuNRolEYjQalUqlo6NjZWWlv7//a1uuvwZSxIwIHJtyFEU1Nzdv2rTp9OnT3bt3HzNmTOvWre0zI3T3Vho0aNCg8Tqo/AsONtRzI2eYyVit1rS0tL59+1ZXV9+6devkyZNHjx51dnb28vIaPHhwr169XF1dWy6U53A4MpmMWN/AmKK6unrXrl1Tp06Njo4WCASzZs1CISAxrSdlhSwWC+l5WMGA0yAxRloL4XYLDT2TyRSLxSiIFAgETCazoaEByXIGgwHGjHYwf46kEjOW2trajIyM0aNHx8XFwdXeYrH85z//mTVrVvv27Xv37q3T6a5fv/7VV19FRUUFBga+//7748ePVygUK1as+Pbbb/fs2aPRaGJiYnr37o0TRwkd4gSUJUAsTupo0V/T09MTBvZg8Gq12sXFBTp4BoORmJj47rvvxsTEBAQEDB48mHgC/umNiD8BYsyCfqVwGIS/EFppikQi2BSazWaDwVBXV+fq6mqxWORyOaogFAoFKKxUKn348CGPx/P19V24cCEpTm1ububz+YmJif369dNoND/88MPIkSN37doVGBi4c+dOiqJycnI2btxYX18/d+5ccDKsDZST6nQ6lARIpVLYnKNQxGw2w970j64KbMugGJSY7cAPns1mo7UWylgtFotMJistLY2IiMCRPHjwAEsIXQUwOPjMuro61Lzy+Xzk9QUCASJVtCn4y21Vfw0oaeVwOFKpNDY21snJCVd0aWlpRUWFwWCQSqWtW7d+5513goKCIEdRqVRPnz5FYhuhZmVlZYcOHR4+fPjdd9/NmzcPtut5eXmIavDjg5icz+eTrb83lepG3Tx+l9DQisfjnT17Fjq6t99+G5kODA5mnObxNGjQoEHjNd2kqJccbMCbiZUh2A8s4SIiIlxcXMxmc2Nj4w8//LBixQrS9KclLEev1xOCDkWyxWLx8PAwGAyurq4qlerChQv5+fmoy7Q3K8ThcbncXr16Xb58uaKiQq1WX7p0CUeO/C4U/HDPMBqNaCBPXBS5XG7Pnj3v3bt39+5dlUp16tQpDodDejr+iYFDMh7BwN27d/38/KZOndqjR4+EhIT27dv36tXrzJkz2dnZEyZM2LJli1qtjouLCwkJqa+vLysr+/DDD2GVGBUV5eHh4eXlFRMTc/r0ablcbrVajxw58t1335FMJM4LZiAYN2iKuFxuTU3N/v37CwoK9Hr9pUuXRo8eDc00ChjCw8MDAwMPHDgwZswYJycnMpIt9w/9S2gfXGIUCsXOnTurq6sfP3786NGjgQMH8vl8pMBBBIcOHXrhwgWz2VxVVXXy5MlOnTqBnR8/fjwvL0+pVO7evfvw4cPh4eF6vf7KlStGo7Gurm7hwoU3bty4devWxIkTr1y5IhKJWrVqJZPJZDLZ7t27d+7cWVZW5uLiEhgYKBAIwN1JF14sMLPZjDSwn59fQEDAjz/+qFarnz59euXKlZqamj96vthu0mq1UKMRJ00EUVqtlqIo0FnIgVq3bn3q1KnGxsbc3Nx169bdv3+fNAZubm7WaDQgjhwOB8Y7Xbt29fHxycjI0Gg0Fy9eLCkpgVf966S5pEgGwTPpu+zm5qZQKFgsVmpqan5+vkwm02q1d+7cSU9PLysr02q1Vqv19OnTKpXqxIkTTCZzyJAhVVVVrq6uAQEBFovl4sWLlZWV6N0GsRxOHEGXyWR6s5IVzAtscJuamr788stFixax2exly5Yh+0CuVmK0St9daNCgQYPGa8B/dYgkQGtG0p799u3bK1eurK+vZzKZIpEoLCwsLS1t4MCB58+f/+qrr5RKpUwma0k60GAwoHuOo6MjGkDyeDyoZbp37z558uSGhob09PQJEyasXbs2NTUVzXpwU9Tr9c7OziB8+fn5AwcOlEqlHTp0QP5bLBYjfwk7GgaD4eDg4O7uzmAwVCqVUCgEV5s3bx6fz1+0aJFWq42Ojm5ubob53Z+jtsg3486dlZU1btw4CHzxZFxcnNlslsvlM2bM2Lx58/bt241G46hRo5KSkiwWi6urKxLwrVu3XrBggYuLy44dO1avXj116lS1Wt2pU6cNGzag7aubmxvmAq7bpCMpeifJZDJ/f/9x48aZzeaRI0cOHDgQloUSiQRp4MmTJ3/zzTepqanEap208nk9WUOY+oMuV1VVjR492mQyzZkzx9vbm6IoHCqSnVOmTNm0aVP//v0FAkFkZOSnn34qlUoXLFiwf//+d999l8fjubq6fvXVVxRFzZ8/f+bMmUqlksPhjBw5smfPnnw+f/78+R999NGqVasoitq0aVNwcPCAAQPmzJmzefNmFovl4eGxZcsWeHEiCnJ0dARHxGpHXLFp06Z33333m2++YbFYQUFBf+g08cBsNsNFh3ioE77L5XLR9gvrzd3dvb6+fvDgweXl5f369ePz+eHh4R999BHZeEHaG/y1uroaF46jo+P69evHjx+/Y8eOgIAAPz8/0ijgtUVooK1isVij0WD9I/ZG9l2tVgcEBKSkpHTs2NHJycnBwWHOnDkRERH4obh48eLatWsdHR337Nnj5+fXqlWrb7/9dsiQIU5OTsOHD4+NjZ03bx4SBI6OjiwWy83NDb2T37jGBhPK5/MrKysXLlz47Nmzd9999/3335dKpZhu0oEOwTZtQEmDBg0aNF4TUB5KHGyQebLZbHq9Hg8OHDgQHx8fFRU1derUO3fuEP+TqqqqGTNmwHIE6fPfdrBBMk+pVFqtVqPRiEw/EpZGozErK6uqqgq6EZVKhVQ0vgivJ09qtdonT548evRIqVTqdDqTyaTX65HchZUH3kL8Z/CBsJOHOjkrK+vChQvvvfdeU1PTC04ULXewaUlNMZx/YNtSUlJCNgpUKlVRUVFubi4ODJ9mtVpLSkpycnKgg8dZE88Q7B7Yu4iYTCadTqfVasvLy/Pz8/Eu8qUoJ3j8+PGCBQtenfVHSxxsbDbbTz/91KtXL51O9/jx4+LiYjIIOp3OZrPhX6SfUT2MKAt/MhqNxcXF2dnZ1dXVmFxk7p8+ffrs2TN7n5CysrJbt24pFArittTU1FRcXJybm4snX/YkwadhYeh0OoPBoNPpbt26VV5evn379q+++qolDjaYJvgzWiyW2tpaTBbMW/HJNpsNtbl4l9Fo1Ol0GDStVltYWFhRUYFPwGG8/L0Q0JNr8+7du9XV1cOHD587dy4+nxwSRkmpVL4iB5uWALP26NGjuro6HNuZM2c6dOhQXl7+888/w6YGg1NfX//o0aOioiJMt0qlwo/Db1yYrwGYOzLg9g+mTZvWpk2bVatWkSX6PxkoGjRo0KBB438I9gt1WigbRfcZ0EGhUDhr1qwBAwbAigR5Xwhj1q1bB8kvj8f73SyvXq+H0pc0+0TLG0hLW7duTZry4NPwgWgKy+FwIIhnMpkCgaBVq1YQKpCPIq9/OTfJYDBQarl79+5z585NnjxZKpWeOXMmMTGRy+W+0uQZqoF5PJ6Pjw+O0Pa8gz2SryS1j8QemuCSrPmvpc9xjkwmE/lRLy8v+w+Hashms929e3fXrl1Dhgx5g01qwIHQoFehUKAuEHsLKNxERvz/uSkxmUFBQaTT7f/bNmKzfX197TVgTCbT09PT1dXV9ryNK7ZuvLy83Nzc0BUV8+7o6CiVSn+7my9pOcxisaZMmdK5ZfFSVgAAIABJREFUc+eEhIScnJysrKwZM2a0MF9rtVqJ/MPJyQnqHdIeC7W86PsLeQ+WOs4IywPLGNKaX7yUUP1cV1e3evXq1q1bd+7c+ezZsxqNZuzYsaSBFFT1WFQoj35Tim0Wi+Xr60ucXrAMcP3GxMTYW+44OztLJBLS4AyDQxoavBFArUSaByOk12g0hw8fPn/+vFqtXrFiRUpKCoYXVbC0Mp4GDRo0aLwpsO0l1PZsCXyLyWQ+evTo559/7tevH+61TCZTq9WS4s6WNBsi+/LIO+JDQGLwXSi0JepSHAYoPiQK1HPZMUgevhRMjvrvfiz2ZosvFACMHz8+JCTk2LFjZrM5JiYmPT0dz0Mk8CoGlwjTwaRJsIQniSGGfV0vdE2ghsTx82WiYE9tSW0l6byr0+kEAsG5c+e6dOmSmpr6Bvf6MWvu7u4jRozg8XioMQXbJqoJUkdICDF4v5ubG2HDpDKBel71a78w8CfS/ZR63s2Ket4xl/olRxGySMgq2rJly4wZM86dOycWi4cNG+br69tC2goCjZJNMt1NTU1SqRRVHMT2hFBbrG08IHXeIPS/GHtg5Xh5eS1ZsuSTTz65c+dOYGDgmjVrwsPDcUVAQ4V+Z69uSbc8hMP8ktoYHx+fvn37Ojg4oNsr9dwDCmwYA2gvpHmDvV0xR2TlsFgsg8Hwr3/969y5c05OTps2bQoPD8cGIGkgTctpaNCgQYPGG7ttvcB67ctMcT8TCoUqlaq2tlYsFpOEH0mWY4sZtXe//U2EspBnsJMOZw/Krl0lKXiFbwkk+yAouP2/QBpIPt7+GMhjFoul0WjgmtKrV6/Y2FiVSuXq6kqO6pWKjO2PjfRJBUuAq719lIIX2+cj7U1CX36SpOft/wphkkAgWL58OUjea+sD+muUzt/ff9KkSYS8EgdSTCUk7DhyHCeXy4WPDSF2yNSSE3w5ZYsnLRaLTqcTi8UksUq+7hfDoRdGWKfTbd26tbm52cHBAT4zv3uCIM04bA6Hg0/DkcMO32KxqFQqJJ7xMvRDJWl46nkJNaGDvzhZJPXr6ur69ddfNzQ0iEQiPp+PK5EcLamCfYNUGBed/VK3WCzR0dGurq7YB4M8jAwXZbfDRk72DR4/BhMrx2QyyeVybOglJiZOnTo1ODgYBSdk4bU8nUGDBg0aNGj89VQe9117QgO+xePxIBht167d2bNnly1bhv41JpNJJBJ16NChc+fOyItDM/O7G+JQD+/cubO5uRkZSqlU2rZt2/DwcHd3d5JiJzyAwWBIpdLbt283NjampKRcunTJZrMlJyfb56rtd+rtI4EXvlckEmm1WqFQqNfrHR0dHRwcYCeCmOTVOcf94s47+TrQXCK5foHQkydfoKHkBcRiyD7Tj9QmpFDIN782j8Jfo/JIuNbX1586dernn39Gl4D4+PiOHTs6Oztfu3btzp07M2bMgFsoXl9QUJCRkfHBBx9gaYEqEV5OvPztv8VoNB46dGj06NHIT0MeRvLxJP/9ApW3H22KotBqgCTpW9JwgBwGTJzkcvm2bdukUqler4f3Ynx8fPfu3Sk7m0JwWftAghwnlFG/fSnBhVMikWByKYqqrq729vYuKys7efJkWlpaUFAQZvwNEmJMFglXAE9PT7JuwdoxlcjNv+Ct9AbVQSSzoNVqL126tH79epvNNmHChIkTJ2JdIQTFhUwixjdemEuDBg0aNP6eQNaMad/AFZzSYDDANaWgoKC2tjY3N/fChQvHjh07efLknj17srOzoWpVKBSk3+pvA7vtJ0+eNJlMSUlJnTt39vT0XLRo0dy5c2tqavAJpPcK4aYVFRU///wzh8Nxc3NDOhOpMpAYe5r7azd+JpPZ2NgoFAobGxshXscnwO7GXsfyKgaX5KEJNSdU3n7k4axCHBLxFpLHfZkfk7fjNfbiBNQBw/kbPP7N+uLBMX3lypW7du2aPXv2li1bYmNjV61atXfvXjabfe3atfPnz5MZBzeCXw1IFcgTiVJeIH9krAQCAZfLJTYjSqWSjBUZ9l9k4aSzGD4WG01YaS1pOGAflXE4nOrq6tOnT7u4uPTs2bN3794URX366aeHDh1CKwPi6w8VDYi7fZRi31L05UlHEQs6TMHik6IonU736aef4mjlcrn9Mb/BxDYmC6dJjgRSOlwUeIxgg6xhwuDf7JYCjs1oNO7du/ejjz4KCQnZuXPn1KlT4WeKqwzHbC+No+8lNGjQoEHjzWSgkNGE0oN6LkQGuQTJGD58ePfu3bEDDgIBLz9YIsLuuiUpNMKZYmJikNG32WydOnX67LPPzpw5M3r0aAaD8fDhw+LiYoVCER0dHRkZKRAIoABGA05fX9+6urri4uLY2FhQuszMTPhj5ubmPnz4UKVSxcbGond6QUEBg8FQq9UFBQXR0dGlpaVRUVFw+7569Wp4eLiPjw9FUSCFr5TNk4H93SEiqcqXyeKv/fdlZgnDcjxG6PIGiRGWk1KpvH379uzZs4OCgqxW66BBgwoLC8vLy9Hki8vlPn369PHjx1KpNCUlBa2RgoODeTzegwcP+Hx+Y2NjTk6Oo6NjQkKCr69vWVkZOovBVb1Tp04eHh4URXl4eNhsturq6vr6eqFQePz4cQaDERISkpCQgP6yly5damxsjIuLc3BwEIvF/v7+9kIycsxisfgPnSMR81AUZTQaORxOx44dIyIiGAxGZGTkpUuX9uzZM3DgwFu3brm7u9+7d08oFKalpeXl5T169Ah27MnJyTabrbm5uayszGg05uXl+fn5RUVFPXv27ObNm/Hx8T169ID+58mTJzk5OVarNSQkJC4urqGh4eHDh9XV1SdPnkxISEhOTkYTXIvFAh8eiqISExP9/f3NZvPjx489PDxu375dV1cXEhLSqVOnP3qmfwKknoHEdeTJlzcfWhKZ/+WA2gexBKbSZrMVFRV9/fXXP//888SJE8eNG4cidep5FYT9kdMkngYNGjRovFkw7R1sqOcFeSTRDhlMVVXVzZs3nzx5UlJSkp2dffr0aTAS3Pla3u2V5KHJYz8/v3fffff69es8Hu/kyZNLly4tLCw0GAzTp0+/efMmRVHwOUFvxTNnztTV1X399dfIYSuVygULFtTX1x87dmzChAnZ2dlWq/WLL74oKSnR6/U3b9786KOPPv/88/z8fC6Xu3XrVhiK19b+f+2de3QTdfr/J8nM5J6mSVuBkkoLrQUppV2gCnITRVCLYgsCHkCLtCCLsGpBQXEFVK7C2a6yCngBccULWN2joHZ1j+taLoLlUiqlpVBqKU1vaXOZTDLz++P943PyVXblq/Bdoc/rj560J5k0n/lM5v15Ps/zfs7NmjXr3Llz3Pke7P/dEODVDfY9RFF0Op2vvPLKl19+iczp2bNnr1+/Hp1KeZ7ftm2bqqolJSXPPfccz/O1tbUrVqyQJGnNmjXo/aSq6tdff7169eq2trZ9+/ZNnz791VdfbWtr++yzz9atW4fF51/+8hdVVUtLSx9++OF169a1tLQcOnQoPz+/srJSp9MtW7bswIED0dHR77zzzsyZM/ft23f5PjU6KPl8PniNYxqvXr366aef/vjjjxsaGg4ePLhs2bLy8nJJkt5777033ngD+WxLlixBsv7ixYsLCgq2b98eGxu7YcOGkydParXaL7744oknnqipqeF5fs2aNSUlJYqi4CCHDx+ura2dN29eVVWVoih5eXmrVq3y+/1lZWXLly9Hp1LEmKurq9vb29euXVtSUkLzk+M4pFFh8wo7Gy+++OKkSZNqamqKiopmz55NYp0gCIL4LXMBB5sfVVhWVlauXbu2sbHR6/VCeNnt9uzs7Ntuu+2CQc2fFfSRVZuhUMjpdCJbZs+ePbm5uRMnToRt3969e4cOHRppVmMwGK677jqO45A3UldX19bWFhcXt3DhwkGDBi1cuNBsNjc2Nr7//vtz5swJBoNNTU1z5swZO3YscrU7OjrMZvPp06dtNpvL5cI6BDkVNA8uE3DGdDgceXl5mzZtevbZZ994440BAwaMHTu2Z8+eHMcJgtDc3Pzoo4+OGDEiPj5+06ZNLS0tsEhC8y9Jku6+++6+fftKkpSbm4u+BGaz+d577x05cmRra2t+fr7H40H7JDjkoKYiJyfH5/P985//rKmpSUpKCgQCy5cvj4qKysrKOn78ONuGuuRoNJqjR48GAoGWlpaKiorKykpY+3Mc53A4nnzySafT+ec//zkjI2POnDk2my01NXXTpk3Tpk1DL9jCwsLU1NT9+/fX1NQ8/vjjgwYNKi8vP378eGJi4tdff52bmzt79mysFr744ovs7Oxp06ZVVlYuWrSoqqrKbDarqnrs2LGysrJ169bdcsstXq/3kUceqaioSE9P93q9119/fUFBgdlsbmhogJM9TX609EIukCAIn3zyySuvvMLzfEFBwYABA+BHSRcyQRAE8ZtFG5m9zUVUm0Fe63S6HTt2KIqSnZ0dGxs7ceLEMWPG+Hy+IUOGIBQKx+WLfLPIzk3MBZK5rNTX12u12pKSkk8++cRqtdbU1Iii2NHRIYoi+sUgGSYlJeWDDz5QFKWsrGzUqFGSJCmKEhMT8+WXX+7cuRPp+Hq9XhTFlJSUsWPHIik5OTl59+7dHMft27cvJyfH4XAwm0j0iicuB0iVVhQlJydn27ZtS5cuHTNmzMmTJxcsWPDUU095vV7Mon79+qEc9syZM0hH9vv9MC1NS0vr27cvmvj26dPn+PHjGo2md+/eI0eO1Gq1UVFRPXv2/P7777VaLeofZFlOTk7Ozc3lOM5ms8XFxUmS9Omnn3bp0gUNg10uV3x8/OXL35BluaysrKSk5NChQ8Fg8OWXX0Y7XpfLdeONN6LLbFlZ2ZQpU7CvddNNN3HnnXC6d+/es2dPjUZz7bXXOp3Ofv36BQIBh8OBVmL19fUTJ05EOlxubm5LSwvHcXa7neO4QCAgCEJra6vFYqmsrMzKyrr55pthkti/f/93330XpkbDhw/HNldSUpLP5yM3dID6/sbGxvnz57/77rs5OTlvvPHG7bffjq+I/6LDPUEQBEH8LDwrr4wMyTNfajTRHDx48OLFiysrK10uV35+/uOPP15ZWTl06FAkspvN5otMU0FpJsuxQT3irl27EhISkKgaCoUkSWpsbIyKipo0aRLusmiyw6rNRo0atXLlyrFjxx47dmzq1KltbW2CIDgcDq/X29rampmZmZGRgfUJWsOiA9HAgQPffvvtzMzM+vr6wsJCxG6R+k+BycsH6qfdbve333576623okxi0qRJH3zwwXPPPTdhwgSdTtelSxeHw9HR0RHZHcntduv1enQoY06L8F5UVTUqKor5/3Ach5oK5EiIopiQkMCdT2HXarXYGWC+n4j3Y6V6OdDr9Q8//HDXrl2hpOGaL0mS1+u12+2oOcFVwzwNjUbjqVOnjEZjly5dsKwNh8OxsbG4RvR6vdfr5Xk+EAg4nU6O42CXiY9gMBiMRiM+qU6nM5lMfr8/JiYGCWyyLF9zzTW1tbUYKDTbUhSF1XzTFMV6fu/evStWrKitrV2yZEl2djbHcXC4opA8QRAE8RtHyzJefuRNDmkOJ8eTJ0/6fL7k5GSPxyNJUmxsbG1trSzLUMkXn6sQPg/zFamrq9u1a1evXr04jhNFcdy4cZMnT37wwQfHjRvncDhkWXY4HAhDMtnhcrm+++6706dPNzQ0pKWlXXvttX6/v0ePHjk5Ofn5+X379k1KSoIDid1uR59Xnud79erl9/tramrcbnd0dDSaUiHue/lyLQhI27KyspUrV54+fdpoNGIPpGvXrjhHoVCoqanJ4/FYLBa/349MqnA4HB8fHwgEoqKimpub4dzCcZzH44mJieE47uzZs/BF5Xk+GAw6nU6/3w/Jq6pqTU2NTqeD7rfZbB0dHVlZWdg78vv9iqJIkmSz2S7T521ra2tra0P9K/5DvV5vsVhQXsmdNzE8fvw4ZL3f729ubkbXoebmZvS6MhgMbrdbkiSj0ejxeBwOhyRJMTExR48e5TjOYrGcOHECS5eGhgb20ex2e3Nzs9PpPHXqFIpfBUE4evRoamoqTkRLSwu6cfn9/mAwiJSeTo6qqn/729/WrFnzww8/FBYWjhkzBot8LIrwmEaJIAiC+M3CQ4uzjqEcxzGzPOj7SZMmLVq0qKioaPjw4c8888zevXurq6tnzJjB7LEvMlEeBwyFQqWlpX6/PxwONzU17dmzZ9CgQSNHjgwGg1lZWYsWLZoyZYooisXFxenp6enp6W1tbXC9bG5uxn/VvXv3sWPHPvnkk8OGDVNVNS4u7sYbb9y+fbsoikajcfv27aNGjerdu3c4HGbJ/YqiJCUlJSYm/ulPfxo2bBhMeLjzifvU4eXygQBzRkZGSkrK008/PX78+G7dup05c2bHjh0ZGRkJCQkIJ2MLBVFklnkVCoXa2tpOnjy5devWxMTE+vp6nU6Xnp5eVVV15MiRZcuWjRkzpqqqiud5l8sVCATQUExRFNabCcJaEASj0SgIwptvvtmrV68TJ04cOXIkJyfnUglBrD2YmyRcg5g5Pf6Oi4vZL44ePXrDhg3Y5iotLc3IyEDyGNQ/tiNYa1gob57nBw0atGLFinvuuScuLm7jxo033XQT9hx8Pt8333xjs9nsdjs6Gb/11ltLly4dNmyY2+1uaGjIz89nAX4MtcVigQPVVT8D2eYD862Hdxa68DY2Nm7cuPGzzz6z2WzLly8fOXIknsn6bXHnXXcIgiAI4reJrlu3bhzHjR8/PiYmBoF51jEKW/Zdu3a9/vrrk5KSbrjhBkEQKioqMjMzH3jggUhbdOiwsrKy0tLSW2+9NSkp6YJSHmpGo9G43W6EUe+7774777wzJiZGp9NlZmaeOnXq888/379/f05OTk5ODoL3DocjMTHR5/MlJCTAVi89PT0cDo8ePTo6Olqn091xxx1ms3nbtm27d+/OycnJzs5G95xrrrmmV69eyEwQBKFr167vvffe9OnTkYBxMSqNda45ePBgZmbmvysO7rTIslxcXDxq1Kjo6OgLDgvSt8xm85gxY6xWa0lJSUlJSXt7e0FBwdSpU1EFkZCQkJGRIQgChO+QIUO0Wq3D4ejRo8eHH34YGxtrMpm+/fbbM2fOzJ071+l0wo0xPT19y5Ytqqo+/PDDHMdBBCOr3ul0pqamarXaYDAoSVJ6enq3bt0yMjJ27dr14YcfWiwWTIyUlJRf8JFPnz7tdrt/97vfRfbxxdqDLUIGDhxos9mw54BqEJ7n/X4/uqGFw+HevXs7HI6DBw+WlpZ27959/vz52HkwmUwpKSm4smJiYvr374/Z63K54uLi+vTpIwjCnj17SktL77zzznvuuUen08myHAwGq6qq0tLSFEVJTU3t1atXRkaG3+//+OOPW1pa8vPze/ToEQqF2tvb+/TpYzab0WQqOjo6MTHxgtO+oqJCr9ejremVPs9ZdhZqMNhXnKIoe/bseeyxx44ePTplypQnnngiLS2N5f7RpU0QBEFcKWjgwr5lyxaoH6jnyCCWVqttaGhAF6dgMNja2orkZrvdbjAYIF8Q99qyZcv69etXrVp1yy23XPDNFEXBnRX1sri/CoKAyBkes745UIHsZow1AN4LCon5Tqiqij5ELFsaJoCsESPHcR6PZ82aNadOnXrllVcuMhjJmq0qirJ58+YHH3yQhVevAolzSfD5fHl5ec8++2xiYuIFhwWhcaZ3ZVlGGBunm51Ktgxoa2uz2+2yLIdCIaPR+MADDxiNxhdeeAEtkOAbuG3btiNHjixduhR1F7BhwbyFtIVBKs6ULMs6na61tXXnzp2TJk3S6/U1NTV5eXkvvPDCgAEDfsFH/uqrr44dOzZz5kz8zxCIzI8cu1tYV7Csd3xYzFhW6o0FMKYuEm/wKoyGRqNBig7rqcRap+F6MRgMcEPHR8ZLJEnCJYnrkTUIa29vj4qKCgQCoijikvkPbYAVRdm5cyc8/q8Oq1bseHARTSQ6Ojo2b9789ttvd+3a9aGHHhoxYgSmoiiKrAkUQRAEQVwRXKDuDSEriAmDwVBVVbVgwYIjR47ExsaGw+HW1tbo6Oh777133rx57LZ3MdIWx2RW7ojQQ4QJgsC0i06nQzUtShVZH3tZlo1GY6QM4s6nMeAndsPxd2gUVVUDgQB8Qn7/+9+fOnVq7dq1F9PCk7hUYPkHbY2pwtz9IHPRuBRpNsFg0G63s+6tXq8X9QxY+0HHo+9BXV2dIAiBQIBJWJxxTC22FsVMCAaDDoejurp63LhxSUlJ9fX1Q4YMycjIuDRL4fOLEOh49FZjpR2Q9XgCUq4x/Zi+F0XR6/Vi2nP/swEts0dEka7RaGSHhbLHqKIrsyRJoigaDAbElVVVZZb2oVAoKioKTqxs9YvODJ0lXKHRYDmEc1FTU7NkyZKKiorp06fPmTMHCyok3bEaIYIgCIK4gqU8d94nHuHGXbt2HT161Gg0trW18TxvsViMRiPSkRFixG3yZ98Jx4xU/CxaCScZJBn7/X48QDAez2FKHTII6wFBEGDlwXFcR0cHUyf4l7ByQPBSEIRZs2bFxsampqbiaMT/DTiJWFMhYR1xYtaDDGFpyHq2AIMANZvNBQUFzOoUfw8Gg0OHDs3MzITBCHxvcAS2zENInv0PiLb+4Q9/+Pzzzz0eT+/evYcOHXoxM/YiZSI+Dou7Y2Ir5+HOe+mwzA38P9DiqqqazWZ8Oihs9vxIqY3iV5vNhqehtRYOggkPI06sfhHXR0k6O4LFYmG7WxdsKny1gtULFnuhUKi1tXXDhg2lpaW5ubkzZswIBoOqqmJ9xRaEBEEQBHGFSXlWusru/VAn+Ht9ff3AgQNXr15ts9kMBgPifyhPRISP5br87JuxdFVWU4vXIpkVuoRFHw0GA57J/jfINRbT5TgOpoSyLFssFvwP0Dp4F9a5luM4ZGAj+4LO+v8ZrMMX2zNhCpWlf7Duv0zEQ+gripKZmcmmJRxp9Hp9ly5dcFoVRcF5x6FYlktkuotWqzWZTKi4yM3Njcy5ulRAlON6cbvdhw8fxhzGJExLS4NX5vfff9+tWzebzabX61lyC7JfrFYrcj+wpIE0R74Nq9S02Wz4I7azWCoI2sSaTCbMfwwvdjDYsoE7n5mDck+21MGvV5925yLyA/GlwfN8S0vLX//616+//trj8cDNFiEDZqiFPR+6ZgmCIIgrT8oDVuLJ1DnCnBMnTnz99dc9Ho/VavX7/R6Px2g0whsbr4p0ivzPsCyCSAHx05axzHGCvSTyVfjJ8mSY3QRLdYjMVWDg4BR1+6/AzmxkPBjn4qczgRmGsDPIHkTmU3ER+zw4FJs27AE7OJ4Z+fNSXkI8j8OGw+GTJ08uXLgwPj5ep9NZLJaampqoqKjFixf37t17zZo1Dz300KBBg7BWgcqERmfxeLYmYZk2WJlgGRP5ppEXHXvABgpXBxuKf3c5XH1gALE7gUHAokWW5bVr1/797393uVwrV67s27cvlkk/+lahAhiCIAjiypPykAuRCQn4CzIidDpdr169KioqnnjiCUmSmJNdXl7ebbfdxrIIKNRNdFpYGJjjuI6ODqPRuHTp0vj4eFmWf/jhh5kzZxYXF/fr1+/cuXPwekeWi9frZY3PQqEQurHyPH/u3Dl0qOV5HoUEKOlGl1a0ZYBapZH/d8sqlvWHOuCmpqZXX3119+7dgwYNmjJlSt++fbkIny4qYScIgiCu7Hsfx3GQ4+x+BnnB6vY2b97c1NTkcrmioqJQYGe329E0HlkQMM2gcjGic+p4lgTPmq1aLJaoqCidTud0OlNSUvbu3ev3+7t06QIdX11dXVxc7PV6fT5fVlbWXXfdpdVqW1tbP/jggyNHjtjt9oEDBw4bNszv91dUVOzevbu1tTUlJWXIkCFJSUlIMGO14MSPYJ0usMEoimJ5eXlRUdHhw4dnzJgxc+ZM1P+wEliWtkdDRxAEQVzBUh6Zxyw6FQwG9Xq9IAgIDZ48eXL48OGrVq1C2xqW9IwtfooOEp0cqEYUZvA8D0d5BH3Pnj37/fff33nnnXq9vqmpCdfX3LlzJ06cOHfu3LNnzxYUFGRmZlqt1ieffNLtdi9evNjj8WzZsiUrK0un0y1fvvyOO+6YPHny6tWri4uLX3/99ejoaJ/Px0rAiR/Bdjl4nm9oaHjttde2bNmSmJi4Zs2aG264geO4jo4Oi8UCEY8dD9LxBEEQxJUt5RHEinShQUUdctDD4XBubu6GDRv2798fHR0dDofhFGm322NiYlArxmrsCKIT6njufJk4x3GSJDU3Nz/99NNOp1Oj0bS0tEyYMGHatGmI/mJ5PGfOnJSUlObm5qamppiYmPr6+jNnzlRUVGzcuBEdzVpbWyVJev/99/v06TN69GidTjdv3rz58+cfOHBg1KhRVO/xH0CioFarPXTo0MaNG/ft2zdhwoT77rsvOTlZUZRQKGSxWNgOJOqAOUqRJwiCIK5oKc+dT7DhzscXg8EgNDrK5srLy8vLy2fNmsWijxzHzZ8/f+rUqTgE6Xii08IqVuEcD++dRx99ND09HY2f4IgPCx34HtbV1W3evDkQCPTo0aOtrU1V1TNnzlx33XXXXHMNLJvuuusuRVEqKioOHTp04MABnueNRiPaq0GARqbDdWaYaVXkxkg4HN6xY8fGjRt5nn/xxRfRAo8FKbiIkl8aQ4IgCOIqkfI/Qq/XI8oYCAQ4jpMkKTY29kfPURQlMt+GSseIzglzx8djnU4HE1W0P+M4Do7vXq/X7XaHQqF//OMfGzZsQI6NoiiPPPKIoigul6uyspJ5Rnk8nujo6O7du5tMptmzZwuC0N7ejkT8QCDQqVzhL0bKB4NBdCHAWaioqHjttdfq6uqeffbZSB1PEARBEJ1FysP2Dj95ns/Ly5thWdzjAAAJ50lEQVQ8eTJLv2F708yimwXGaDSJTgjqJnEJhEIhv9/P8m0iH8Devr6+PhQK3XTTTRqNpqmpye126/V6rIffe++9yZMnnz17dt26dcuWLUtLS9uxY0d7e7vL5dq/f//WrVuXLFnidDo5joOPDSV5s6JVpPnV1dWtX7/+wIED/fr1W758ef/+/ZENSFOUIAiC6FxSHp3nVVX917/+FQwGrVbrkSNHuP9pupeZmZmSkmKz2fx+v8lkonEkOi1ow4Srw2Qy9ezZE2ob9SdoZszzfHR0tCiKAwYMyMzMfP75591ut8lkSkhIWLZsWVFR0bx584qKij7++OO6urr777/fZrPdfPPN+/fvX7BgAc/zbrd77ty5KSkpoVBIlmW0hSIpr9Pp3G63w+EIhUItLS0zZ870+XyjR4+eM2eO0+mUJInqgwmCIIjOKOUhSoLB4GuvvRYbG5uRkbF161bWPxWReJ7n+/fvr6oqBb2Izn4J8TwT7klJSStXruzevTtrX4Vkeq1Wu2TJkujoaJPJtH79+rq6Or1eHx8fHwgEGhoanE7n3XffPWLEiMbGxnA4fN111+FCmzt37vjx471eb0JCAuQ7s4glM0qMg9VqPX369Pr167/88svBgwdPnz49PT1dFEU0DqO9C4IgCKIzSnlY6ZnN5pdeegkld3fccQfP83CRD4VCiqKIosjzPCL0Ho/HZrPRUBKdU03iukB2jc1ms1qtPp/PZDJFNmRVVTUhIQErZKvVev3116NrsiiK0dHRiqKEw2GHwwE3eiwMsHJOTk7Gq0RRDAQC2DEzGAx4i04++FqttqqqauHChc3NzbfddlthYWFMTAw62eEnzU+CIAji6pfyEO7oj8j+Ci8IGLe98847Xq/3gQcekCRJEAQ8LRQKoZMix3EUmCc6s5pkP2HlpNFozGYzd77JGmCxYWb3hNUvq2HFEfArezIT67BeibzcOoOOZ50rsLAJh8OyLCPijnB7dXX1M88809TU9OCDD95///3ocYERJlstgiAIorNIeQQUsaHPSvQiNX1LS0txcXFWVlafPn0QHWSmeyxCHxmAJAiC+PVgu4P9iq66Wq02FAp5vd6SkpKtW7caDIY//vGPw4cPR0iCBo0gCILodFKe47hwOMwMahCPl2WZ+dKMGDHiiy++WLt27eDBg1FGpijKwIED4+PjLRaL1+tlNX8EQRCXCubZr6oqwvCiKHq9Xo/H89BDD9XW1g4dOnTVqlU8z8uyHA6HEVagcSMIgiA6l5SHCo/0mvT7/UajEcm4gUDg3Xffra6u5jhuz549JpMpHA5LkpSXlwdLbGz3U1oqQRCXFhZlR2QBv5rN5qeeeurUqVM9evSYNWsWaltFUWxvb7dYLDRoBEEQRKeT8qxRIjOGF0WRxcN0Ot348ePj4uK0Wq3X60XXG71e379/f47jwuGwRqPxer1UgUcQxCUH8XhBEPA9c/DgwXXr1smyvHTp0iFDhkRFRSEYr6oqGuJSjg1BEATRSaU8d94wHtGvyF6VoiiOHTvW5XJxHIeAPdPuqqqiVxSNI0EQlxwkx2s0msrKyu+++27FihVJSUnr169PSkriOE5RFK/Xa7VaUYKPrnYEQRAE0bmkPMdxuFmi7JV1b5Vlua6ubu3atYcPH+Y4rl+/fmPGjBk5ciTHcWazGbYSsMZj5Wg0mgRB/DJkWUbTXHwF4bEsyzzPf/XVV0VFRTU1NRMmTCgoKLDZbHiORqOBERDS/CimQBAEQXRSKf9TVFUVRfGTTz75/PPPc3Nzg8HgRx99VFZWdsMNNyBdHhvZrFUNbOAIgiB+GYIgQMfjK8Xv94uiKIrizp07n3vuuS5dujz++OPZ2dlIjmdSnsaNIAiCICl/AbRabSAQqKysvPHGGwsLC4PBYHl5eUVFxblz55xOJwJmCOTj1kspqgRB/BoQDsA3STgcRuX9Sy+99NFHHxkMhqKiIpfLhdw/ZsNPEARBEMSFpTzEemtrq9VqjYqKCoVCMTExsbGxsiwjIVWr1SI2D5tnMnUmCOJXAqWODlDl5eUvvvji/v37hw4dWlBQ0L17d3TAwJcP64NBgXmCIAiCpPwFCAQC2OxWFKWhoUGv1wcCAUEQ3G53R0cHetQ7nU5JkvR6Pdk5EwTx63U8HLF0Ot1nn322atUqp9P55ptvJiYm4vvHYDAgcs+S6WnQCIIgCOICUl6WZYPBgJKyPXv2TJs2LRwOt7S0yLK8cuVK+FTOmDFjwoQJcLmhRHmCIH49iLKXlpa+/PLL586de/TRR1NTUxFTMBgM7e3tVqs10jY38jFBEARBdHYpj5uiqqosFd5ms7lcLtjU2O32n75Yo9EEg0Gj0Uj3VIK4OtBoNGjJFAqFLp8nDHb8UGmDzJlwOFxTU/PSSy8dPnw4OTl52bJlffv2Zd9LHMdZrdbIX3/0mCAIgiA6qZTXaDQ8z/M8j5trpK3kokWLDAaDVqtVFOVHLwsEAsiuQUie7qkEQVw8aOcEu0ls7h07duyxxx7zer3Dhg1bsGDBBWMHBEEQBEH8WMqrqhoKhZClCkd5eL2FQiGTyYRff6rUjUajJEloEYUbM3lKEARx8VIekXhBEPx+//bt2zdt2pSWlpafn5+YmGi1WukrhSAIgiAuSspzHBcKhWAcwXGcqqper9dsNrP76AXLy8LhMNor4ml00yUI4uJBCECr1e7bt++tt9769NNPx40bV1hY6HA4IPQlSTIajTRQBEEQBPEzUh5eECw/njVQjFTwPy1shXZXVZVEPEEQ/1uQV3PixIkNGzZ88803t99++/PPPy/LcjAYDAaDZrOZdDxBEARBXJSUVxRFEATUtwUCAb1eD+0Obzgo9X/n+8ZavbJ8ep7n0TrqSpf4qqqyx8FgEIlGqCjAXgSVB2CUgsGgTqfDSe8MY8Ly0Fi299X3qZH6cmkv4ciBCofDPp/vo48+Ki4ulmW5sLBw/PjxrHW0KIqsnzRBEARBED8j5XU6nV6vb2lp8Xq9jY2NkiT9AtsKvV7v8/ncbndUVNTZs2dra2tlWb4KBI1WqxVFEZ7WZ86cgVpFAhJZcHIcJ8uy3W4/d+4cyi06wwrnhx9+CIfDJ06ckGXZbDbD7OUqO6dYoVVXV4ui6PP5fr2PDdYGWAlrNJpAIPD888/v3bv3nnvumTp1anJyMprNseeTjicIgiCIi73JZmdnNzU1mUwmnudlWdbpdD/1q7kYUALr9/txJ74KovKCIASDQVEUeZ5vb29HGyydTidJEkmN/78Q5PmzZ886nU6WcHXVf2S/3y8IgsFgkCRJEIRfdrH8llEUxev16vV6jUZjtVp9Pt+vv5aZtSVS8vx+f2xs7ODBg6dOnRoXF8dx3GU1viQIgiCIq5j/Bz1T+2ZOb51g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89477" name="Picture 5" descr="×ª××¦××ª ×ª××× × ×¢×××¨ âªmanagerial levers modelâ¬â"/>
          <p:cNvPicPr>
            <a:picLocks noChangeAspect="1" noChangeArrowheads="1"/>
          </p:cNvPicPr>
          <p:nvPr/>
        </p:nvPicPr>
        <p:blipFill>
          <a:blip r:embed="rId3" cstate="print"/>
          <a:srcRect l="7630" t="21150" r="10946" b="2988"/>
          <a:stretch>
            <a:fillRect/>
          </a:stretch>
        </p:blipFill>
        <p:spPr bwMode="auto">
          <a:xfrm>
            <a:off x="756745" y="1434663"/>
            <a:ext cx="6684580" cy="5202620"/>
          </a:xfrm>
          <a:prstGeom prst="rect">
            <a:avLst/>
          </a:prstGeom>
          <a:noFill/>
        </p:spPr>
      </p:pic>
      <p:sp>
        <p:nvSpPr>
          <p:cNvPr id="6" name="Title 1"/>
          <p:cNvSpPr txBox="1">
            <a:spLocks/>
          </p:cNvSpPr>
          <p:nvPr/>
        </p:nvSpPr>
        <p:spPr>
          <a:xfrm>
            <a:off x="0" y="241210"/>
            <a:ext cx="8103476" cy="1143000"/>
          </a:xfrm>
          <a:prstGeom prst="rect">
            <a:avLst/>
          </a:prstGeom>
        </p:spPr>
        <p:txBody>
          <a:bodyPr lIns="0" tIns="0" rIns="0" bIns="0" anchor="ctr" anchorCtr="0">
            <a:noAutofit/>
          </a:bodyPr>
          <a:lstStyle/>
          <a:p>
            <a:pPr algn="ctr" eaLnBrk="1" fontAlgn="auto" hangingPunct="1">
              <a:lnSpc>
                <a:spcPct val="100000"/>
              </a:lnSpc>
              <a:spcBef>
                <a:spcPct val="0"/>
              </a:spcBef>
              <a:spcAft>
                <a:spcPts val="0"/>
              </a:spcAft>
              <a:buSzTx/>
              <a:buNone/>
            </a:pPr>
            <a:r>
              <a:rPr lang="en-US" sz="4000" cap="all" dirty="0" smtClean="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cs typeface="Times New Roman" pitchFamily="18" charset="0"/>
              </a:rPr>
              <a:t>Organizational structure</a:t>
            </a:r>
            <a:r>
              <a:rPr lang="en-US" sz="4000" cap="all" dirty="0" smtClean="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cs typeface="Times New Roman" pitchFamily="18" charset="0"/>
              </a:rPr>
              <a:t/>
            </a:r>
            <a:br>
              <a:rPr lang="en-US" sz="4000" cap="all" dirty="0" smtClean="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cs typeface="Times New Roman" pitchFamily="18" charset="0"/>
              </a:rPr>
            </a:br>
            <a:r>
              <a:rPr lang="en-US" sz="2800" cap="all" dirty="0" smtClean="0">
                <a:ln w="500">
                  <a:solidFill>
                    <a:schemeClr val="tx2">
                      <a:shade val="20000"/>
                      <a:satMod val="120000"/>
                    </a:schemeClr>
                  </a:solidFill>
                </a:ln>
                <a:solidFill>
                  <a:srgbClr val="0036A2"/>
                </a:solidFill>
                <a:effectLst/>
              </a:rPr>
              <a:t>Managerial levers model</a:t>
            </a:r>
            <a:endParaRPr lang="en-US" sz="2000" cap="all" dirty="0" smtClean="0">
              <a:ln w="500">
                <a:solidFill>
                  <a:schemeClr val="tx2">
                    <a:shade val="20000"/>
                    <a:satMod val="120000"/>
                  </a:schemeClr>
                </a:solidFill>
              </a:ln>
              <a:solidFill>
                <a:srgbClr val="0036A2"/>
              </a:solidFill>
              <a:effectLst/>
            </a:endParaRPr>
          </a:p>
        </p:txBody>
      </p:sp>
      <p:sp>
        <p:nvSpPr>
          <p:cNvPr id="7" name="אליפסה 6"/>
          <p:cNvSpPr/>
          <p:nvPr/>
        </p:nvSpPr>
        <p:spPr>
          <a:xfrm>
            <a:off x="4833258" y="1756228"/>
            <a:ext cx="1988457" cy="75474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med">
    <p:fade thruBlk="1"/>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3549" name="Rectangle 13"/>
          <p:cNvSpPr>
            <a:spLocks noGrp="1" noChangeArrowheads="1"/>
          </p:cNvSpPr>
          <p:nvPr>
            <p:ph type="body" sz="half" idx="1"/>
          </p:nvPr>
        </p:nvSpPr>
        <p:spPr>
          <a:xfrm>
            <a:off x="280307" y="1458685"/>
            <a:ext cx="7746093" cy="4506687"/>
          </a:xfrm>
          <a:noFill/>
          <a:ln/>
        </p:spPr>
        <p:txBody>
          <a:bodyPr/>
          <a:lstStyle/>
          <a:p>
            <a:pPr>
              <a:lnSpc>
                <a:spcPct val="90000"/>
              </a:lnSpc>
              <a:buFontTx/>
              <a:buNone/>
            </a:pPr>
            <a:r>
              <a:rPr lang="en-US" dirty="0"/>
              <a:t>Classical Model of Management:</a:t>
            </a:r>
            <a:endParaRPr lang="en-US" sz="2800" dirty="0">
              <a:solidFill>
                <a:srgbClr val="000099"/>
              </a:solidFill>
            </a:endParaRPr>
          </a:p>
          <a:p>
            <a:pPr lvl="1">
              <a:lnSpc>
                <a:spcPct val="90000"/>
              </a:lnSpc>
            </a:pPr>
            <a:r>
              <a:rPr lang="en-US" sz="2400" dirty="0">
                <a:solidFill>
                  <a:srgbClr val="000099"/>
                </a:solidFill>
              </a:rPr>
              <a:t>Traditional, focuses on formal functions:</a:t>
            </a:r>
            <a:r>
              <a:rPr lang="en-US" sz="2500" dirty="0">
                <a:solidFill>
                  <a:srgbClr val="000099"/>
                </a:solidFill>
              </a:rPr>
              <a:t> </a:t>
            </a:r>
            <a:r>
              <a:rPr lang="en-US" sz="2500" dirty="0" smtClean="0">
                <a:solidFill>
                  <a:srgbClr val="000099"/>
                </a:solidFill>
              </a:rPr>
              <a:t> </a:t>
            </a:r>
            <a:r>
              <a:rPr lang="en-US" sz="2400" dirty="0" smtClean="0">
                <a:solidFill>
                  <a:srgbClr val="000099"/>
                </a:solidFill>
              </a:rPr>
              <a:t>plan</a:t>
            </a:r>
            <a:r>
              <a:rPr lang="en-US" sz="2400" dirty="0">
                <a:solidFill>
                  <a:srgbClr val="000099"/>
                </a:solidFill>
              </a:rPr>
              <a:t>, organize, coordinate, decide, control</a:t>
            </a:r>
          </a:p>
          <a:p>
            <a:pPr>
              <a:lnSpc>
                <a:spcPct val="90000"/>
              </a:lnSpc>
              <a:buFontTx/>
              <a:buNone/>
            </a:pPr>
            <a:endParaRPr lang="en-US" dirty="0" smtClean="0"/>
          </a:p>
          <a:p>
            <a:pPr>
              <a:lnSpc>
                <a:spcPct val="90000"/>
              </a:lnSpc>
              <a:buFontTx/>
              <a:buNone/>
            </a:pPr>
            <a:r>
              <a:rPr lang="en-US" dirty="0" smtClean="0"/>
              <a:t>Behavioral </a:t>
            </a:r>
            <a:r>
              <a:rPr lang="en-US" dirty="0"/>
              <a:t>Model of Management:</a:t>
            </a:r>
            <a:endParaRPr lang="en-US" sz="2800" dirty="0">
              <a:solidFill>
                <a:srgbClr val="000099"/>
              </a:solidFill>
            </a:endParaRPr>
          </a:p>
          <a:p>
            <a:pPr lvl="1">
              <a:lnSpc>
                <a:spcPct val="90000"/>
              </a:lnSpc>
            </a:pPr>
            <a:r>
              <a:rPr lang="en-US" sz="2500" dirty="0" smtClean="0">
                <a:solidFill>
                  <a:srgbClr val="000099"/>
                </a:solidFill>
              </a:rPr>
              <a:t>management </a:t>
            </a:r>
            <a:r>
              <a:rPr lang="en-US" sz="2500" dirty="0">
                <a:solidFill>
                  <a:srgbClr val="000099"/>
                </a:solidFill>
              </a:rPr>
              <a:t>based on observations of managers on the job</a:t>
            </a:r>
          </a:p>
          <a:p>
            <a:pPr lvl="1">
              <a:lnSpc>
                <a:spcPct val="90000"/>
              </a:lnSpc>
            </a:pPr>
            <a:r>
              <a:rPr lang="en-US" sz="2500" dirty="0">
                <a:solidFill>
                  <a:srgbClr val="000099"/>
                </a:solidFill>
              </a:rPr>
              <a:t>much less </a:t>
            </a:r>
            <a:r>
              <a:rPr lang="en-US" sz="2500" dirty="0" smtClean="0">
                <a:solidFill>
                  <a:srgbClr val="000099"/>
                </a:solidFill>
              </a:rPr>
              <a:t>formal</a:t>
            </a:r>
          </a:p>
          <a:p>
            <a:pPr lvl="1">
              <a:lnSpc>
                <a:spcPct val="90000"/>
              </a:lnSpc>
            </a:pPr>
            <a:r>
              <a:rPr lang="en-US" sz="2500" dirty="0" smtClean="0">
                <a:solidFill>
                  <a:srgbClr val="000099"/>
                </a:solidFill>
              </a:rPr>
              <a:t>preference </a:t>
            </a:r>
            <a:r>
              <a:rPr lang="en-US" sz="2500" dirty="0">
                <a:solidFill>
                  <a:srgbClr val="000099"/>
                </a:solidFill>
              </a:rPr>
              <a:t>for oral </a:t>
            </a:r>
            <a:r>
              <a:rPr lang="en-US" sz="2500" dirty="0" smtClean="0">
                <a:solidFill>
                  <a:srgbClr val="000099"/>
                </a:solidFill>
              </a:rPr>
              <a:t>reports</a:t>
            </a:r>
            <a:endParaRPr lang="en-US" sz="2500" dirty="0">
              <a:solidFill>
                <a:srgbClr val="000099"/>
              </a:solidFill>
            </a:endParaRPr>
          </a:p>
          <a:p>
            <a:pPr>
              <a:lnSpc>
                <a:spcPct val="90000"/>
              </a:lnSpc>
            </a:pPr>
            <a:endParaRPr lang="en-US" sz="2800" dirty="0">
              <a:solidFill>
                <a:srgbClr val="000099"/>
              </a:solidFill>
            </a:endParaRPr>
          </a:p>
        </p:txBody>
      </p:sp>
      <p:sp>
        <p:nvSpPr>
          <p:cNvPr id="6" name="Title 1"/>
          <p:cNvSpPr>
            <a:spLocks noGrp="1"/>
          </p:cNvSpPr>
          <p:nvPr>
            <p:ph type="title"/>
          </p:nvPr>
        </p:nvSpPr>
        <p:spPr>
          <a:xfrm>
            <a:off x="486228" y="232954"/>
            <a:ext cx="7239000" cy="1143000"/>
          </a:xfrm>
        </p:spPr>
        <p:txBody>
          <a:bodyPr anchor="ctr" anchorCtr="0">
            <a:normAutofit/>
          </a:bodyPr>
          <a:lstStyle/>
          <a:p>
            <a:pPr algn="ctr"/>
            <a:r>
              <a:rPr lang="en-US" dirty="0" smtClean="0">
                <a:solidFill>
                  <a:srgbClr val="0036A2"/>
                </a:solidFill>
              </a:rPr>
              <a:t>It support of management</a:t>
            </a:r>
            <a:br>
              <a:rPr lang="en-US" dirty="0" smtClean="0">
                <a:solidFill>
                  <a:srgbClr val="0036A2"/>
                </a:solidFill>
              </a:rPr>
            </a:br>
            <a:r>
              <a:rPr lang="en-US" sz="2400" dirty="0" smtClean="0">
                <a:solidFill>
                  <a:srgbClr val="0036A2"/>
                </a:solidFill>
              </a:rPr>
              <a:t>Management models</a:t>
            </a:r>
            <a:endParaRPr lang="en-US" sz="2400" b="1" dirty="0"/>
          </a:p>
        </p:txBody>
      </p:sp>
    </p:spTree>
  </p:cSld>
  <p:clrMapOvr>
    <a:masterClrMapping/>
  </p:clrMapOvr>
  <p:transition spd="med" advClick="0" advTm="100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93549">
                                            <p:txEl>
                                              <p:pRg st="0" end="0"/>
                                            </p:txEl>
                                          </p:spTgt>
                                        </p:tgtEl>
                                        <p:attrNameLst>
                                          <p:attrName>style.visibility</p:attrName>
                                        </p:attrNameLst>
                                      </p:cBhvr>
                                      <p:to>
                                        <p:strVal val="visible"/>
                                      </p:to>
                                    </p:set>
                                    <p:anim calcmode="lin" valueType="num">
                                      <p:cBhvr additive="base">
                                        <p:cTn id="7" dur="500" fill="hold"/>
                                        <p:tgtEl>
                                          <p:spTgt spid="19354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3549">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93549">
                                            <p:txEl>
                                              <p:pRg st="1" end="1"/>
                                            </p:txEl>
                                          </p:spTgt>
                                        </p:tgtEl>
                                        <p:attrNameLst>
                                          <p:attrName>style.visibility</p:attrName>
                                        </p:attrNameLst>
                                      </p:cBhvr>
                                      <p:to>
                                        <p:strVal val="visible"/>
                                      </p:to>
                                    </p:set>
                                    <p:anim calcmode="lin" valueType="num">
                                      <p:cBhvr additive="base">
                                        <p:cTn id="11" dur="500" fill="hold"/>
                                        <p:tgtEl>
                                          <p:spTgt spid="19354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93549">
                                            <p:txEl>
                                              <p:pRg st="1" end="1"/>
                                            </p:txEl>
                                          </p:spTgt>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grpId="0" nodeType="clickEffect">
                                  <p:stCondLst>
                                    <p:cond delay="0"/>
                                  </p:stCondLst>
                                  <p:childTnLst>
                                    <p:set>
                                      <p:cBhvr>
                                        <p:cTn id="16" dur="1" fill="hold">
                                          <p:stCondLst>
                                            <p:cond delay="0"/>
                                          </p:stCondLst>
                                        </p:cTn>
                                        <p:tgtEl>
                                          <p:spTgt spid="193549">
                                            <p:txEl>
                                              <p:pRg st="3" end="3"/>
                                            </p:txEl>
                                          </p:spTgt>
                                        </p:tgtEl>
                                        <p:attrNameLst>
                                          <p:attrName>style.visibility</p:attrName>
                                        </p:attrNameLst>
                                      </p:cBhvr>
                                      <p:to>
                                        <p:strVal val="visible"/>
                                      </p:to>
                                    </p:set>
                                    <p:anim calcmode="lin" valueType="num">
                                      <p:cBhvr additive="base">
                                        <p:cTn id="17" dur="500" fill="hold"/>
                                        <p:tgtEl>
                                          <p:spTgt spid="193549">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93549">
                                            <p:txEl>
                                              <p:pRg st="3" end="3"/>
                                            </p:txEl>
                                          </p:spTgt>
                                        </p:tgtEl>
                                        <p:attrNameLst>
                                          <p:attrName>ppt_y</p:attrName>
                                        </p:attrNameLst>
                                      </p:cBhvr>
                                      <p:tavLst>
                                        <p:tav tm="0">
                                          <p:val>
                                            <p:strVal val="0-#ppt_h/2"/>
                                          </p:val>
                                        </p:tav>
                                        <p:tav tm="100000">
                                          <p:val>
                                            <p:strVal val="#ppt_y"/>
                                          </p:val>
                                        </p:tav>
                                      </p:tavLst>
                                    </p:anim>
                                  </p:childTnLst>
                                </p:cTn>
                              </p:par>
                              <p:par>
                                <p:cTn id="19" presetID="2" presetClass="entr" presetSubtype="1" fill="hold" grpId="0" nodeType="withEffect">
                                  <p:stCondLst>
                                    <p:cond delay="0"/>
                                  </p:stCondLst>
                                  <p:childTnLst>
                                    <p:set>
                                      <p:cBhvr>
                                        <p:cTn id="20" dur="1" fill="hold">
                                          <p:stCondLst>
                                            <p:cond delay="0"/>
                                          </p:stCondLst>
                                        </p:cTn>
                                        <p:tgtEl>
                                          <p:spTgt spid="193549">
                                            <p:txEl>
                                              <p:pRg st="4" end="4"/>
                                            </p:txEl>
                                          </p:spTgt>
                                        </p:tgtEl>
                                        <p:attrNameLst>
                                          <p:attrName>style.visibility</p:attrName>
                                        </p:attrNameLst>
                                      </p:cBhvr>
                                      <p:to>
                                        <p:strVal val="visible"/>
                                      </p:to>
                                    </p:set>
                                    <p:anim calcmode="lin" valueType="num">
                                      <p:cBhvr additive="base">
                                        <p:cTn id="21" dur="500" fill="hold"/>
                                        <p:tgtEl>
                                          <p:spTgt spid="193549">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93549">
                                            <p:txEl>
                                              <p:pRg st="4" end="4"/>
                                            </p:txEl>
                                          </p:spTgt>
                                        </p:tgtEl>
                                        <p:attrNameLst>
                                          <p:attrName>ppt_y</p:attrName>
                                        </p:attrNameLst>
                                      </p:cBhvr>
                                      <p:tavLst>
                                        <p:tav tm="0">
                                          <p:val>
                                            <p:strVal val="0-#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93549">
                                            <p:txEl>
                                              <p:pRg st="5" end="5"/>
                                            </p:txEl>
                                          </p:spTgt>
                                        </p:tgtEl>
                                        <p:attrNameLst>
                                          <p:attrName>style.visibility</p:attrName>
                                        </p:attrNameLst>
                                      </p:cBhvr>
                                      <p:to>
                                        <p:strVal val="visible"/>
                                      </p:to>
                                    </p:set>
                                    <p:anim calcmode="lin" valueType="num">
                                      <p:cBhvr additive="base">
                                        <p:cTn id="25" dur="500" fill="hold"/>
                                        <p:tgtEl>
                                          <p:spTgt spid="193549">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93549">
                                            <p:txEl>
                                              <p:pRg st="5" end="5"/>
                                            </p:txEl>
                                          </p:spTgt>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193549">
                                            <p:txEl>
                                              <p:pRg st="6" end="6"/>
                                            </p:txEl>
                                          </p:spTgt>
                                        </p:tgtEl>
                                        <p:attrNameLst>
                                          <p:attrName>style.visibility</p:attrName>
                                        </p:attrNameLst>
                                      </p:cBhvr>
                                      <p:to>
                                        <p:strVal val="visible"/>
                                      </p:to>
                                    </p:set>
                                    <p:anim calcmode="lin" valueType="num">
                                      <p:cBhvr additive="base">
                                        <p:cTn id="29" dur="500" fill="hold"/>
                                        <p:tgtEl>
                                          <p:spTgt spid="193549">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93549">
                                            <p:txEl>
                                              <p:pRg st="6" end="6"/>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49" grpId="0" build="p"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786" name="Picture 274" descr="FIG03_09"/>
          <p:cNvPicPr>
            <a:picLocks noChangeAspect="1" noChangeArrowheads="1"/>
          </p:cNvPicPr>
          <p:nvPr/>
        </p:nvPicPr>
        <p:blipFill>
          <a:blip r:embed="rId3" cstate="print"/>
          <a:srcRect t="10434"/>
          <a:stretch>
            <a:fillRect/>
          </a:stretch>
        </p:blipFill>
        <p:spPr bwMode="auto">
          <a:xfrm>
            <a:off x="508000" y="1364343"/>
            <a:ext cx="7112782" cy="5493657"/>
          </a:xfrm>
          <a:prstGeom prst="rect">
            <a:avLst/>
          </a:prstGeom>
          <a:noFill/>
        </p:spPr>
      </p:pic>
      <p:sp>
        <p:nvSpPr>
          <p:cNvPr id="5" name="Title 1"/>
          <p:cNvSpPr txBox="1">
            <a:spLocks/>
          </p:cNvSpPr>
          <p:nvPr/>
        </p:nvSpPr>
        <p:spPr>
          <a:xfrm>
            <a:off x="486228" y="232954"/>
            <a:ext cx="7239000" cy="1143000"/>
          </a:xfrm>
          <a:prstGeom prst="rect">
            <a:avLst/>
          </a:prstGeom>
        </p:spPr>
        <p:txBody>
          <a:bodyPr vert="horz" lIns="45720" tIns="0" rIns="45720" bIns="0" anchor="ctr" anchorCtr="0">
            <a:normAutofit fontScale="92500" lnSpcReduction="10000"/>
          </a:bodyPr>
          <a:lstStyle/>
          <a:p>
            <a:pPr lvl="0" algn="ctr" eaLnBrk="1" fontAlgn="auto" hangingPunct="1">
              <a:lnSpc>
                <a:spcPct val="100000"/>
              </a:lnSpc>
              <a:spcBef>
                <a:spcPct val="0"/>
              </a:spcBef>
              <a:spcAft>
                <a:spcPts val="0"/>
              </a:spcAft>
              <a:buSzTx/>
              <a:buNone/>
            </a:pPr>
            <a:r>
              <a:rPr kumimoji="0" lang="en-US" sz="3800" b="1" i="0" u="none" strike="noStrike" kern="1200" cap="all" spc="0" normalizeH="0" baseline="0" noProof="0" dirty="0" smtClean="0">
                <a:ln w="500">
                  <a:solidFill>
                    <a:schemeClr val="tx2">
                      <a:shade val="20000"/>
                      <a:satMod val="120000"/>
                    </a:schemeClr>
                  </a:solidFill>
                </a:ln>
                <a:solidFill>
                  <a:srgbClr val="0036A2"/>
                </a:solidFill>
                <a:effectLst/>
                <a:uLnTx/>
                <a:uFillTx/>
                <a:latin typeface="+mj-lt"/>
                <a:ea typeface="+mj-ea"/>
                <a:cs typeface="+mj-cs"/>
              </a:rPr>
              <a:t>It support of management</a:t>
            </a:r>
            <a:br>
              <a:rPr kumimoji="0" lang="en-US" sz="3800" b="1" i="0" u="none" strike="noStrike" kern="1200" cap="all" spc="0" normalizeH="0" baseline="0" noProof="0" dirty="0" smtClean="0">
                <a:ln w="500">
                  <a:solidFill>
                    <a:schemeClr val="tx2">
                      <a:shade val="20000"/>
                      <a:satMod val="120000"/>
                    </a:schemeClr>
                  </a:solidFill>
                </a:ln>
                <a:solidFill>
                  <a:srgbClr val="0036A2"/>
                </a:solidFill>
                <a:effectLst/>
                <a:uLnTx/>
                <a:uFillTx/>
                <a:latin typeface="+mj-lt"/>
                <a:ea typeface="+mj-ea"/>
                <a:cs typeface="+mj-cs"/>
              </a:rPr>
            </a:br>
            <a:r>
              <a:rPr lang="en-US" dirty="0" smtClean="0">
                <a:solidFill>
                  <a:srgbClr val="0036A2"/>
                </a:solidFill>
              </a:rPr>
              <a:t>Different kinds of IT </a:t>
            </a:r>
            <a:br>
              <a:rPr lang="en-US" dirty="0" smtClean="0">
                <a:solidFill>
                  <a:srgbClr val="0036A2"/>
                </a:solidFill>
              </a:rPr>
            </a:br>
            <a:r>
              <a:rPr lang="en-US" dirty="0" smtClean="0">
                <a:solidFill>
                  <a:srgbClr val="0036A2"/>
                </a:solidFill>
              </a:rPr>
              <a:t>for various levels and types of decisions</a:t>
            </a:r>
            <a:endParaRPr kumimoji="0" lang="en-US" sz="2400" b="1" i="0" u="none" strike="noStrike" kern="1200" cap="all" spc="0" normalizeH="0" baseline="0" noProof="0"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uLnTx/>
              <a:uFillTx/>
              <a:latin typeface="+mj-lt"/>
              <a:ea typeface="+mj-ea"/>
              <a:cs typeface="+mj-cs"/>
            </a:endParaRPr>
          </a:p>
        </p:txBody>
      </p:sp>
    </p:spTree>
  </p:cSld>
  <p:clrMapOvr>
    <a:masterClrMapping/>
  </p:clrMapOvr>
  <p:transition spd="med">
    <p:fade thruBlk="1"/>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20865" name="Picture 1"/>
          <p:cNvPicPr>
            <a:picLocks noChangeAspect="1" noChangeArrowheads="1"/>
          </p:cNvPicPr>
          <p:nvPr/>
        </p:nvPicPr>
        <p:blipFill>
          <a:blip r:embed="rId3" cstate="print"/>
          <a:srcRect l="4111" t="17482" r="7984" b="12527"/>
          <a:stretch>
            <a:fillRect/>
          </a:stretch>
        </p:blipFill>
        <p:spPr bwMode="auto">
          <a:xfrm>
            <a:off x="290286" y="1582057"/>
            <a:ext cx="7780942" cy="4644572"/>
          </a:xfrm>
          <a:prstGeom prst="rect">
            <a:avLst/>
          </a:prstGeom>
          <a:noFill/>
          <a:ln w="12700" cap="flat" cmpd="sng" algn="ctr">
            <a:noFill/>
            <a:prstDash val="solid"/>
            <a:miter lim="800000"/>
            <a:headEnd/>
            <a:tailEnd/>
          </a:ln>
        </p:spPr>
      </p:pic>
      <p:sp>
        <p:nvSpPr>
          <p:cNvPr id="4" name="Title 1"/>
          <p:cNvSpPr txBox="1">
            <a:spLocks/>
          </p:cNvSpPr>
          <p:nvPr/>
        </p:nvSpPr>
        <p:spPr>
          <a:xfrm>
            <a:off x="486228" y="174898"/>
            <a:ext cx="7239000" cy="1143000"/>
          </a:xfrm>
          <a:prstGeom prst="rect">
            <a:avLst/>
          </a:prstGeom>
        </p:spPr>
        <p:txBody>
          <a:bodyPr vert="horz" lIns="45720" tIns="0" rIns="45720" bIns="0" anchor="ctr" anchorCtr="0">
            <a:normAutofit/>
          </a:bodyPr>
          <a:lstStyle/>
          <a:p>
            <a:pPr lvl="0" algn="ctr" eaLnBrk="1" fontAlgn="auto" hangingPunct="1">
              <a:lnSpc>
                <a:spcPct val="100000"/>
              </a:lnSpc>
              <a:spcBef>
                <a:spcPct val="0"/>
              </a:spcBef>
              <a:spcAft>
                <a:spcPts val="0"/>
              </a:spcAft>
              <a:buSzTx/>
              <a:buNone/>
            </a:pPr>
            <a:r>
              <a:rPr kumimoji="0" lang="en-US" sz="3800" b="1" i="0" u="none" strike="noStrike" kern="1200" cap="all" spc="0" normalizeH="0" baseline="0" noProof="0" dirty="0" smtClean="0">
                <a:ln w="500">
                  <a:solidFill>
                    <a:schemeClr val="tx2">
                      <a:shade val="20000"/>
                      <a:satMod val="120000"/>
                    </a:schemeClr>
                  </a:solidFill>
                </a:ln>
                <a:solidFill>
                  <a:srgbClr val="0036A2"/>
                </a:solidFill>
                <a:effectLst/>
                <a:uLnTx/>
                <a:uFillTx/>
                <a:latin typeface="+mj-lt"/>
                <a:ea typeface="+mj-ea"/>
                <a:cs typeface="+mj-cs"/>
              </a:rPr>
              <a:t>It support of management</a:t>
            </a:r>
          </a:p>
          <a:p>
            <a:pPr lvl="0" algn="ctr" eaLnBrk="1" fontAlgn="auto" hangingPunct="1">
              <a:lnSpc>
                <a:spcPct val="100000"/>
              </a:lnSpc>
              <a:spcBef>
                <a:spcPct val="0"/>
              </a:spcBef>
              <a:spcAft>
                <a:spcPts val="0"/>
              </a:spcAft>
              <a:buSzTx/>
              <a:buNone/>
            </a:pPr>
            <a:r>
              <a:rPr lang="en-US" sz="2800" cap="all" dirty="0" smtClean="0">
                <a:ln w="500">
                  <a:solidFill>
                    <a:schemeClr val="tx2">
                      <a:shade val="20000"/>
                      <a:satMod val="120000"/>
                    </a:schemeClr>
                  </a:solidFill>
                </a:ln>
                <a:solidFill>
                  <a:srgbClr val="0036A2"/>
                </a:solidFill>
                <a:effectLst/>
                <a:latin typeface="+mj-lt"/>
                <a:ea typeface="+mj-ea"/>
                <a:cs typeface="+mj-cs"/>
              </a:rPr>
              <a:t>Management control</a:t>
            </a:r>
            <a:endParaRPr kumimoji="0" lang="en-US" sz="1600" b="1" i="0" u="none" strike="noStrike" kern="1200" cap="all" spc="0" normalizeH="0" baseline="0" noProof="0"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uLnTx/>
              <a:uFillTx/>
              <a:latin typeface="+mj-lt"/>
              <a:ea typeface="+mj-ea"/>
              <a:cs typeface="+mj-cs"/>
            </a:endParaRPr>
          </a:p>
        </p:txBody>
      </p:sp>
      <p:sp>
        <p:nvSpPr>
          <p:cNvPr id="5" name="חץ שמאלה 4"/>
          <p:cNvSpPr/>
          <p:nvPr/>
        </p:nvSpPr>
        <p:spPr>
          <a:xfrm>
            <a:off x="7663543" y="5660571"/>
            <a:ext cx="827314" cy="52251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med">
    <p:fade thruBlk="1"/>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33506" name="Picture 2"/>
          <p:cNvPicPr>
            <a:picLocks noChangeAspect="1" noChangeArrowheads="1"/>
          </p:cNvPicPr>
          <p:nvPr/>
        </p:nvPicPr>
        <p:blipFill>
          <a:blip r:embed="rId3" cstate="print"/>
          <a:srcRect t="15674" r="4692" b="13043"/>
          <a:stretch>
            <a:fillRect/>
          </a:stretch>
        </p:blipFill>
        <p:spPr bwMode="auto">
          <a:xfrm>
            <a:off x="116112" y="1640114"/>
            <a:ext cx="7998655" cy="4484913"/>
          </a:xfrm>
          <a:prstGeom prst="rect">
            <a:avLst/>
          </a:prstGeom>
          <a:noFill/>
          <a:ln w="12700" cap="flat" cmpd="sng" algn="ctr">
            <a:noFill/>
            <a:prstDash val="solid"/>
            <a:miter lim="800000"/>
            <a:headEnd/>
            <a:tailEnd/>
          </a:ln>
        </p:spPr>
      </p:pic>
      <p:sp>
        <p:nvSpPr>
          <p:cNvPr id="4" name="Title 1"/>
          <p:cNvSpPr txBox="1">
            <a:spLocks/>
          </p:cNvSpPr>
          <p:nvPr/>
        </p:nvSpPr>
        <p:spPr>
          <a:xfrm>
            <a:off x="486228" y="174898"/>
            <a:ext cx="7239000" cy="1143000"/>
          </a:xfrm>
          <a:prstGeom prst="rect">
            <a:avLst/>
          </a:prstGeom>
        </p:spPr>
        <p:txBody>
          <a:bodyPr vert="horz" lIns="45720" tIns="0" rIns="45720" bIns="0" anchor="ctr" anchorCtr="0">
            <a:normAutofit fontScale="92500"/>
          </a:bodyPr>
          <a:lstStyle/>
          <a:p>
            <a:pPr lvl="0" algn="ctr" eaLnBrk="1" fontAlgn="auto" hangingPunct="1">
              <a:lnSpc>
                <a:spcPct val="100000"/>
              </a:lnSpc>
              <a:spcBef>
                <a:spcPct val="0"/>
              </a:spcBef>
              <a:spcAft>
                <a:spcPts val="0"/>
              </a:spcAft>
              <a:buSzTx/>
              <a:buNone/>
            </a:pPr>
            <a:r>
              <a:rPr kumimoji="0" lang="en-US" sz="3800" b="1" i="0" u="none" strike="noStrike" kern="1200" cap="all" spc="0" normalizeH="0" baseline="0" noProof="0" dirty="0" smtClean="0">
                <a:ln w="500">
                  <a:solidFill>
                    <a:schemeClr val="tx2">
                      <a:shade val="20000"/>
                      <a:satMod val="120000"/>
                    </a:schemeClr>
                  </a:solidFill>
                </a:ln>
                <a:solidFill>
                  <a:srgbClr val="0036A2"/>
                </a:solidFill>
                <a:effectLst/>
                <a:uLnTx/>
                <a:uFillTx/>
                <a:latin typeface="+mj-lt"/>
                <a:ea typeface="+mj-ea"/>
                <a:cs typeface="+mj-cs"/>
              </a:rPr>
              <a:t>It support of management</a:t>
            </a:r>
          </a:p>
          <a:p>
            <a:pPr lvl="0" algn="ctr" eaLnBrk="1" fontAlgn="auto" hangingPunct="1">
              <a:lnSpc>
                <a:spcPct val="100000"/>
              </a:lnSpc>
              <a:spcBef>
                <a:spcPct val="0"/>
              </a:spcBef>
              <a:spcAft>
                <a:spcPts val="0"/>
              </a:spcAft>
              <a:buSzTx/>
              <a:buNone/>
            </a:pPr>
            <a:r>
              <a:rPr lang="en-US" sz="2800" cap="all" dirty="0" smtClean="0">
                <a:ln w="500">
                  <a:solidFill>
                    <a:schemeClr val="tx2">
                      <a:shade val="20000"/>
                      <a:satMod val="120000"/>
                    </a:schemeClr>
                  </a:solidFill>
                </a:ln>
                <a:solidFill>
                  <a:srgbClr val="0036A2"/>
                </a:solidFill>
                <a:effectLst/>
                <a:latin typeface="+mj-lt"/>
                <a:ea typeface="+mj-ea"/>
                <a:cs typeface="+mj-cs"/>
              </a:rPr>
              <a:t>Management control – data collection</a:t>
            </a:r>
            <a:endParaRPr kumimoji="0" lang="en-US" sz="1600" b="1" i="0" u="none" strike="noStrike" kern="1200" cap="all" spc="0" normalizeH="0" baseline="0" noProof="0"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uLnTx/>
              <a:uFillTx/>
              <a:latin typeface="+mj-lt"/>
              <a:ea typeface="+mj-ea"/>
              <a:cs typeface="+mj-cs"/>
            </a:endParaRPr>
          </a:p>
        </p:txBody>
      </p:sp>
      <p:sp>
        <p:nvSpPr>
          <p:cNvPr id="5" name="חץ שמאלה 4"/>
          <p:cNvSpPr/>
          <p:nvPr/>
        </p:nvSpPr>
        <p:spPr>
          <a:xfrm>
            <a:off x="7257143" y="5312229"/>
            <a:ext cx="696686" cy="42091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med">
    <p:fade thruBlk="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normAutofit/>
          </a:bodyPr>
          <a:lstStyle/>
          <a:p>
            <a:pPr algn="ctr"/>
            <a:r>
              <a:rPr lang="en-US" dirty="0" smtClean="0">
                <a:solidFill>
                  <a:srgbClr val="0036A2"/>
                </a:solidFill>
              </a:rPr>
              <a:t>Organizations and IT</a:t>
            </a:r>
          </a:p>
        </p:txBody>
      </p:sp>
      <p:sp>
        <p:nvSpPr>
          <p:cNvPr id="4" name="Rectangle 6"/>
          <p:cNvSpPr>
            <a:spLocks noChangeArrowheads="1"/>
          </p:cNvSpPr>
          <p:nvPr/>
        </p:nvSpPr>
        <p:spPr bwMode="auto">
          <a:xfrm>
            <a:off x="441435" y="1429407"/>
            <a:ext cx="7299434" cy="3276600"/>
          </a:xfrm>
          <a:prstGeom prst="rect">
            <a:avLst/>
          </a:prstGeom>
          <a:noFill/>
          <a:ln w="12700">
            <a:noFill/>
            <a:miter lim="800000"/>
            <a:headEnd/>
            <a:tailEnd/>
          </a:ln>
        </p:spPr>
        <p:txBody>
          <a:bodyPr lIns="90488" tIns="44450" rIns="90488" bIns="44450"/>
          <a:lstStyle/>
          <a:p>
            <a:pPr marL="274320" indent="-274320" eaLnBrk="1" hangingPunct="1">
              <a:spcBef>
                <a:spcPts val="600"/>
              </a:spcBef>
              <a:spcAft>
                <a:spcPts val="600"/>
              </a:spcAft>
              <a:buClr>
                <a:schemeClr val="tx2"/>
              </a:buClr>
              <a:buSzPct val="73000"/>
              <a:buFont typeface="Wingdings 2"/>
              <a:buChar char=""/>
            </a:pPr>
            <a:r>
              <a:rPr lang="en-US" dirty="0">
                <a:solidFill>
                  <a:schemeClr val="tx1"/>
                </a:solidFill>
                <a:effectLst/>
                <a:latin typeface="+mn-lt"/>
              </a:rPr>
              <a:t>Information technology and organizations influence one </a:t>
            </a:r>
            <a:r>
              <a:rPr lang="en-US" dirty="0" smtClean="0">
                <a:solidFill>
                  <a:schemeClr val="tx1"/>
                </a:solidFill>
                <a:effectLst/>
                <a:latin typeface="+mn-lt"/>
              </a:rPr>
              <a:t>another.</a:t>
            </a:r>
          </a:p>
          <a:p>
            <a:pPr marL="274320" indent="-274320" eaLnBrk="1" hangingPunct="1">
              <a:spcBef>
                <a:spcPts val="600"/>
              </a:spcBef>
              <a:spcAft>
                <a:spcPts val="600"/>
              </a:spcAft>
              <a:buClr>
                <a:schemeClr val="tx2"/>
              </a:buClr>
              <a:buSzPct val="73000"/>
              <a:buFont typeface="Wingdings 2"/>
              <a:buChar char=""/>
            </a:pPr>
            <a:endParaRPr lang="en-US" dirty="0">
              <a:solidFill>
                <a:schemeClr val="tx1"/>
              </a:solidFill>
              <a:effectLst/>
              <a:latin typeface="+mn-lt"/>
            </a:endParaRPr>
          </a:p>
          <a:p>
            <a:pPr marL="274320" lvl="1" indent="-274320" eaLnBrk="1" hangingPunct="1">
              <a:spcBef>
                <a:spcPts val="600"/>
              </a:spcBef>
              <a:spcAft>
                <a:spcPts val="600"/>
              </a:spcAft>
              <a:buClr>
                <a:schemeClr val="tx2"/>
              </a:buClr>
              <a:buSzPct val="73000"/>
              <a:buFont typeface="Wingdings 2"/>
              <a:buChar char=""/>
            </a:pPr>
            <a:r>
              <a:rPr lang="en-US" dirty="0">
                <a:solidFill>
                  <a:schemeClr val="tx1"/>
                </a:solidFill>
                <a:effectLst/>
                <a:latin typeface="+mn-lt"/>
              </a:rPr>
              <a:t>Complex relationship influenced by organization’s structure, business processes, politics, culture, environment, and management decisions</a:t>
            </a:r>
          </a:p>
        </p:txBody>
      </p: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31459" name="Picture 3"/>
          <p:cNvPicPr>
            <a:picLocks noChangeAspect="1" noChangeArrowheads="1"/>
          </p:cNvPicPr>
          <p:nvPr/>
        </p:nvPicPr>
        <p:blipFill>
          <a:blip r:embed="rId3" cstate="print"/>
          <a:srcRect l="626" t="41243" r="1788" b="20016"/>
          <a:stretch>
            <a:fillRect/>
          </a:stretch>
        </p:blipFill>
        <p:spPr bwMode="auto">
          <a:xfrm>
            <a:off x="174172" y="2061028"/>
            <a:ext cx="7705346" cy="2293258"/>
          </a:xfrm>
          <a:prstGeom prst="rect">
            <a:avLst/>
          </a:prstGeom>
          <a:noFill/>
          <a:ln w="12700" cap="flat" cmpd="sng" algn="ctr">
            <a:noFill/>
            <a:prstDash val="solid"/>
            <a:miter lim="800000"/>
            <a:headEnd/>
            <a:tailEnd/>
          </a:ln>
        </p:spPr>
      </p:pic>
      <p:sp>
        <p:nvSpPr>
          <p:cNvPr id="6" name="Title 1"/>
          <p:cNvSpPr txBox="1">
            <a:spLocks/>
          </p:cNvSpPr>
          <p:nvPr/>
        </p:nvSpPr>
        <p:spPr>
          <a:xfrm>
            <a:off x="486228" y="174898"/>
            <a:ext cx="7239000" cy="1143000"/>
          </a:xfrm>
          <a:prstGeom prst="rect">
            <a:avLst/>
          </a:prstGeom>
        </p:spPr>
        <p:txBody>
          <a:bodyPr vert="horz" lIns="45720" tIns="0" rIns="45720" bIns="0" anchor="ctr" anchorCtr="0">
            <a:normAutofit fontScale="92500"/>
          </a:bodyPr>
          <a:lstStyle/>
          <a:p>
            <a:pPr lvl="0" algn="ctr" eaLnBrk="1" fontAlgn="auto" hangingPunct="1">
              <a:lnSpc>
                <a:spcPct val="100000"/>
              </a:lnSpc>
              <a:spcBef>
                <a:spcPct val="0"/>
              </a:spcBef>
              <a:spcAft>
                <a:spcPts val="0"/>
              </a:spcAft>
              <a:buSzTx/>
              <a:buNone/>
            </a:pPr>
            <a:r>
              <a:rPr kumimoji="0" lang="en-US" sz="3800" b="1" i="0" u="none" strike="noStrike" kern="1200" cap="all" spc="0" normalizeH="0" baseline="0" noProof="0" dirty="0" smtClean="0">
                <a:ln w="500">
                  <a:solidFill>
                    <a:schemeClr val="tx2">
                      <a:shade val="20000"/>
                      <a:satMod val="120000"/>
                    </a:schemeClr>
                  </a:solidFill>
                </a:ln>
                <a:solidFill>
                  <a:srgbClr val="0036A2"/>
                </a:solidFill>
                <a:effectLst/>
                <a:uLnTx/>
                <a:uFillTx/>
                <a:latin typeface="+mj-lt"/>
                <a:ea typeface="+mj-ea"/>
                <a:cs typeface="+mj-cs"/>
              </a:rPr>
              <a:t>It support of management</a:t>
            </a:r>
          </a:p>
          <a:p>
            <a:pPr lvl="0" algn="ctr" eaLnBrk="1" fontAlgn="auto" hangingPunct="1">
              <a:lnSpc>
                <a:spcPct val="100000"/>
              </a:lnSpc>
              <a:spcBef>
                <a:spcPct val="0"/>
              </a:spcBef>
              <a:spcAft>
                <a:spcPts val="0"/>
              </a:spcAft>
              <a:buSzTx/>
              <a:buNone/>
            </a:pPr>
            <a:r>
              <a:rPr lang="en-US" sz="2800" cap="all" dirty="0" smtClean="0">
                <a:ln w="500">
                  <a:solidFill>
                    <a:schemeClr val="tx2">
                      <a:shade val="20000"/>
                      <a:satMod val="120000"/>
                    </a:schemeClr>
                  </a:solidFill>
                </a:ln>
                <a:solidFill>
                  <a:srgbClr val="0036A2"/>
                </a:solidFill>
                <a:effectLst/>
                <a:latin typeface="+mj-lt"/>
                <a:ea typeface="+mj-ea"/>
                <a:cs typeface="+mj-cs"/>
              </a:rPr>
              <a:t>Management control – data collection</a:t>
            </a:r>
            <a:endParaRPr kumimoji="0" lang="en-US" sz="1600" b="1" i="0" u="none" strike="noStrike" kern="1200" cap="all" spc="0" normalizeH="0" baseline="0" noProof="0"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uLnTx/>
              <a:uFillTx/>
              <a:latin typeface="+mj-lt"/>
              <a:ea typeface="+mj-ea"/>
              <a:cs typeface="+mj-cs"/>
            </a:endParaRPr>
          </a:p>
        </p:txBody>
      </p:sp>
    </p:spTree>
  </p:cSld>
  <p:clrMapOvr>
    <a:masterClrMapping/>
  </p:clrMapOvr>
  <p:transition spd="med">
    <p:fade thruBlk="1"/>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9485" y="1551358"/>
            <a:ext cx="7757885" cy="5306642"/>
          </a:xfrm>
        </p:spPr>
        <p:txBody>
          <a:bodyPr>
            <a:normAutofit/>
          </a:bodyPr>
          <a:lstStyle/>
          <a:p>
            <a:pPr>
              <a:spcBef>
                <a:spcPts val="1200"/>
              </a:spcBef>
            </a:pPr>
            <a:r>
              <a:rPr lang="en-US" sz="2400" dirty="0" smtClean="0"/>
              <a:t>IS make it possible to evaluate actual performance data against reams of standard or historical data. </a:t>
            </a:r>
          </a:p>
          <a:p>
            <a:pPr>
              <a:spcBef>
                <a:spcPts val="1200"/>
              </a:spcBef>
            </a:pPr>
            <a:r>
              <a:rPr lang="en-US" sz="2400" dirty="0" smtClean="0"/>
              <a:t>Use models and simulations. </a:t>
            </a:r>
          </a:p>
          <a:p>
            <a:pPr>
              <a:spcBef>
                <a:spcPts val="1200"/>
              </a:spcBef>
            </a:pPr>
            <a:r>
              <a:rPr lang="en-US" sz="2400" dirty="0" smtClean="0"/>
              <a:t>Managers can easily understand work progress and performance.</a:t>
            </a:r>
          </a:p>
          <a:p>
            <a:pPr>
              <a:spcBef>
                <a:spcPts val="1200"/>
              </a:spcBef>
            </a:pPr>
            <a:r>
              <a:rPr lang="en-US" sz="2400" dirty="0" smtClean="0"/>
              <a:t>How </a:t>
            </a:r>
            <a:r>
              <a:rPr lang="en-US" sz="2400" dirty="0" smtClean="0"/>
              <a:t>the information is has significant organizational consequences.</a:t>
            </a:r>
          </a:p>
          <a:p>
            <a:pPr>
              <a:spcBef>
                <a:spcPts val="1200"/>
              </a:spcBef>
            </a:pPr>
            <a:r>
              <a:rPr lang="en-US" sz="2400" dirty="0" smtClean="0"/>
              <a:t>Information collected for evaluation may be used to provide </a:t>
            </a:r>
            <a:r>
              <a:rPr lang="en-US" sz="2400" dirty="0" smtClean="0"/>
              <a:t>feedback</a:t>
            </a:r>
            <a:endParaRPr lang="en-US" sz="2400" dirty="0" smtClean="0"/>
          </a:p>
        </p:txBody>
      </p:sp>
      <p:sp>
        <p:nvSpPr>
          <p:cNvPr id="5" name="Title 1"/>
          <p:cNvSpPr txBox="1">
            <a:spLocks/>
          </p:cNvSpPr>
          <p:nvPr/>
        </p:nvSpPr>
        <p:spPr>
          <a:xfrm>
            <a:off x="486228" y="174898"/>
            <a:ext cx="7239000" cy="1143000"/>
          </a:xfrm>
          <a:prstGeom prst="rect">
            <a:avLst/>
          </a:prstGeom>
        </p:spPr>
        <p:txBody>
          <a:bodyPr vert="horz" lIns="45720" tIns="0" rIns="45720" bIns="0" anchor="ctr" anchorCtr="0">
            <a:normAutofit/>
          </a:bodyPr>
          <a:lstStyle/>
          <a:p>
            <a:pPr lvl="0" algn="ctr" eaLnBrk="1" fontAlgn="auto" hangingPunct="1">
              <a:lnSpc>
                <a:spcPct val="100000"/>
              </a:lnSpc>
              <a:spcBef>
                <a:spcPct val="0"/>
              </a:spcBef>
              <a:spcAft>
                <a:spcPts val="0"/>
              </a:spcAft>
              <a:buSzTx/>
              <a:buNone/>
            </a:pPr>
            <a:r>
              <a:rPr kumimoji="0" lang="en-US" sz="3800" b="1" i="0" u="none" strike="noStrike" kern="1200" cap="all" spc="0" normalizeH="0" baseline="0" noProof="0" dirty="0" smtClean="0">
                <a:ln w="500">
                  <a:solidFill>
                    <a:schemeClr val="tx2">
                      <a:shade val="20000"/>
                      <a:satMod val="120000"/>
                    </a:schemeClr>
                  </a:solidFill>
                </a:ln>
                <a:solidFill>
                  <a:srgbClr val="0036A2"/>
                </a:solidFill>
                <a:effectLst/>
                <a:uLnTx/>
                <a:uFillTx/>
                <a:latin typeface="+mj-lt"/>
                <a:ea typeface="+mj-ea"/>
                <a:cs typeface="+mj-cs"/>
              </a:rPr>
              <a:t>It support of management</a:t>
            </a:r>
          </a:p>
          <a:p>
            <a:pPr lvl="0" algn="ctr" eaLnBrk="1" fontAlgn="auto" hangingPunct="1">
              <a:lnSpc>
                <a:spcPct val="100000"/>
              </a:lnSpc>
              <a:spcBef>
                <a:spcPct val="0"/>
              </a:spcBef>
              <a:spcAft>
                <a:spcPts val="0"/>
              </a:spcAft>
              <a:buSzTx/>
              <a:buNone/>
            </a:pPr>
            <a:r>
              <a:rPr lang="en-US" sz="2800" cap="all" dirty="0" smtClean="0">
                <a:ln w="500">
                  <a:solidFill>
                    <a:schemeClr val="tx2">
                      <a:shade val="20000"/>
                      <a:satMod val="120000"/>
                    </a:schemeClr>
                  </a:solidFill>
                </a:ln>
                <a:solidFill>
                  <a:srgbClr val="0036A2"/>
                </a:solidFill>
                <a:effectLst/>
                <a:latin typeface="+mj-lt"/>
                <a:ea typeface="+mj-ea"/>
                <a:cs typeface="+mj-cs"/>
              </a:rPr>
              <a:t>Management control – evaluation</a:t>
            </a:r>
            <a:endParaRPr kumimoji="0" lang="en-US" sz="1600" b="1" i="0" u="none" strike="noStrike" kern="1200" cap="all" spc="0" normalizeH="0" baseline="0" noProof="0"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uLnTx/>
              <a:uFillTx/>
              <a:latin typeface="+mj-lt"/>
              <a:ea typeface="+mj-ea"/>
              <a:cs typeface="+mj-cs"/>
            </a:endParaRPr>
          </a:p>
        </p:txBody>
      </p:sp>
    </p:spTree>
  </p:cSld>
  <p:clrMapOvr>
    <a:masterClrMapping/>
  </p:clrMapOvr>
  <p:transition spd="med">
    <p:fade thruBlk="1"/>
  </p:transition>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35554" name="Picture 2"/>
          <p:cNvPicPr>
            <a:picLocks noChangeAspect="1" noChangeArrowheads="1"/>
          </p:cNvPicPr>
          <p:nvPr/>
        </p:nvPicPr>
        <p:blipFill>
          <a:blip r:embed="rId3" cstate="print"/>
          <a:srcRect l="3872" t="5601" r="8029" b="14592"/>
          <a:stretch>
            <a:fillRect/>
          </a:stretch>
        </p:blipFill>
        <p:spPr bwMode="auto">
          <a:xfrm>
            <a:off x="290286" y="1553029"/>
            <a:ext cx="7431314" cy="5046760"/>
          </a:xfrm>
          <a:prstGeom prst="rect">
            <a:avLst/>
          </a:prstGeom>
          <a:noFill/>
          <a:ln w="12700" cap="flat" cmpd="sng" algn="ctr">
            <a:noFill/>
            <a:prstDash val="solid"/>
            <a:miter lim="800000"/>
            <a:headEnd/>
            <a:tailEnd/>
          </a:ln>
        </p:spPr>
      </p:pic>
      <p:sp>
        <p:nvSpPr>
          <p:cNvPr id="5" name="Title 1"/>
          <p:cNvSpPr txBox="1">
            <a:spLocks/>
          </p:cNvSpPr>
          <p:nvPr/>
        </p:nvSpPr>
        <p:spPr>
          <a:xfrm>
            <a:off x="486228" y="174898"/>
            <a:ext cx="7239000" cy="1143000"/>
          </a:xfrm>
          <a:prstGeom prst="rect">
            <a:avLst/>
          </a:prstGeom>
        </p:spPr>
        <p:txBody>
          <a:bodyPr vert="horz" lIns="45720" tIns="0" rIns="45720" bIns="0" anchor="ctr" anchorCtr="0">
            <a:normAutofit/>
          </a:bodyPr>
          <a:lstStyle/>
          <a:p>
            <a:pPr lvl="0" algn="ctr" eaLnBrk="1" fontAlgn="auto" hangingPunct="1">
              <a:lnSpc>
                <a:spcPct val="100000"/>
              </a:lnSpc>
              <a:spcBef>
                <a:spcPct val="0"/>
              </a:spcBef>
              <a:spcAft>
                <a:spcPts val="0"/>
              </a:spcAft>
              <a:buSzTx/>
              <a:buNone/>
            </a:pPr>
            <a:r>
              <a:rPr kumimoji="0" lang="en-US" sz="3800" b="1" i="0" u="none" strike="noStrike" kern="1200" cap="all" spc="0" normalizeH="0" baseline="0" noProof="0" dirty="0" smtClean="0">
                <a:ln w="500">
                  <a:solidFill>
                    <a:schemeClr val="tx2">
                      <a:shade val="20000"/>
                      <a:satMod val="120000"/>
                    </a:schemeClr>
                  </a:solidFill>
                </a:ln>
                <a:solidFill>
                  <a:srgbClr val="0036A2"/>
                </a:solidFill>
                <a:effectLst/>
                <a:uLnTx/>
                <a:uFillTx/>
                <a:latin typeface="+mj-lt"/>
                <a:ea typeface="+mj-ea"/>
                <a:cs typeface="+mj-cs"/>
              </a:rPr>
              <a:t>It support of management</a:t>
            </a:r>
          </a:p>
          <a:p>
            <a:pPr lvl="0" algn="ctr" eaLnBrk="1" fontAlgn="auto" hangingPunct="1">
              <a:lnSpc>
                <a:spcPct val="100000"/>
              </a:lnSpc>
              <a:spcBef>
                <a:spcPct val="0"/>
              </a:spcBef>
              <a:spcAft>
                <a:spcPts val="0"/>
              </a:spcAft>
              <a:buSzTx/>
              <a:buNone/>
            </a:pPr>
            <a:r>
              <a:rPr lang="en-US" sz="2800" cap="all" dirty="0" smtClean="0">
                <a:ln w="500">
                  <a:solidFill>
                    <a:schemeClr val="tx2">
                      <a:shade val="20000"/>
                      <a:satMod val="120000"/>
                    </a:schemeClr>
                  </a:solidFill>
                </a:ln>
                <a:solidFill>
                  <a:srgbClr val="0036A2"/>
                </a:solidFill>
                <a:effectLst/>
                <a:latin typeface="+mj-lt"/>
                <a:ea typeface="+mj-ea"/>
                <a:cs typeface="+mj-cs"/>
              </a:rPr>
              <a:t>Management control – evaluation</a:t>
            </a:r>
            <a:endParaRPr kumimoji="0" lang="en-US" sz="1600" b="1" i="0" u="none" strike="noStrike" kern="1200" cap="all" spc="0" normalizeH="0" baseline="0" noProof="0"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uLnTx/>
              <a:uFillTx/>
              <a:latin typeface="+mj-lt"/>
              <a:ea typeface="+mj-ea"/>
              <a:cs typeface="+mj-cs"/>
            </a:endParaRPr>
          </a:p>
        </p:txBody>
      </p:sp>
    </p:spTree>
  </p:cSld>
  <p:clrMapOvr>
    <a:masterClrMapping/>
  </p:clrMapOvr>
  <p:transition spd="med">
    <p:fade thruBlk="1"/>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1" y="1609416"/>
            <a:ext cx="7881256" cy="4846320"/>
          </a:xfrm>
        </p:spPr>
        <p:txBody>
          <a:bodyPr lIns="0" tIns="0" rIns="0" bIns="0">
            <a:normAutofit/>
          </a:bodyPr>
          <a:lstStyle/>
          <a:p>
            <a:r>
              <a:rPr lang="en-US" dirty="0" smtClean="0"/>
              <a:t>How feedback is communicated in the organization plays a role in affecting behavior. </a:t>
            </a:r>
          </a:p>
          <a:p>
            <a:r>
              <a:rPr lang="en-US" dirty="0" smtClean="0"/>
              <a:t>Many companies do a “360-degree” feedback, into which the individual’s supervisors, subordinates, and coworkers all provide input. </a:t>
            </a:r>
          </a:p>
          <a:p>
            <a:r>
              <a:rPr lang="en-US" dirty="0" smtClean="0"/>
              <a:t>IS enables soliciting feedback from anyone who has access to the system and </a:t>
            </a:r>
            <a:r>
              <a:rPr lang="en-US" sz="2800" b="1" i="1" dirty="0" smtClean="0"/>
              <a:t>report it </a:t>
            </a:r>
            <a:r>
              <a:rPr lang="en-US" sz="2800" b="1" i="1" dirty="0" smtClean="0"/>
              <a:t>anonymously (discreetly and appropriately).</a:t>
            </a:r>
            <a:endParaRPr lang="en-US" b="1" i="1" dirty="0" smtClean="0"/>
          </a:p>
          <a:p>
            <a:r>
              <a:rPr lang="en-US" dirty="0" smtClean="0"/>
              <a:t>Quick feedback enables faster improvements. </a:t>
            </a:r>
            <a:endParaRPr lang="en-US" dirty="0"/>
          </a:p>
        </p:txBody>
      </p:sp>
      <p:sp>
        <p:nvSpPr>
          <p:cNvPr id="5" name="Title 1"/>
          <p:cNvSpPr txBox="1">
            <a:spLocks/>
          </p:cNvSpPr>
          <p:nvPr/>
        </p:nvSpPr>
        <p:spPr>
          <a:xfrm>
            <a:off x="486228" y="174898"/>
            <a:ext cx="7239000" cy="1143000"/>
          </a:xfrm>
          <a:prstGeom prst="rect">
            <a:avLst/>
          </a:prstGeom>
        </p:spPr>
        <p:txBody>
          <a:bodyPr vert="horz" lIns="45720" tIns="0" rIns="45720" bIns="0" anchor="ctr" anchorCtr="0">
            <a:normAutofit/>
          </a:bodyPr>
          <a:lstStyle/>
          <a:p>
            <a:pPr lvl="0" algn="ctr" eaLnBrk="1" fontAlgn="auto" hangingPunct="1">
              <a:lnSpc>
                <a:spcPct val="100000"/>
              </a:lnSpc>
              <a:spcBef>
                <a:spcPct val="0"/>
              </a:spcBef>
              <a:spcAft>
                <a:spcPts val="0"/>
              </a:spcAft>
              <a:buSzTx/>
              <a:buNone/>
            </a:pPr>
            <a:r>
              <a:rPr kumimoji="0" lang="en-US" sz="3800" b="1" i="0" u="none" strike="noStrike" kern="1200" cap="all" spc="0" normalizeH="0" baseline="0" noProof="0" dirty="0" smtClean="0">
                <a:ln w="500">
                  <a:solidFill>
                    <a:schemeClr val="tx2">
                      <a:shade val="20000"/>
                      <a:satMod val="120000"/>
                    </a:schemeClr>
                  </a:solidFill>
                </a:ln>
                <a:solidFill>
                  <a:srgbClr val="0036A2"/>
                </a:solidFill>
                <a:effectLst/>
                <a:uLnTx/>
                <a:uFillTx/>
                <a:latin typeface="+mj-lt"/>
                <a:ea typeface="+mj-ea"/>
                <a:cs typeface="+mj-cs"/>
              </a:rPr>
              <a:t>It support of management</a:t>
            </a:r>
          </a:p>
          <a:p>
            <a:pPr lvl="0" algn="ctr" eaLnBrk="1" fontAlgn="auto" hangingPunct="1">
              <a:lnSpc>
                <a:spcPct val="100000"/>
              </a:lnSpc>
              <a:spcBef>
                <a:spcPct val="0"/>
              </a:spcBef>
              <a:spcAft>
                <a:spcPts val="0"/>
              </a:spcAft>
              <a:buSzTx/>
              <a:buNone/>
            </a:pPr>
            <a:r>
              <a:rPr lang="en-US" sz="2800" cap="all" dirty="0" smtClean="0">
                <a:ln w="500">
                  <a:solidFill>
                    <a:schemeClr val="tx2">
                      <a:shade val="20000"/>
                      <a:satMod val="120000"/>
                    </a:schemeClr>
                  </a:solidFill>
                </a:ln>
                <a:solidFill>
                  <a:srgbClr val="0036A2"/>
                </a:solidFill>
                <a:effectLst/>
                <a:latin typeface="+mj-lt"/>
                <a:ea typeface="+mj-ea"/>
                <a:cs typeface="+mj-cs"/>
              </a:rPr>
              <a:t>Management control – communication</a:t>
            </a:r>
            <a:endParaRPr kumimoji="0" lang="en-US" sz="1600" b="1" i="0" u="none" strike="noStrike" kern="1200" cap="all" spc="0" normalizeH="0" baseline="0" noProof="0"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uLnTx/>
              <a:uFillTx/>
              <a:latin typeface="+mj-lt"/>
              <a:ea typeface="+mj-ea"/>
              <a:cs typeface="+mj-cs"/>
            </a:endParaRPr>
          </a:p>
        </p:txBody>
      </p:sp>
    </p:spTree>
  </p:cSld>
  <p:clrMapOvr>
    <a:masterClrMapping/>
  </p:clrMapOvr>
  <p:transition spd="med">
    <p:fade thruBlk="1"/>
  </p:transition>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2324" name="Text Box 4"/>
          <p:cNvSpPr txBox="1">
            <a:spLocks noChangeArrowheads="1"/>
          </p:cNvSpPr>
          <p:nvPr/>
        </p:nvSpPr>
        <p:spPr bwMode="auto">
          <a:xfrm>
            <a:off x="1766888" y="736600"/>
            <a:ext cx="7377112" cy="457200"/>
          </a:xfrm>
          <a:prstGeom prst="rect">
            <a:avLst/>
          </a:prstGeom>
          <a:noFill/>
          <a:ln w="12700">
            <a:noFill/>
            <a:miter lim="800000"/>
            <a:headEnd/>
            <a:tailEnd/>
          </a:ln>
          <a:effectLst/>
        </p:spPr>
        <p:txBody>
          <a:bodyPr>
            <a:spAutoFit/>
          </a:bodyPr>
          <a:lstStyle/>
          <a:p>
            <a:pPr>
              <a:lnSpc>
                <a:spcPct val="100000"/>
              </a:lnSpc>
              <a:spcBef>
                <a:spcPct val="50000"/>
              </a:spcBef>
              <a:buSzTx/>
              <a:buFontTx/>
              <a:buNone/>
            </a:pPr>
            <a:r>
              <a:rPr lang="en-US">
                <a:solidFill>
                  <a:srgbClr val="CCECFF"/>
                </a:solidFill>
                <a:effectLst/>
              </a:rPr>
              <a:t>	IS SUPPORT OF MANAGEMENT</a:t>
            </a:r>
          </a:p>
        </p:txBody>
      </p:sp>
      <p:pic>
        <p:nvPicPr>
          <p:cNvPr id="530434" name="Picture 2"/>
          <p:cNvPicPr>
            <a:picLocks noChangeAspect="1" noChangeArrowheads="1"/>
          </p:cNvPicPr>
          <p:nvPr/>
        </p:nvPicPr>
        <p:blipFill>
          <a:blip r:embed="rId3" cstate="print"/>
          <a:srcRect l="4692" t="27555" r="3918" b="26731"/>
          <a:stretch>
            <a:fillRect/>
          </a:stretch>
        </p:blipFill>
        <p:spPr bwMode="auto">
          <a:xfrm>
            <a:off x="319314" y="1683656"/>
            <a:ext cx="7702249" cy="2888343"/>
          </a:xfrm>
          <a:prstGeom prst="rect">
            <a:avLst/>
          </a:prstGeom>
          <a:noFill/>
          <a:ln w="12700" cap="flat" cmpd="sng" algn="ctr">
            <a:noFill/>
            <a:prstDash val="solid"/>
            <a:miter lim="800000"/>
            <a:headEnd/>
            <a:tailEnd/>
          </a:ln>
        </p:spPr>
      </p:pic>
      <p:sp>
        <p:nvSpPr>
          <p:cNvPr id="5" name="Title 1"/>
          <p:cNvSpPr txBox="1">
            <a:spLocks/>
          </p:cNvSpPr>
          <p:nvPr/>
        </p:nvSpPr>
        <p:spPr>
          <a:xfrm>
            <a:off x="486228" y="174898"/>
            <a:ext cx="7239000" cy="1143000"/>
          </a:xfrm>
          <a:prstGeom prst="rect">
            <a:avLst/>
          </a:prstGeom>
        </p:spPr>
        <p:txBody>
          <a:bodyPr vert="horz" lIns="45720" tIns="0" rIns="45720" bIns="0" anchor="ctr" anchorCtr="0">
            <a:normAutofit/>
          </a:bodyPr>
          <a:lstStyle/>
          <a:p>
            <a:pPr lvl="0" algn="ctr" eaLnBrk="1" fontAlgn="auto" hangingPunct="1">
              <a:lnSpc>
                <a:spcPct val="100000"/>
              </a:lnSpc>
              <a:spcBef>
                <a:spcPct val="0"/>
              </a:spcBef>
              <a:spcAft>
                <a:spcPts val="0"/>
              </a:spcAft>
              <a:buSzTx/>
              <a:buNone/>
            </a:pPr>
            <a:r>
              <a:rPr kumimoji="0" lang="en-US" sz="3800" b="1" i="0" u="none" strike="noStrike" kern="1200" cap="all" spc="0" normalizeH="0" baseline="0" noProof="0" dirty="0" smtClean="0">
                <a:ln w="500">
                  <a:solidFill>
                    <a:schemeClr val="tx2">
                      <a:shade val="20000"/>
                      <a:satMod val="120000"/>
                    </a:schemeClr>
                  </a:solidFill>
                </a:ln>
                <a:solidFill>
                  <a:srgbClr val="0036A2"/>
                </a:solidFill>
                <a:effectLst/>
                <a:uLnTx/>
                <a:uFillTx/>
                <a:latin typeface="+mj-lt"/>
                <a:ea typeface="+mj-ea"/>
                <a:cs typeface="+mj-cs"/>
              </a:rPr>
              <a:t>It support of management</a:t>
            </a:r>
          </a:p>
          <a:p>
            <a:pPr lvl="0" algn="ctr" eaLnBrk="1" fontAlgn="auto" hangingPunct="1">
              <a:lnSpc>
                <a:spcPct val="100000"/>
              </a:lnSpc>
              <a:spcBef>
                <a:spcPct val="0"/>
              </a:spcBef>
              <a:spcAft>
                <a:spcPts val="0"/>
              </a:spcAft>
              <a:buSzTx/>
              <a:buNone/>
            </a:pPr>
            <a:r>
              <a:rPr lang="en-US" sz="2800" cap="all" dirty="0" smtClean="0">
                <a:ln w="500">
                  <a:solidFill>
                    <a:schemeClr val="tx2">
                      <a:shade val="20000"/>
                      <a:satMod val="120000"/>
                    </a:schemeClr>
                  </a:solidFill>
                </a:ln>
                <a:solidFill>
                  <a:srgbClr val="0036A2"/>
                </a:solidFill>
                <a:effectLst/>
                <a:latin typeface="+mj-lt"/>
                <a:ea typeface="+mj-ea"/>
                <a:cs typeface="+mj-cs"/>
              </a:rPr>
              <a:t>Management control – planning</a:t>
            </a:r>
            <a:endParaRPr kumimoji="0" lang="en-US" sz="1600" b="1" i="0" u="none" strike="noStrike" kern="1200" cap="all" spc="0" normalizeH="0" baseline="0" noProof="0"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uLnTx/>
              <a:uFillTx/>
              <a:latin typeface="+mj-lt"/>
              <a:ea typeface="+mj-ea"/>
              <a:cs typeface="+mj-cs"/>
            </a:endParaRPr>
          </a:p>
        </p:txBody>
      </p:sp>
    </p:spTree>
  </p:cSld>
  <p:clrMapOvr>
    <a:masterClrMapping/>
  </p:clrMapOvr>
  <p:transition spd="med">
    <p:fade thruBlk="1"/>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2322" name="Rectangle 2"/>
          <p:cNvSpPr>
            <a:spLocks noGrp="1" noChangeArrowheads="1"/>
          </p:cNvSpPr>
          <p:nvPr>
            <p:ph idx="1"/>
          </p:nvPr>
        </p:nvSpPr>
        <p:spPr>
          <a:xfrm>
            <a:off x="275772" y="1291771"/>
            <a:ext cx="7823199" cy="5566229"/>
          </a:xfrm>
          <a:noFill/>
          <a:ln/>
        </p:spPr>
        <p:txBody>
          <a:bodyPr>
            <a:normAutofit/>
          </a:bodyPr>
          <a:lstStyle/>
          <a:p>
            <a:pPr>
              <a:buFontTx/>
              <a:buNone/>
            </a:pPr>
            <a:r>
              <a:rPr lang="en-US" b="0" dirty="0"/>
              <a:t>Systems Should Be Designed with the Following Characteristics</a:t>
            </a:r>
            <a:r>
              <a:rPr lang="en-US" b="0" dirty="0" smtClean="0"/>
              <a:t>:</a:t>
            </a:r>
          </a:p>
          <a:p>
            <a:pPr>
              <a:buFontTx/>
              <a:buNone/>
            </a:pPr>
            <a:endParaRPr lang="en-US" b="0" dirty="0"/>
          </a:p>
          <a:p>
            <a:pPr marL="812800" lvl="1" indent="-520700">
              <a:buFont typeface="Wingdings" pitchFamily="2" charset="2"/>
              <a:buChar char="q"/>
            </a:pPr>
            <a:r>
              <a:rPr lang="en-US" sz="2400" b="1" u="sng" dirty="0">
                <a:solidFill>
                  <a:schemeClr val="tx1"/>
                </a:solidFill>
              </a:rPr>
              <a:t>Flexible</a:t>
            </a:r>
            <a:r>
              <a:rPr lang="en-US" sz="2400" b="0" dirty="0">
                <a:solidFill>
                  <a:schemeClr val="tx1"/>
                </a:solidFill>
              </a:rPr>
              <a:t> - provide many options for handling data and evaluating </a:t>
            </a:r>
            <a:r>
              <a:rPr lang="en-US" sz="2400" b="0" dirty="0" smtClean="0">
                <a:solidFill>
                  <a:schemeClr val="tx1"/>
                </a:solidFill>
              </a:rPr>
              <a:t>information</a:t>
            </a:r>
          </a:p>
          <a:p>
            <a:pPr marL="812800" lvl="1" indent="-520700">
              <a:buFont typeface="Wingdings" pitchFamily="2" charset="2"/>
              <a:buChar char="q"/>
            </a:pPr>
            <a:endParaRPr lang="en-US" sz="2400" b="0" dirty="0">
              <a:solidFill>
                <a:schemeClr val="tx1"/>
              </a:solidFill>
            </a:endParaRPr>
          </a:p>
          <a:p>
            <a:pPr marL="812800" lvl="1" indent="-520700">
              <a:buFont typeface="Wingdings" pitchFamily="2" charset="2"/>
              <a:buChar char="q"/>
            </a:pPr>
            <a:r>
              <a:rPr lang="en-US" sz="2400" b="0" dirty="0">
                <a:solidFill>
                  <a:schemeClr val="tx1"/>
                </a:solidFill>
              </a:rPr>
              <a:t>Capable of supporting a </a:t>
            </a:r>
            <a:r>
              <a:rPr lang="en-US" sz="2400" b="1" u="sng" dirty="0">
                <a:solidFill>
                  <a:schemeClr val="tx1"/>
                </a:solidFill>
              </a:rPr>
              <a:t>variety of styles</a:t>
            </a:r>
          </a:p>
          <a:p>
            <a:pPr marL="812800" lvl="1" indent="-520700">
              <a:buFont typeface="Wingdings" pitchFamily="2" charset="2"/>
              <a:buChar char="q"/>
            </a:pPr>
            <a:endParaRPr lang="en-US" sz="2400" b="0" dirty="0" smtClean="0">
              <a:solidFill>
                <a:schemeClr val="tx1"/>
              </a:solidFill>
            </a:endParaRPr>
          </a:p>
          <a:p>
            <a:pPr marL="812800" lvl="1" indent="-520700">
              <a:buFont typeface="Wingdings" pitchFamily="2" charset="2"/>
              <a:buChar char="q"/>
            </a:pPr>
            <a:r>
              <a:rPr lang="en-US" sz="2400" b="1" u="sng" dirty="0" smtClean="0">
                <a:solidFill>
                  <a:schemeClr val="tx1"/>
                </a:solidFill>
              </a:rPr>
              <a:t>Keep</a:t>
            </a:r>
            <a:r>
              <a:rPr lang="en-US" sz="2400" b="0" u="sng" dirty="0" smtClean="0">
                <a:solidFill>
                  <a:schemeClr val="tx1"/>
                </a:solidFill>
              </a:rPr>
              <a:t> </a:t>
            </a:r>
            <a:r>
              <a:rPr lang="en-US" sz="2400" b="1" u="sng" dirty="0" smtClean="0">
                <a:solidFill>
                  <a:schemeClr val="tx1"/>
                </a:solidFill>
              </a:rPr>
              <a:t>track</a:t>
            </a:r>
            <a:r>
              <a:rPr lang="en-US" sz="2400" b="0" u="sng" dirty="0" smtClean="0">
                <a:solidFill>
                  <a:schemeClr val="tx1"/>
                </a:solidFill>
              </a:rPr>
              <a:t> </a:t>
            </a:r>
            <a:r>
              <a:rPr lang="en-US" sz="2400" b="0" dirty="0" smtClean="0">
                <a:solidFill>
                  <a:schemeClr val="tx1"/>
                </a:solidFill>
              </a:rPr>
              <a:t>of many </a:t>
            </a:r>
            <a:r>
              <a:rPr lang="en-US" sz="2400" dirty="0" smtClean="0">
                <a:solidFill>
                  <a:schemeClr val="tx1"/>
                </a:solidFill>
              </a:rPr>
              <a:t>activities</a:t>
            </a:r>
          </a:p>
          <a:p>
            <a:pPr marL="812800" lvl="1" indent="-520700">
              <a:buFont typeface="Wingdings" pitchFamily="2" charset="2"/>
              <a:buChar char="q"/>
            </a:pPr>
            <a:endParaRPr lang="en-US" sz="2400" b="0" dirty="0" smtClean="0">
              <a:solidFill>
                <a:schemeClr val="tx1"/>
              </a:solidFill>
            </a:endParaRPr>
          </a:p>
          <a:p>
            <a:pPr marL="812800" lvl="1" indent="-520700">
              <a:buFont typeface="Wingdings" pitchFamily="2" charset="2"/>
              <a:buChar char="q"/>
            </a:pPr>
            <a:r>
              <a:rPr lang="en-US" sz="2400" b="1" u="sng" dirty="0" smtClean="0">
                <a:solidFill>
                  <a:schemeClr val="tx1"/>
                </a:solidFill>
              </a:rPr>
              <a:t>Sensitive</a:t>
            </a:r>
            <a:r>
              <a:rPr lang="en-US" sz="2400" b="0" dirty="0" smtClean="0">
                <a:solidFill>
                  <a:schemeClr val="tx1"/>
                </a:solidFill>
              </a:rPr>
              <a:t> </a:t>
            </a:r>
            <a:r>
              <a:rPr lang="en-US" sz="2400" b="0" dirty="0">
                <a:solidFill>
                  <a:schemeClr val="tx1"/>
                </a:solidFill>
              </a:rPr>
              <a:t>to the organization’s bureaucratic and political requirements</a:t>
            </a:r>
          </a:p>
        </p:txBody>
      </p:sp>
      <p:sp>
        <p:nvSpPr>
          <p:cNvPr id="4" name="Title 1"/>
          <p:cNvSpPr txBox="1">
            <a:spLocks/>
          </p:cNvSpPr>
          <p:nvPr/>
        </p:nvSpPr>
        <p:spPr>
          <a:xfrm>
            <a:off x="486228" y="174898"/>
            <a:ext cx="7239000" cy="1143000"/>
          </a:xfrm>
          <a:prstGeom prst="rect">
            <a:avLst/>
          </a:prstGeom>
        </p:spPr>
        <p:txBody>
          <a:bodyPr vert="horz" lIns="45720" tIns="0" rIns="45720" bIns="0" anchor="ctr" anchorCtr="0">
            <a:normAutofit/>
          </a:bodyPr>
          <a:lstStyle/>
          <a:p>
            <a:pPr lvl="0" algn="ctr" eaLnBrk="1" fontAlgn="auto" hangingPunct="1">
              <a:lnSpc>
                <a:spcPct val="100000"/>
              </a:lnSpc>
              <a:spcBef>
                <a:spcPct val="0"/>
              </a:spcBef>
              <a:spcAft>
                <a:spcPts val="0"/>
              </a:spcAft>
              <a:buSzTx/>
              <a:buNone/>
            </a:pPr>
            <a:r>
              <a:rPr kumimoji="0" lang="en-US" sz="3800" b="1" i="0" u="none" strike="noStrike" kern="1200" cap="all" spc="0" normalizeH="0" baseline="0" noProof="0" dirty="0" smtClean="0">
                <a:ln w="500">
                  <a:solidFill>
                    <a:schemeClr val="tx2">
                      <a:shade val="20000"/>
                      <a:satMod val="120000"/>
                    </a:schemeClr>
                  </a:solidFill>
                </a:ln>
                <a:solidFill>
                  <a:srgbClr val="0036A2"/>
                </a:solidFill>
                <a:effectLst/>
                <a:uLnTx/>
                <a:uFillTx/>
                <a:latin typeface="+mj-lt"/>
                <a:ea typeface="+mj-ea"/>
                <a:cs typeface="+mj-cs"/>
              </a:rPr>
              <a:t>It support of management</a:t>
            </a:r>
          </a:p>
          <a:p>
            <a:pPr lvl="0" algn="ctr" eaLnBrk="1" fontAlgn="auto" hangingPunct="1">
              <a:lnSpc>
                <a:spcPct val="100000"/>
              </a:lnSpc>
              <a:spcBef>
                <a:spcPct val="0"/>
              </a:spcBef>
              <a:spcAft>
                <a:spcPts val="0"/>
              </a:spcAft>
              <a:buSzTx/>
              <a:buNone/>
            </a:pPr>
            <a:r>
              <a:rPr lang="en-US" sz="2800" cap="all" dirty="0" smtClean="0">
                <a:ln w="500">
                  <a:solidFill>
                    <a:schemeClr val="tx2">
                      <a:shade val="20000"/>
                      <a:satMod val="120000"/>
                    </a:schemeClr>
                  </a:solidFill>
                </a:ln>
                <a:solidFill>
                  <a:srgbClr val="0036A2"/>
                </a:solidFill>
                <a:effectLst/>
                <a:latin typeface="+mj-lt"/>
                <a:ea typeface="+mj-ea"/>
                <a:cs typeface="+mj-cs"/>
              </a:rPr>
              <a:t>Management control</a:t>
            </a:r>
            <a:endParaRPr kumimoji="0" lang="en-US" sz="1600" b="1" i="0" u="none" strike="noStrike" kern="1200" cap="all" spc="0" normalizeH="0" baseline="0" noProof="0"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uLnTx/>
              <a:uFillTx/>
              <a:latin typeface="+mj-lt"/>
              <a:ea typeface="+mj-ea"/>
              <a:cs typeface="+mj-cs"/>
            </a:endParaRPr>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12322">
                                            <p:txEl>
                                              <p:pRg st="0" end="0"/>
                                            </p:txEl>
                                          </p:spTgt>
                                        </p:tgtEl>
                                        <p:attrNameLst>
                                          <p:attrName>style.visibility</p:attrName>
                                        </p:attrNameLst>
                                      </p:cBhvr>
                                      <p:to>
                                        <p:strVal val="visible"/>
                                      </p:to>
                                    </p:set>
                                    <p:anim calcmode="lin" valueType="num">
                                      <p:cBhvr additive="base">
                                        <p:cTn id="7" dur="500" fill="hold"/>
                                        <p:tgtEl>
                                          <p:spTgt spid="31232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2322">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312322">
                                            <p:txEl>
                                              <p:pRg st="2" end="2"/>
                                            </p:txEl>
                                          </p:spTgt>
                                        </p:tgtEl>
                                        <p:attrNameLst>
                                          <p:attrName>style.visibility</p:attrName>
                                        </p:attrNameLst>
                                      </p:cBhvr>
                                      <p:to>
                                        <p:strVal val="visible"/>
                                      </p:to>
                                    </p:set>
                                    <p:anim calcmode="lin" valueType="num">
                                      <p:cBhvr additive="base">
                                        <p:cTn id="13" dur="500" fill="hold"/>
                                        <p:tgtEl>
                                          <p:spTgt spid="31232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12322">
                                            <p:txEl>
                                              <p:pRg st="2" end="2"/>
                                            </p:txEl>
                                          </p:spTgt>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312322">
                                            <p:txEl>
                                              <p:pRg st="4" end="4"/>
                                            </p:txEl>
                                          </p:spTgt>
                                        </p:tgtEl>
                                        <p:attrNameLst>
                                          <p:attrName>style.visibility</p:attrName>
                                        </p:attrNameLst>
                                      </p:cBhvr>
                                      <p:to>
                                        <p:strVal val="visible"/>
                                      </p:to>
                                    </p:set>
                                    <p:anim calcmode="lin" valueType="num">
                                      <p:cBhvr additive="base">
                                        <p:cTn id="19" dur="500" fill="hold"/>
                                        <p:tgtEl>
                                          <p:spTgt spid="31232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12322">
                                            <p:txEl>
                                              <p:pRg st="4" end="4"/>
                                            </p:txEl>
                                          </p:spTgt>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312322">
                                            <p:txEl>
                                              <p:pRg st="6" end="6"/>
                                            </p:txEl>
                                          </p:spTgt>
                                        </p:tgtEl>
                                        <p:attrNameLst>
                                          <p:attrName>style.visibility</p:attrName>
                                        </p:attrNameLst>
                                      </p:cBhvr>
                                      <p:to>
                                        <p:strVal val="visible"/>
                                      </p:to>
                                    </p:set>
                                    <p:anim calcmode="lin" valueType="num">
                                      <p:cBhvr additive="base">
                                        <p:cTn id="25" dur="500" fill="hold"/>
                                        <p:tgtEl>
                                          <p:spTgt spid="31232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12322">
                                            <p:txEl>
                                              <p:pRg st="6" end="6"/>
                                            </p:txEl>
                                          </p:spTgt>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grpId="0" nodeType="clickEffect">
                                  <p:stCondLst>
                                    <p:cond delay="0"/>
                                  </p:stCondLst>
                                  <p:childTnLst>
                                    <p:set>
                                      <p:cBhvr>
                                        <p:cTn id="30" dur="1" fill="hold">
                                          <p:stCondLst>
                                            <p:cond delay="0"/>
                                          </p:stCondLst>
                                        </p:cTn>
                                        <p:tgtEl>
                                          <p:spTgt spid="312322">
                                            <p:txEl>
                                              <p:pRg st="8" end="8"/>
                                            </p:txEl>
                                          </p:spTgt>
                                        </p:tgtEl>
                                        <p:attrNameLst>
                                          <p:attrName>style.visibility</p:attrName>
                                        </p:attrNameLst>
                                      </p:cBhvr>
                                      <p:to>
                                        <p:strVal val="visible"/>
                                      </p:to>
                                    </p:set>
                                    <p:anim calcmode="lin" valueType="num">
                                      <p:cBhvr additive="base">
                                        <p:cTn id="31" dur="500" fill="hold"/>
                                        <p:tgtEl>
                                          <p:spTgt spid="312322">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12322">
                                            <p:txEl>
                                              <p:pRg st="8" end="8"/>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322" grpId="0" build="p" bldLvl="2"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7411" name="Text Box 19"/>
          <p:cNvSpPr txBox="1">
            <a:spLocks noChangeArrowheads="1"/>
          </p:cNvSpPr>
          <p:nvPr/>
        </p:nvSpPr>
        <p:spPr bwMode="auto">
          <a:xfrm>
            <a:off x="2789238" y="1103313"/>
            <a:ext cx="4098925" cy="366712"/>
          </a:xfrm>
          <a:prstGeom prst="rect">
            <a:avLst/>
          </a:prstGeom>
          <a:noFill/>
          <a:ln w="12700">
            <a:noFill/>
            <a:miter lim="800000"/>
            <a:headEnd/>
            <a:tailEnd/>
          </a:ln>
          <a:effectLst/>
        </p:spPr>
        <p:txBody>
          <a:bodyPr>
            <a:spAutoFit/>
          </a:bodyPr>
          <a:lstStyle/>
          <a:p>
            <a:pPr>
              <a:lnSpc>
                <a:spcPct val="100000"/>
              </a:lnSpc>
              <a:spcBef>
                <a:spcPct val="50000"/>
              </a:spcBef>
              <a:buSzTx/>
              <a:buFontTx/>
              <a:buNone/>
            </a:pPr>
            <a:endParaRPr lang="en-CA" sz="1800">
              <a:solidFill>
                <a:srgbClr val="008000"/>
              </a:solidFill>
              <a:effectLst/>
            </a:endParaRPr>
          </a:p>
        </p:txBody>
      </p:sp>
      <p:sp>
        <p:nvSpPr>
          <p:cNvPr id="489474" name="AutoShape 2" descr="data:image/png;base64,iVBORw0KGgoAAAANSUhEUgAAA+4AAAVTCAIAAADcAuV4AAAACXBIWXMAABYlAAAWJQFJUiTwAAAgAElEQVR42uzdeZhUxbk/8Leqztan19lngIEZBhgREARxARTFBXHDRL0uMYkxGmN+mvjEuCEaJRrjhlsSzY0YEZUY16vRaJQYMSKiICIgsggqDsze69mr6vdHQQfXC7mZXC55P49PPz3dp885XRyf51vVb9UhUkpACCGEEEI7oVgsJhIJIUSxWEylUvl8PpVKua4bi8UAwPd9Sqmu693d3VVVVWpj9bqmaYyx8k5isZiUUtM0AAiCwDAMABBCqGDGGFMvFgqFZDLpeZ5lWWEYMsYIIeqJ2lsYho7jpNPpKIrUHtSuenp6KisroygKgsC27fKZFwoFTdMMw1Af933fNE0A4JxHUWSaZqlUIoQYhqFpWqFQUN9LSqnrOuecMVYqlWKxGKUUABzHsW1bnV4QBLquq9PTNI0QAgBRFKnvmM/nbdtWz9X5U0rDMOScW5YlpfR9X31HXdfVYxRFlFJCSLFYTCaT5a/g+776prFYrFQq+b6vvmkYhrFYTH1W/buoEyi3iZSSEFI+pT0DwSiPEEIIIbTzurq6KioqVKi1bbtYLAohurq6wjCsq6tLpVKMMcdxCCFCCMuyVLpViVkF9FKpZFkWY6xYLGqaZlmW4zhRFBmGYVmWCrtCCM75jkG5nEdV6i2VSqZpUkpVqlbBuru7O51Ox2KxcvJWJ1xdXe26bmdn58CBA9XGvu+ryO77fhAEsVjM8zzV8QAA13UJISpkl+Mv5zwMQ8uyurq6MpmM4zjJZFJt0NnZWVtb293drWlaGIa9vb01NTWUUvXVYrFYucNQ7s8EQaBpGqXU9/0oiuLxuOq3+L4vpTRNU3UGFNU96O3tVf0o9fVVj6JYLFqWpdK52r/rupzzRCJR7kqFYaja3LIsIYTv+6qLsgeg+D8kQgghhNDOUykcAGKx2Msvv3zVVVcdeOCB48aNmzZt2t13310qlQDAtu1YLBaPxxljYRiWP0sIcV03Ho9LKaWUiURCBVbbtlOplEqovu/rum6aphpNV+PuatC9t7e3UCio0WuVbtva2sIw9H2fc97W1jZixIjFixfrul4oFDo6Onp7ex3HqaioKJVKp59++oUXXqhOQ0rJGFPxV9M00zQZY7FYzPf9np4elew558VikXOuThsAGGOmaQZB8J3vfGf16tWpVIoQks1mCSG1tbW5XK6qqiqdTv/qV78aMWLEE088kUqlDMPIZDIqxytRFEVRxDk3DCMIAgAwTTMej6v2VH+qwO26bm9v79q1a8tdi8rKStXbUdFfjUer+B6GYXt7u2pqwzBUgjdNUwjheZ6u65lMBgCy2eyOnR+M8gghhBBC/0aCIFAhslgsrl279oILLpg7d65hGA0NDYSQzZs3h2GYzWZzuZzjOJxzzrlpmqZpqsFvXddVjlRvqRoSAPA8z/M8lelV3FfHyuVyyWRSxXo1NJ5KpTzPo5Sm0+mTTz75lFNOUftUOXvatGnpdNr3/f/6r//6xje+sWzZMtu2GWOWZR199NF1dXUAoEbB1Si7Cui6rgdBQAjRNK2yslJKKYTQdT2RSHymfIMQ8vvf//6Pf/zjk08+6fu+ECKTyQghACCdTnd2dhYKhVQqpWlafX29iuBBEPi+73meytyq0Kirq0tlbtWvEEKoQfpisQgAjuOoc54/f/7YsWNXrFihtgzDULWSGlkvFAqc83Q6TQhhjNXV1VmWlcvlhBCFQkEleNW8uVxO/ZSRyWQ453tSlNfw/0mEEEIIoZ2kxpLVgPqTTz753nvvXXvttVdffTUAtLW1dXR0VFVVAUAURWvWrFHxtLKycsCAAaZprl271rIs13ULhUJ9fT0hZNOmTf379/c8r6WlJYqirq6ubDbLOd+6dWtzc/PAgQNVNY5pmmEYvvrqqypnNzc3W5b1yiuvvPnmm729ve+8805VVVVtba3neRdeeOEBBxywatWqefPmvfbaa6tXr9Y0be+9966urh47duzYsWM3b95cKBRaWloAoFAopNPppUuXMsbGjh2rhsANw9i6devw4cObm5sBQI3cq1F513Vd173hhht0Xb/jjjtOO+201tbWcsLesGGDEGLr1q1vv/22EKJUKq1cubKpqUkV6riu+9prrzU0NLS0tKxdu7ZUKm3evDkej++1116u627dutWyLErp+vXrGWOJRGLUqFGbN29+5plnDMNwXXfNmjXNzc2JRGLjxo1RFHV0dDQ1NTU1NalZBx0dHRs3btQ0bcCAAatXr66qqho+fLhlWUuWLOnt7c1kMs3Nzel0GgCy2WwymdyTojxIhBBCCCG000qlknpy3HHHHXPMMeo551xK2d3d7TiOlPKJJ55Qw9IDBgw4/fTTN27cKKW88MILBwwYcNBBB6moOn78eFUZv9deey1ZssR13SeeeKKxsXHYsGGq4OT66693HEfVjv/iF78YOHDgwIEDhwwZ8thjj3V2dh555JGjRo1ijFVVVY0YMeLNN98899xzBw8e/NZbb/3mN78BgEQiUVdXt9deez388MNPP/00IeR73/ve3LlzLcu64oorstmslPKjjz469NBDDzvssA8++OBnP/tZQ0ODZVm2bR977LEvvPBCEATqe6n5uKo7AQBjx44FgMcff1xKqX6CuPXWWwGgsrJS07Tq6uoRI0b8/Oc/nz59+u9+97tSqRRF0axZs2pra6+55pp33nnnggsuAADTNA8//PAPPvhACHHLLbeMHj164sSJI0eOBIChQ4c+8sgjixYtUoPxgwYNSqVSTzzxRD6fv/DCCxsbG1Op1JQpU15++WUp5dtvv3366afX1dXpuq52++STT3788cc//vGP+/fvr2p7DjvssOeffz4MQ1XbUywW95irEQtsEEIIIYR2lpqNCgD5fH7z5s1HHHEEAARBkM1mVZaNxWKrVq264447DjrooMsuu2yfffZ54okn5s+fXywWC4VCW1tbY2PjnDlzKKVSynnz5s2YMeP999+/4447isUiY+zjjz+ePn36JZdcMnTo0CuvvHLu3Lm6rs+bN2/WrFkNDQ3nn3/+hAkTvve9773wwgsHHXTQunXrbNv+7ne/e8IJJ7S0tAwaNMg0Tc/zhgwZMnHixGKxOGjQoFNPPXXw4MF1dXXDhw/v7Ow8/PDDGxsbX3jhBdW7+N3vfvfXv/513Lhx69at++1vfztu3Ljbb799xowZr7/++g9/+MOenh7YPkFWjdD/6U9/GjRo0FVXXTVq1Kj777/f8zzTNJcsWXLxxRcPGTLkpz/96b333nvQQQd1dXXV1NTstddev//9723b3rRp04MPPhhF0QEHHDB06ND999//9ttvv/LKK3t6ep5//nlCiOd577zzzubNmy+55JLbb7+9o6Pjm9/8ZhiG1dXVDQ0Nhx566NSpU1tbW5PJ5JQpU66++upZs2YtXrz46quvllI+8sgj8+fPP/jggx977LGJEyem0+nBgwfffvvts2fPPv744x9//PEbbrjh/fffnzlz5vLlyxljuVxO9ZRwVB4hhBBC6N+LivJqAH7MmDH33ntvFEXqLVUNL4S4+eabGWOvv/66lHLZsmU1NTXHHXfc2rVrL7744kmTJq1Zs0ZKOXXq1KefflpKuXXr1pEjR5588sk9PT3PPvtsKpVasmRJqVSaP3++aZpHHXVUsVjcZ599AOCpp5564YUX7rvvPgA477zzfN9vaGgYMWKEGrbP5/NSyv3333/Dhg1SyiuvvLKxsXH16tWe56mfEWbMmHHeeedFUfTrX/8aAO67777u7u7DDz+8vr5elQkNHTr0qaeeWrly5auvvnrwwQcDwIsvviilVL8zFAoF13VHjRp12GGHcc5nzpwJAL29vVLKH//4x9XV1Zs3b+acB0Fw3XXXJRKJN998s6enZ+jQoblcbu7cuYlE4mc/+5mUslgsuq776KOPzps3b8KECeedd157e/vMmTMzmczrr7+uGvPYY49VxTDf/va3q6qqCoWClNJ1Xc/zfN9///33b7nllrFjxw4fPrxUKk2aNGnQoEEffPCBlPLJJ58EgPnz5w8ZMmTvvfd+9NFHFy1a9MILL7S2tqr5uGppIM/z9pgLEmvlEUIIIYR2FiFEjSKnUqnm5uZ8Pk8IkVKWX+zs7FywYEFFRUU2m+3p6UmlUgMGDFi2bFl7e/uHH35YKBTUsuiMsSiKstlsR0dHGIZbtmxRA8aFQkEtwX7UUUdVVVWp8vr333+/oqLi61//OqU0lUrV1dXV19d3dXW1tLRs2LBBjcwmk8kNGzYEQaAWtNmyZUs+n29ra6utra2qqlI9kGw267quGhp//vnn29vbFyxY8IMf/GCvvfb64IMPNm7ceOKJJ/br16+rq8uyrP79+69cufKII47wPM8wDF3Xn3322e7u7paWloULF2az2VQq9Z//+Z+XXnop57y6urqqqkotDZnP54vFYltb2z777NPY2HjzzTevW7eupaVl6tSpALBly5YLL7zwxRdfVK3X3Nwci8WGDh2azWY3bdp04IEHAkBra+uf/vQnx3E6Ozuz2az6vSIWi/X09Fx00UXPPPOMWrlSrXHZ3Ny8ePHiefPmjRs3bu7cuQBQU1PT29sbhuGZZ56pKmqam5sbGhpc19U0TfUW9pgLEqM8QgghhNDOKq8UGUXRyJEjr732WkLI8ccf73leR0fHunXrjjjiiG984xsvv/zyJ598IoR47bXX2trahg0b1tTUlEgk1PIpKlirWzv19PQIISoqKgAgiqLKysrOzs729va5c+du2bLljDPO8Dxv//33X7du3a233nrCCSd0dHRomjZ06FC1TgsAdHV1qYXk6+rqTNNMJpNqpiljrL29PYoidbuoqqqqNWvW2La97777nnfeeddff/2LL7545JFH/uQnPxFCNDY2xmKxO++8c8KECYVCQS1yP2rUqDAMM5mMmth65ZVXqp8dbrnlFillY2PjnXfeefzxx1dXV/f09CxYsGCfffZRk3rr6urUupAnnHDCVVddlUgkrrrqqnHjxnmed+ONN7744oszZsy48MILL7zwQkppMpns6OgwDMO2bTXrQN3HSghRXV2tadq6detGjRqVy+WeeOKJJ5988pBDDrn77ruPOOIIdVuok08++bnnnrvtttuGDRsWRdGcOXOGDx+eTCYdx5k/f359fX0mk1m3bt1ee+2VyWTUvbpUVf0eAn8pQwghhBDaeYVCQQjR29v74Ycffu1rX8tkMuXbHn3ta19bunTpli1brr/++jFjxowdO9ayrG984xtLliyRUp566qmtra0rVqxwXffYY4+96667pJQrV66sq6s76qijstnsq6++qut6PB4fPny4ruvnnXfe3/72NynlwoUL99133/r6+lGjRjU2Nqq6F9d1Z82alUwmm5qaxowZs3Llyo8++mjEiBFvvPGGlPKxxx4bNmxYTU1NY2PjNddc4zjOzJkzTzvtNPUVtm7devbZZycSiccff9zzPCHE6tWr/+M//sM0zf33318dpbu7uzzBNwzDyy+/XNf1+++/X92itVgsvvXWWwAwefLkN954Y8yYMQCw3377jRs3DgAsy/rDH/4QBMGqVats2/7Wt75Vbr077rijsrKypaVl9OjRlZWVJ554Yltb25VXXgkATz31lOu6UsozzjjDMIwPPvjgqaeeGjFiRHV1dVNT0+zZs59//vkRI0Ywxvr37z9+/HgAmD9//t133x2LxSoqKr72ta+pk1+0aNFf/vKXSZMmNTc3jx49evTo0QceeOCrr76qKpHUnXr3mKuRXXPNNdjDRgghhBDaGVEUqfXXdV2vqKjYb7/9CCHDhg3bf//9jz322PPPP7+1tTUWiw0fPrytrU1tMHPmzBEjRqhbOA0dOvSQQw5JpVK9vb0jR45sampStezDhg0bMmTIJ5988tJLLx155JFDhgw5//zzzz333CFDhgghmpubJ0yYkEgkGGOjRo0666yz1L1ma2pq4vG4Wntx3LhxqVQKAEaPHl1dXd3a2lpdXW0YhmEYhx9++L777us4Tn19/d57761Wdk+lUg0NDSeffLJal72iomLQoEGGYRBCUqnUsccee8QRR1iWpdZxV92JgQMHnnLKKfX19b7v27bdr1+/np4eQsg555wzZMiQ2tpa27YbGxsnTpw4adKk8ePHV1ZWqlvPHnrooUOHDt26dWs8Hh83btzAgQMLhcKoUaNOOOGEysrKcePG6bqeTqePPvroTCaj63oul6usrDz22GOHDRtWV1cnhOjXr9+JJ544ZcqU2traurq6kSNH3nDDDZTSqVOnDh06NAzDo446qrm5uaWl5fe///3AgQPPOuus8ePHF4tFXdcHDBgwfvz4cePG1dXVqWoo2L7I5h6A7EnVQgghhBBCfcr3fbVKjGEYYRiapuk4jrotqyKE2HHZ8lwul06nu7u7KyoqPM/TNE1KaZpmqVRSmzHGKKUqWf7mN7/5/ve/v3jx4qamprq6OlWCX95VT09PPB6nlOq6rm63pM7HMAzOudpDT09PMpn0PC+ZTHZ3d1uWpSptynecVTdsqqys/Mz3CoJArfyogjshhHOubhS14yuMsUKhkEwmVcW/WupRShlFka7r7e3tlZWVuq53d3er9fVd11VfU/Uf1FFUcZHqZhSLxWQy2dPTk8lkVMGMWl6mvIdisahpmmEYaq4q51zdIjeXy4VhWFNTs3LlykceeeTss89mjL300ktXXXXV+eefP3PmTFWoo27yWu6GaZpWKpX2pBVscDFKhBBCCKGdpcKr67rqnqlSStu21a1b1fIsquwhm806jgMAqVSKc65uS2Tbtkr/qj8Qi8VisZga41dRO5lM6rrueZ66LavneeoQjuN4nldRUaGmn0opVT5W67GombgA4DhORUWFrusqf1dVVcXjccZYb29voVBQtz6Nx+Mqx7uuG0VRqVRS3Q/1EbWkJiGkVCqpu6W6rlssFnO5nNpMnaS6a5Wu6yrQu66rtkylUmo/iURixxZTnR8AKJVKruuqm0CZppnNZtXK+plMhlJqGIb6tYFzXlVVFQSB2pVqUtu24/F4IpFQDZvJZGpqarZs2bJ8+fKbb7551KhRp59++gUXXFBVVXXAAQf4vk8pVfd2LZVKQojyKqKapqnT3jPgqDxCCCGE0M5SKVzFaEopYyyfzycSCUppeaRcjf6WH6MosixLLaVimmZ5/NvzPMuy1LB6GIaGYaxZs+bBBx8855xzBgwYIKXUdb23t1fNiHVdNxaLBUFACFEZWggRi8V2fEsdTg17R1Gkxv7j8Xj5U67rqlFt9V3UzlXqVa/oul4sFm3bppQ6jqN6GtlsVo1tq1P1fd+yrDAMVeJXd1FVBwrDsPyLge/7nuel02nXdVVGVw0CAEEQqB8i1CtBEDDGCCGu68bjcSllEASmaaqukW3bqlWFELlcrqKiIgxD9SnXddWU3Mcff/yDDz7o7u4eNWrUoEGD1HKZjLHyDybq9NQ3VdOO95iZrxjlEUIIIYQQ+j8JC2wQQgghhBDCKI8QQgghhBDCKI8QQgghhBDCKI8QQgghhBBGeYQQQgghhBBGeYQQQgghhBBGeYQQQgghhDDKI4QQQgghhDDKI4QQQgghhDDKI4QQQgghhDDKI4QQQgghhFEeIYQQQgghhFEeIYQQQgghhFEeIYQQQugfEkWREAIAPM/r62MJIaSU5SdCCPUkiqIwDMV2X/Zxzrn67I5/9nXjlB/DMFRHLDfUju+qR8654zgAEASB+qbqI+rLqpMPw1BKWW4H9UEpZRiGURSp19Vb6iOcc7UT3/fLOwzDcMemUDtR++Gcq/2X20edEue83MjlBoyiaMdW5ZyrJ0EQYJRHCCGEENrdaZoWBEEURZqmRVFUKBT66EB8OwCglBJCKKXqiaZpuq5TSqMo8jyvHEw/gzEWhiGlFABc1y2n3r6wefNmlYxLpZJqIl3XOeee5xmG4bpuLpfTNK1YLKqT0TQtn88XCgXbtnO5nGEYKkAzxgCAECKlDIKAUqr2o2K0an/P8wghuq5rmsY5d103iiJKqQr3nuepnahHFeJVI1BKXdf1PE/Fd3UgtVkQBIwxdSDbtoMgUO2s2ly9zhjTNE1tTymVUqq3AMAwjN3nEiV9+i+NEEIIIfR/VLFYtG1b5UKV/1Ta64tjua4bi8XUczUMbxgGYyybzYZhGIvFTNPUdV0FaELI5/dQKBQIIYlEolQqxeNxAPB93zTNvmufnp6eysrKzxxIheDyl1IRvLOzs6amRr1YKpUMw1DRuVgsWpalaVq5wROJhGrn8oC9YRhhGIZhqGmaytBqtJ5SWt6MMeb7vurwqAbs7e2tqKhQnQG1H9d11Z/lf8RCocAYU1Fe7S2KIsaYEEJ1pVTfIAgC0zRd100mk5xz9daO/14Y5RFCCCGEdkeu6/q+H4/HdV3/sgz9T6QG3ROJBOfc930VeVUyVmPelmWVg/IX2vEkC4VCMpnsu7NVGbK9vb2qqiqbzRJCqqurVaxXg+6WZakfEzRN831fnVg+n6+urt4x8as6FtM01ZY7fpEgCFR8L1fdqIRdHmX//LfmnKtfM2B7JYxhGOXED9vreVT6N00zCIIwDF3X/cxZqeqm8q7UnssRXwjRR506jPIIIYQQQv8E5bimKknUgHEfFVfk8/lUKlWOtqrSQ9WIlzOlGvn+shCpqmuCIIjFYr7v+75f3mEftYzjOKZpdnZ2UkprampU5P1MhyeXy6mamU8++YQxNnToUAD45JNP8vl8TU1NKpUyDENK6Xme+oKqhV3XVcP2mqbtOEmgHKyllL7vM8bUR1QxDOc8m82qf6ZkMum6bnkUX52ViulRFBFChBCf+ckin8/HYjHGGCFENbuu6zt2nNR3UTVC6XR6N7lKsVYeIYQQQugL9PT0qISnarVhh5mU/3SpVKo8yVIFd9V/MAzDsiwAKOd4VQ7+eaVSiTGm67oa21Y1Nn1ETU61bfvVV19taWmpr68fMmTIrbfeqop8ent7b7755smTJ+fz+XQ6ffvttzc1NV1wwQWrV6/OZrNLly797ne/O3ny5Dlz5pRnqaoKovI811gspr61iu+qtMYwDFW8roJ7PB63LEvV2au5tlEUVVVVCSFisVhPT89JJ5108cUXM8YopYZhlMuTVM0PIaSjo2PdunVCiGKx2NHRcd555z344IO+76uqnvIPIK7rquKcRCJh27Y6pS+bsYBRHiGEEEJot1BdXb1w4cKbb75ZDT/3aZRXPQc15PyXv/xl+vTppmmecMIJzzzzjOd5KoYGQfAV5e+ZTKZYLDLGpJQq72az2T46VdM0VY/iww8/1HV9w4YNp5566nXXXffLX/6Sc15RUTF69OiBAwcmk8klS5a8/vrrDz/88EMPPTRt2rSurq6bbrpp/Pjxq1evvuiii1SPxTCMcjfGtu3y3OJSqQTb18ZRfRiVqtWW+Xxe9bUsy4rH467rvvHGGyeddJKK9WvXrh01atSIESPy+bz6V1MD+apIxnXd55577tZbb12/fr3v+4lEIplM1tTU1NfXx2IxNac2n887jsM5tyzLNM1sNssYcxynt7c3mUyWC4H+12n4PypCCCGE0OcVi8W33347DEPbth3HKRaLtbW1fXe4TCZDKV2+fPmMGTOOPvroyy677M0335w0aZJlWWo+qGEYKt1+oQ0bNtx2222nnHLK5MmTVZV83xWBqHDsOI6qhOnXr98ll1zS1dX1xBNPXHrppYsXL66oqLjhhhscx1m/fr3nefX19bW1tdlsdsGCBQsXLhw8eHA+n5dSVlVVLV++fNGiRalU6tBDD62uro7FYkuWLBkwYEB3dzfn/MADD9R1/ZlnnnnllVfq6uqmT58+bNiwdevWffDBBx999NHWrVsPO+ywgw46iDG2bNmyW2+9dfny5UEQdHd3V1dXf/3rX7dtW1UZ9fb2vvXWWytXrrQs66ijjmpubn722WeffPLJgw8+eO3atS0tLcuWLZs0adKhhx6qNn777bc3bNiQyWTGjh3b0tIShuFbb72VyWRWrVoFAN/+9rf7ekrxzmPXXHMN/r+KEEIIIfQZlNKnn3560KBB48eP13W9XLKyZcuWH/7wh4SQysrKeDz+2muvZbPZurq6XC6nykLUuPLmzZszmQwALF269Omnn37jjTeCIBg4cKDqFXz88cePPPJIJpNRCV5KqRZe/Na3vnXAAQfcdNNN8Xh8v/32S6fTQRB4npfNZs8///wwDPv16+e6rm3bN99884YNG9avX7/XXntJKR999NEHHnjg5JNPbmxsdBwnFouFYfjVc2T/YWr/Qoh77rlnzZo1M2bM0HW9UCj87ne/O+ecc2bPnn3ttdf2799/7NixF198cVdX11//+tcBAwbEYrFvfvObuq5v3LixWCxOnz795z//+S233FJTU/PII48sWrRo+vTpf/nLX+6999477rijpqbGdd2mpqazzjrr0UcfnThx4osvvnjvvfeefvrp9fX1xx13nG3bH3/88Y033njiiSemUqk333zzxhtv7N+//1tvvTVixIirr7569uzZZ5xxRiKR2Lx587HHHvvhhx+mUqklS5a4rtvZ2XndddcNHjx49erV/fr1q6ysvO222375y19OnTo1lUpNmTJl2bJl3d3df/7zn1esWDFhwgRd188555xnnnmmWCz++te/njp1ak1NTR+17S6TCCGEEELoc1zXHTRo0G9/+1v1Z3d3t5Ty1ltv7dev30UXXTRs2LCLLrpo+fLlpmkuWbKkq6vrb3/72+TJk99//30p5Zw5c6677rqPPvromGOOaW1tnTFjxqRJk/bee++XX375448/Pvroo0866aSf/OQnf/vb31TduVq75q677gKAt99+23EcNedVlW7/+Mc/Zozdf//9Y8aM+cEPfiClPP3006dMmXLiiSdOnjx58eLFq1an0ZYAACAASURBVFatGjhwIACcdtppH3/8sZTScRx1T6W+oCaSlkqlQYMGHXDAAWpa6pw5c1pbW7du3bp06dL+/fs/8MADhULhoYce+tGPfqQ+FYbhtddeu/fee7/11lu+73d0dEybNk011wMPPNDQ0LBw4cJFixbV1ta+8cYbHR0dURQdeeSR/fv3z+VyXV1dbW1tmUwmiqJ33nln+vTpvb29YRgOHz78iiuuKBaL69ats237z3/+c29vr5TyF7/4RTwef+edd6SUU6dOPe6441Sz3HTTTXffffcLL7xQX1//m9/8Ri05H0XRPffc09zcvGrVqmnTpl1++eXqhOfPn2+a5sqVK1VRjdrbyJEjr7/++t3nKsUCG4QQQgihL1Aqlbq7u0eMGKFuIRSPxy+77LJFixZt2rRJCDFr1qxLLrmkpaXl6KOPfvHFF6dOnXr55ZcLIdauXdve3v7ss8/+5Cc/ueKKKz766KN58+Yxxj788MNEIjF48OA1a9asX7/+8ccfHzFihFoVsVQqqWVeFi9efMwxxwwYMMAwDLUwC2PspJNOam1t7e3ttSzrzDPPPPfcc3O53IYNG6ZNm3bGGWcMGjRI3Qhp7Nixp5566jXXXKPK5dXqmX3UMoSQQqGQz+fz+fzll18eBMHmzZtvv/32Aw88sKKiYuHChYZhHHXUUYlEYsmSJaeddlpPT08ymSwUCgsXLjzkkEPUF3/hhRc45wsWLPjVr37led6tt946YcKEb33rW+PHj6+qqqqurl63bt3GjRtPPfXU2bNn9/b2tre333bbbUEQrFix4uCDD04mk++9996mTZuOOeYYTdPWrl07YMCAI488MggC13ULhcKECRNGjRp155135vP5P/zhD9XV1Zs2bdq8efORRx65YcOG0aNHDx8+XNXJcM6XLVvWr1+/QqHQ3t5+xhlnqPuCjRs3rl+/fgCwadMmAKitrVWLhDY2Nu4+VylGeYQQQgihL7BgwYJisdivXz/DMLLZbCwWu/3229vb29WCj1u3bqWUJhKJMWPG/PGPf1ywYMFhhx127rnnjh079rvf/e7QoUMrKyu3bNnS3Nw8d+7cpUuXzpw5c9KkSaZp3nnnnfvss09ra6vKxGo2p6reefPNN4cNG6YSfLFYTKVSb7/99rPPPvvII4+oO6p2d3e7rptOpxcvXnzWWWfts88+P/rRj2688cZ333133bp1l112ma7ruq6rWva+m5qZy+WSyeT8+fN7e3unTp3q+/4999wTRdHVV19tGMayZcsIIXV1db7vh2E4dOjQdDrNOe/u7k6n062trZZlZbPZjo6Offfd98wzz0wmk6VSKRaLcc7Xr1//9a9/vaWlZcuWLYSQZDL5//7f/xs8eHD55q9SylWrVjU2NgZBsGXLFs/zJk2a5Lru1VdfPXHiRHVE1U849NBDc7mcWqdf3epr8eLFf/rTny666KKHHnqot7f34IMPBoAtW7Y0NDRs2LBh4sSJ7e3tkydPtm1blTDNmTNn7NixAwYMuOuuuyZMmFBTU9PW1tbW1vbNb36zo6OjTydO7DxcwQYhhBBC6AssXbq0urq6urpaCJFOpymlFRUVb731VjwedxznjTfeUJvV1NQsXbpU1/WZM2du2LBBrbc4a9YswzA++uijE0444Ze//OXrr7+uCt8ty9q6dWtzc7OqnFHLLFZXV6ux5Kampueffz6Xy6l7l7755pupVCqRSKxfv9627VKpdM8997S2tubzed/3586de9lllz388MMA8MorrziO09TUpJZWzOVyUsryUjD/dKo11qxZo2lab2/vFVdc8cgjj9x///0DBw5csWLF+vXrTzzxRJWSe3p6qqqq1DI177zzzrJlyxoaGorFYiaTOeWUU1asWBFF0fLlyzdt2kQpXbFixapVq8aOHRsEQUNDQ11dXUdHx/XXX5/P559//vnVq1ertWseeOCBQw45JAzDuXPnTps2zXGczs7OVCr13nvvBUGwdetW13Wz2eyJJ56YyWS6urrefffdtWvXdnZ2PvDAA+peVGpC7eOPP57NZhsaGjo7O9VS8ePGjbvvvvteeuml999//9JLL503b96MGTMsy1q0aFF9fb3ruvPnzx82bJjrurtJjscojxBCCCH0xV555ZVMJvP6668/99xzf/7zn8MwPOSQQ2666aaOjo5XXnnl4YcfPuSQQ7LZ7EknnVRTU3PppZcahtGvX79p06aNHDmSMZZIJAYNGvT4449v3Lhx2bJlnuf5vt/V1bVx48Z0Op1KpdQ812KxGASBWg39F7/4RTqdvuuuu1auXHnIIYcAQBiGI0eOvOaaazZu3LhmzZq//vWvU6ZMeeihh1599dW1a9e+9957Y8aM8X2/X79+Kg2XSqV4PF5RUaHret/d6jWKomKxuGTJksrKyilTpmzYsOHdd98dMWKEpmm1tbVRFLW2tnqe19TURAjp6enRNC2Kok2bNrW0tIwdOzaRSPT29tbX1w8bNmy//fY788wz29vbpZT5fP7AAw+srq5W9eumaf70pz/t7Oysq6ubNWtWNptV95RVw/CpVKq6unrIkCG2bVdVVV177bUbNmw4/vjjP/zwQ9/3991331KpVCwWf/7zn5900knHH3/85MmTi8Xi+PHjs9nsJZdc8tJLL5133nmPPvooAKxfv37w4MHjxo3r37//r371qyuuuOKKK6547rnnFi1aNGjQINM0N23aNG3aNE3T3nnnnZNPPlnV8e8ulylOakEIIYQQ+rz999+/srKyurq6oqKitrbW9/1NmzZNnDjRsqyWlpbZs2erzZYvX37bbbdls1kpZVtb2+zZs999913XdYMgWLhw4bhx4yoqKhoaGubMmSOlXLt27cSJE++44w4ppVonXs0HVYPoUspFixY1NTXV1dWdccYZL7/8spRywYIF06dPr6mpOfDAA+fNmyel/M53vmPbdkNDw8knn+z7vuM4n3zyyZgxY+rq6u67775isVgsFsuTU/to2qtaTVJlbjV5VGVxKaU6upRy8eLFZ5xxhpqD6/v+NddcM3Xq1FKp5LqulDKXy6nV4tUMWnW26s8gCMqPav6x+kj5iKrdpJTqidpSnUahUPB9v3wOagJxEATqlwq1WRRF6iPlhlLvep6n/iy/XiqVPjPZV2254/n87yJ9NyUCIYQQQgj9+5BSEkLULwPFYvGWW26pra09++yzdV3/wx/+cNttt5199tnf//731WbYXP8UWGCDEEIIIYT+p9TEVillPB6XUq5Zs6a6uvqoo45Sk1wbGxt/8IMfHHfccQCQz+exuf5ZcFQeIYQQQgj906hsqWajDhw4UFXw+75v27ZlWZxzIYSu69hQGOURQgghhNBugXOuboDa0dGRyWQMwwAAtXD7jps5jmPbNjYXRnmEEEIIIbQbRfkoinRdJ4QQQoIgCMMwHo+7rmsYhqqPl1IyxtSq7dhiGOURQgghhNBuQS2oolaGoZSqwXjP8yilhmEIIcprZWJb/RPhtFeEEEIIIfQ/JYQghJimGYvF1F1sAUAFet/3c7kcAOi6vhutyL5HwFF5hBBCCCGE/k/CUXmEEEIIIYQwyiOEEEIIIYQwyiOEEEIIIYQwyiOEEEIIIYRRHiGEEEIIIYRRHiGEEEIIIfSP0bAJEEIIIbTnCTxhGJQL2db2yZr3V1IqCAghOAAAEAACkgBQAAIgAcS/eXNJEABACAEgABSkumcrNU1TCB6EQRC4th0Lw0BKIES13r8xIgEkAIAkAIQAVVcRY9TzfV3XDcNyvbC+vv8++4zmQjDWV6PnGOURQgghtAcmU8OgAOA5wYPzHnhz6auGJijjyYS9fQtKBQOgIJkkQhL+b99kHIgAyQCoahZCGKX0t7998PTTT7QsjTJpmCyfz1uWJQX821d2CCASQFDJQFIiKYAkwDVDK7nFIIhCSdq3ZLt6Ci++tLCutqbvzgOjPEIIIYT2OAR4CJ7vxZOWhPDcc8+aMuVA0zSi0Nk2mAqESg0kBaAShKR4C1L10wSTQo3KMwAqJXnhz3+88aZZFZUpyzai0HEcJ5VKRZH4t28uoS4kKhkAJZKClIRwMBgQBkCFkK+/tuy75/6AMen5vmWZGOURQgghhHYW00EXBEjU3rHZcRu4cAGEpvPtUR5Aym0j0CCARNuefMGjqjnZ1bdUxYXcnXb71Z/lAAQAhACQlBAQnEeR2PxJNmZT3ZAAQRgVkykLSKjpKsrvzG776Gx3h93ybZleUpDqNwrhFHo0QyfAdCtlmGTThx+vXfdeQ31jc/NgjPIIIYQQQjuPM036fiFma5RFTItC4ROIdhiVVzkeJEhJ+L95lJeSU0qlYJxLAMqowYX0Qz+VAS/IxYGIKAp5MUYML8hqmoZRHggHAFWmRSQFCYQIO2UBEJAgwCsUe3UdOjrbGhr6991VjlEeIYQQQnseAYQwjVGm1dRUxeKmqescQgqiPMOVbBuSp3Lbi2LbBz/7uMM+d+EtsRNv/Yt3+1WflSApMMmEBE6JwSihTIYRj8eh5GSrZELXJcQMgFBIn1G6i6ck+uab/i/udtuoPGEq+muqG5DLfmKYsVgsTUGXEFZU2oTITCaDUR4hhBBCaFeyPOeEiDAKHceJoiAUnoQIaFRer4Zum7hZXovk37u5hAAqJBAuOGEEgEkpOQ9dDzgPCYsAGGMSIKQUBODUAgkQAQAFAUCJFCAlgExnqgEoSO6FbhRFuZwjBBDow9V+MMojhBBCaM9DKYPADyjTCoWCCCGKhKYTKSVsX6xGSlVUI6VaUVASIPKLHgHgH3iLAEjYvXb7VZ+Vn+3OEEIAAIIAkskkSAogKVAvLFm6GUm+s6fUN2e7W+wWJICQ6lOSgwRCpOCuBOo6kRWv7t+vESQwqudyhUymCqM8QgghhNDO4iFozKKacN2QSxkzEm6QNQ0DtpfLUwJqoqdUMY2oAujPP26vkN61t7YXXu9Gu/2qz5JtJeBEY4xSDYBwLhjTNQZRJAilErgfBpae4OBTou30KfXJ2e4Wu1VdRkIBCBAKEgCEFIIyLZFMCtCy2WIUgZSU0j7M2xjlEUIIIbQHYhoNg4hqpLamLpFICYCYkRDgbp/CCNtXRt9xfXT6JY//8Fu74W6/bIPybbMAJAVCQYrtfxKQFIiAbROFtW23kdqp3fbR2f6v71aRAGxbi2276hiAJiIZCs4jSQm1zEQymcYojxBCCCG0CwQHKQkAKRRKnhtIQUIZMcbUm9sXKoFtaZVgg8ntrbBjTC8/IX9/lBQIttf2IXxJd2xAwSWhkhBCqUYIlZJEIbiOm8kk++48EEIIIYT2uKhFwTAZAA8CT8qIUU0C32GlGvLp/5Dc3sPZcTEfsUPPZ/sjwftDwQ59nvL1IwG4lBEAJwwYI5QSKXnEgyAI+rRLgRBCCCG0BwYt3y8CRJVVadMyIuEYTCsvX7M9oZZTLBLbY7oEop5LIBIIAJGfen2HBT0RgFoDCVSLMU3dXcsPI5eLkFKwLC2dSfXdwbHABiGEEEJ7YjAlgosAQOfCFyIUMuLAyedjKKGfjvX/zlFeAgAQBiAAItj2Iwbs8Lz8BH/H+Nz1s62fI7eFe8IBIiAAhAvRh2t34qg8QgghhPZEUtq2DUCz2WwYhAaLCc4pCApAQdAdakiIWtBmh2D0mdmg/8BbdHva3X12+998lsgvyfdf0LKw07vto7PdHXb7hc3CeShBUMp0TWeMCQGe5/X29mKURwghhBDalYRD9DAkAExjNhEMQOjM2L4Gy2eyqqQAIOELH9UC4rv6llrhcrfa7X/3WUqAEtC3NxGVkkhZDrc7rl1DtjXiTuy2j852t9jtZ/o5kgJQSgyQTArCOQgBlIKuWakUrmCDEEIIIbRLJFCqAci4nYhZNgADXl4g/NMbyu0vyC95/Ke/tfvtlmyri4cdimd27PaQT41Zl5dt2bMaYRd2u21NU/GpJpIEgBDCABglGmM6o0zTNE3T+7LPihBCCCG0x+EcoigCgCiKOOfAI/UnQn2HUArw98U6pZRCiD698DDKI4QQQmgPpFaQF5y7ruv7HgBsX1QeoT4M89sivJSc8ygSYRi6rotRHiGEEEJo12iaRhnTdV3XdWA66cs6B4QAQAoOIKSUUkoAIAQYY7qOBTYIIYQQQrtCCOCcA4Cu64xpICIRBtgsqI+vOiGEAFUyz5imMV3XLcvCKI8QQgghtCsRhwIhBKT0PC8MAyCEarjaB+pbTNMp1QilAMA5DwLueV42m8UojxBCCCG0a6SUQAilFICAlCDwPlDoX3XlSUkI0TRiGEZFRQajPEIIIYTQLqUpoJQCgG3bpmUBpQKjPOrrq05wKbkQfy+XBwAhJEZ5hBBCCKFdwPm2WvkoigSPgHP1J0J9hxBCPrUSpeSc92kfEqM8QgghhPZAmgZSSsG54zie5wGAhrXyqM+zPANglDFKKSFESuCcF4tFjPIIIYQQQrvGMAzKmKZp2xejNLBNUB9TtTSEbgOMsUQigVEeIYQQQmgXU5WUAGCapqbrABJ4iG2C+pTgkZQRSAEAlFJN0zRN69N7k2GURwghhNCeGKoERFEEAJxzHnHgEdbKo3+BT9fKC6yVRwghhBDa9YhDgTEGUvq+H4YhMMYME5sF9e1Vx3QADQgDACFEGArf93t7ezHKI4QQQgjtAjXjENRilKYhORc8wmZBfXzZcQAuJVeD8ZRCLBarrq7GKI8QQgghtAsI2VbqEIZhFEVk272iEOrTy44CSME5AOi6zhgNw7BUKmGURwghhBDaBWpUXggRRRHnQnIuIhyVR/8K21ei3HbP1z6dpIFRHiGEEEJ7IEJA13XKmGEYpmkQXcdRedT3PUgBQAllKsELIRljsVgMozxCCCGE0C6mHEq3PRKKmQf9K5K8lAAEoDwqD4QQ0+zDGxrgZY0QQgihPTJUgVoE0Pf9KAwBRJ+uCYgQbFuJUgIIAGCMUQpRFHmej1EeIYQQQmiXQtW2UfntC3tTLLBBfX/ZUQCpbhHFGKOUcs6z2SxGeYQQQgihXSAE+L4PAOl0OhazZOjjLaK+gpRSgpQgd+gLkfLdjtDONqPgAAQIlVJGUSSljMViDQ31fXdEDRsdIYQQQnseSkHXdQDgnEspia4zkCB8bBnUd3bs/EgphZCc8yAIMcojhBBCCO2aKIoIQKlUcl1XRhHQCAeZUV9n+e0xXgHOufp1qK+6rNjmCCGEENojaZrGNC0Wi1lWjGga4LRX1NekBJAgJSFE0zRNo4wx0zQxyiOEEEII7VqmUvNcGWOEUAAqpcRmQf+KS09K+FdNNsAojxBCCKE9M8qr1ScdxwkCD0BglEd9bnt2L1fYcM49z+u7A2KtPEIIIYT2QJSC4CCF8DwvDEMAwhhTC35/Ln5JAAISgFCQ5O8vSgAitq3popYL3/YoQNJtz4F++q0dHmHH7b9sA7p9zZhdKf75+07oVx53J98SIEHCrowfEwFAt332s10o+qnTg898ffHZjcuNQACk2LmzpQAECPmitlVHJ6C+kNzxcPS/a2QK8OkT+PuJ7XhK2y4J8aX/NmTbckBSci6iKAqCoA+vc/xfHSGEENrDlEolAOCcFwoF9QQAXNcFAN/3y4OF+XweAIrFohquVp+CbXes3La9EEJ93PM8x3HUu57ncc7VBkp53FFtHARBeapf+cZM5UHxMAzVcdWMQM55+dDl/fT09Kg/1UkKIaSUQgj1WQCIokgd6ytu/MQ5J5TW1tYmUyng0ZePysuu3q4w4gAxzxV+SIAkuNCiiAc8AkKAMAkECAXQgQAAC0IvVyx4QRAEIQCTknJJgegARhTxQskJgpBzADCDICw6HhCr4JSAGF7oAdE4SAkUiMklhGEURTzwQykAJBFcAmggiet4UgCPBAAtFkpALCBW+9YOIIbjBRIIgCklSKBA9JLrAaEATEgahiLkEEVSAJOSAsSAGI4XRhEBYheKgeeFEjQgWiSkEBJAB8JCHu38BSYABAggQoAAEBK4AC6Bc+BCRgGPwigEMIvFEhBdqN4OaEC0olssFHMAGgCNZCSJjLiIhASiBREHYvohdz3fD3kYhW7gAehAtFCEQCQHni9k/cgHovlhGHHmOC6A4fkegO4Hvh9yIBpAXEjddSMAs1AsCCmkgDCIQAIQTXAJQAPfF5xLIYBYPBK+F0gBYRACUC/0hBQANAgjLwgBmAAmBAGIuZ4PQBwvAGIBsC+5lASAVHU1UkrGqG3blZUVGOURQgghtLNs2+acU0qTyaTruowxgG0rM1JKVRZnjKVSKc/zyhW9uq6rWKweY7GYitrFYtH3fcuybNtWMd2yrDAMNU0rb2xZlorOjLFcLmcYhmEYjuMIISilrusWi0VCSBAEnufpui6lNE1TPTLG4vG4yuiWZQkhenp6KisrN23aRClNpVKcc8dxCCGcc/Utyl/kq2tm1BcPw5BHHBgjmvHFiV/w6op6XU90drVT3fC9iPMoCCJNTxgs4filfKmXSx4JmS/m8qU8ADGMRDpRYZkJZuiO5xFqhGFYdIpcRpqeSMYrDNPiwAF4JEUsFlPtFklH13UvLAIIIUWu0FMoFKhuaLptWAnC9O1nRICasXhGSsl0E4hhWVY+2xl4hdraWoDItlKE6EHkhYJHPOIyjMcqBJCQcy8IuCSUaAIoSBpJkSt0AzDbygiAMAySiaRh2QQoAKOUBjxyfScSXGfGrl5mYvvj9gF0g4HpR6EQQteTAJQZZtEpUjDbO3uCKACQiVhlMlHhhcWAe0KABKppFqM6F0CJkc33UEpjsbSpx3U9bpkxAB5wp1QqARAGZjwVD8MwFCVNNzRm2/EKAZFhGaFwBAFTTxRLLhchEJ0wBgCxRJxSgzCLMS2KIh4G6nLVdT0MwyiKivlupsfMWIpQppsJIYUQwo9CADCMhGUkgFDPDYJIBJFjWnEghmEYRScb8C9ZlIYQgL/X2AghoijivA/nW2OBDUIIIbSnUalXpRa1eobv+4yxIAg0TaOUquzu+z6l1LKsUqmkaZqu667rxuNxxlgYhoQQ3/fj8Xg50wdBYNu2mkuqaZqmaW1tbaZpmqaZSCTKR9d1PQgCwzBs21ZPYrGYOhlN01S5i+M46XQ6iqIwDD3PSyaTanheSkkIqaysjKKoqalJSlkqleLxuErwKoGpJ5RSNVT/FfdwFUIILh3H8X0PhAD6xbnf8wMhfNOwTTNm6HFDTwJEEPqOW2SaNAzLNi0AKggXQsZs049KjuNlUpmS4xNC47G06+ellIwRKSMOnIuQc04JE8DVOTNDZ4wAAANGdZBAgMp0sgoAuAxyhe64aXIeqiYS3Cv/uBFPmgCBZmgpo0pELmFGsdiTSGT8yA0DnrAzAOCHJU64EELTNNuKA1CAiAvBRRiGfiqZABBc+lyElqk7XtE0TT8MAIAxyjQQQgCJ/mfDuwQAOnu21lTWGYYlOPih4/thzIrrTAfQ6moGRcIBoJEIg9BjTPfcMB6PcQ5BFHIuGdMt086kaMi9XKE7iiI7bpm6mS/l04kKmqABDyiNGKGJWAYAgijKF9utmKbpxHULhmHEjESh1BOPpwSXACLigReEQKJQ+twTlmVpRhxAAISCR5SZZsyS3NMNA0BK7vp+COAQJi3ToGAIEJ6XJ4TGzJgdSwAIP3TDyCdEAhGaTg1mCgi/rClge628EKB+dKqszGCURwghhNBOUcFd0zQ1KD579uxly5Zt2bKltbU1mUyedtppY8aMUSlfRUY1pl4Ox57nqVeiKMrlcpZlqaCvegWqS8A5X7p06aOPPnr55ZernK3Kb4QQQgjDMFSaUUk9lUpRSh3HsW1bSqnrum3bURSpBft0XVfD7Sqgh2Go0k86nSaExOPxKIrUEH6pVLJtu1xRQwhRX/DL2kF1DP6+ioj44ru9xmNJAhoAMfVYV1eHYVjJZDJmpQA4QBAJzwvdMOSWaWdS9QCehEDGGAHTjulcRABc0zTGGAUqQYTcl5Kbhk7AIMAoMxynizKIx+MaMTl4AJQBC6IgCLKapjPGLMvSdFuDUHJOiJQSdEMHoukmFVFJSpLN9lTVDPA8LxZjlh0HEIZmaJoaECeaprmul7DTXlDixAEgQRAk4xkBoc6SAoJsrjOZTMbMpOPm7ZgNoDGdcBkRIimYQPVQuAEPDN3aueuLfi73SwBSU9kfgJaKWduOG7rOqMmYziOyadOHTU0tW7d09e/fHySA5KaWMhMAIMLIt8w0gPA8H4AGUWBoVjppAwCXXsR5OlHhhY6maQYzI+nni0UppW3bhhanSZNQzohG44KBCSANUyNAOOeEQNyOEyAAPBRuLJUEiIr5bgCRSFUSQov5nkQyncvlMpUNIL1sNl9RUcE5J7pGQUYyEAJUp8j1S47Tm0gkTD0uweci0qgGTPPCvKF/4e8Yf1+7Rl16fb2IDRbYIIQQQnsaFZEBIAxDIcScOXMWL148evTofv36Pfjgg/fdd19bW5uaiieEyOfzQRCowvdkMkkIUQnY9/10Op1Op1V8p5RyzlUJuxpof+yxx+65555YLKaOZdt2oVB45plnHMfRNE1V1MTj8VQqpc5KdQ/CMHRdV9d1FX9934+iyPd9FdaLxaKu64wxddzyon5dXV1z5syJx+OUUnU49XoUfVWFt67rhNJYLGZZNtAvHb70Q69QyhWKJc9zqqv7MapvWL9xxYrl7658pzfbq9EYIUxw4JwAMD8MJWgEND/0XDfQmdXe2UEIC4Kg6BQcr0gpmJpBQPqBs27DOgncsmIEmEYNCcL3Q85lJDmhzLbjlpHQmEEIc52857lcSKC6AOK6nuPkAch/PfNHpseravoBCEmoH4SM6q7vE9AoaJ3d7blCDyOaYVgAMgw5JVpvT+691e8DgOu6AgIKRkW6hnO+uW0TIRqA1t3b7nhOFEWO6zh+UQLXqcG0/8/eecdZG+W5KAAAIABJREFUVZz//5mZU2/bXthdWPqydIwgRUBEQlVQ0aDRGNEYUNFYo9iwa2LC14ZiiQVRMRasP0VFFIMgoiBFQOoCC9t3bzttyu+PWVaimG+IrF+D837ta4G5s3POec69y2ee85lnyH+qJJu/3CDtBY5l2RoOVVXV+T5HYGialZ9XAqAXFpQm4i4IPWTlNMUT1TW1n3++dveuKgC9pqZ+3dqNn3yyjDOcSCVSToJyn3PEmAAgph5yHT/tOhqKZEQKCNHTaTft+BoJBQHjQF3XD7i3Z99uUwtTyk3D5JwDYC9wBLCqqqrKyh0AEIlla4bpey4Aj8RyhYBYZhYAAmRlZGYB1ogerq2tBtA1FOIMvMCjnJqmnZPVBiMNADzPD4KgtqEWADwv+L7po3xrYowJIYRgQkgkEm69D7vKyisUCoVCcaQhLS5Sf9fX17uuO378+CuvvHLTpk3z58+X8nrLli2bNm2S5vWzzjprz549b7311meffVZcXNyxY8chQ4aEw+Fly5Z99dVXyWTSNE3btidPnmya5qJFizZv3hwEwbZt26ZMmSJ9+Yyxurq622677YUXXrjwwgvPPPPM0tLSlStXrlmzpqGhwfO8zp07jx49uq6ubuPGjY7jxOPxkSNH1tTUrF27tq6urqmpKTMzc+LEiXl5eW+99dbu3buTyWQqlZowYUJZWdmmTZtmz579yiuvtG3bdvjw4aZpOo4jrT7/0l0DXHCM5QJZCiAYpUQ7SIpUJwYyhKnHUil36dKPH5ozp7a2tnefHp7nHD9y+NgxvzRMG1k2xgZjyNAymxrrI5EYIQQJCmAYWvTlF1/v0rVzWVmXkGVxQX3qYQR7dtfMuunOX//612PHjEaIUO4wRk09irFGKSXYwKD5vg+AiBbBmqYZBgCmgYOQYdsRSoN9lfv+eNVtA/oPKy4p9ZykacQ0zeScYmSknUDTjLyctul0uqnJy8jIYCww9CgAWfD8K6+9/urCV16NRrMY9xsTDZkZ+Xv2VD/5t6cmTjy5T9+jcrKKPM8TnIXtEKWBF/gIBCHkUGrYtDjCWwrNIMGIYZqM4eUrlp9/3h+GDRvg+wGj+Oqrb+jYMVRT03DLzTcPHDhg6nnnVe1ruvuuPzuOc/1117/5+lsPPPBAhw4dp194AQI7bEeFnMNxZhnY933GIRIqZMxPpR3LMsJWPmMBIWYQBBiFOeUEhThFRQUdOcdC4HSKL1267JhB/SPhMOe8vi41d87cc3879egBgzQSwxhzLggilMK2rVs+WPLBmDFj2nfokko2aRp/beHbJ048MTenAIGlYQME9lxPI5wQO56Ih0Ih3/cioWwAHLLD/7okTsvKV8657wdKyisUCoVCofi3dRZC0Lw1Evr6669931++fPkpp5yyevXqDh06TJ06NRqNPvLIIy+++OJdd93VrVs3Suk111zT2Nh4zTXXUEpvuummSZMmDR069OKLL54wYcKZZ575xhtv3HrrraNHj3733Xevueaaq6++2nXdpUuXyr/Yti2E2Lt37+LFi/v161dWVmYYxrx58x588METTjjhsssue+KJJ+bPnz9gwIDFixdfddVVf/nLX/r167dr16677rqrtLT0oosueu2112bPnl1eXv7ZZ58tWLDg/PPPLy8vv/jii+fNm7dq1arCwsJnnnnm0ksvpZTK1L5czwoAcllhS57+QDAGBASApdNp3/cAMDEM4AcRVQhjDWEBwnX986ae97vzfz9t+gXRWAaAl04niYaXfrTslVde31VRmZubf/99D1pGTsWOyuuvvz4Wi11wwQWfrfr00ktvG/XLHr/61alDjh1cWJhrmDYAJ8Su2FGVjAcgLN8PDDNTwyyZjD/yyEMrV67s0KHzrJtu8Tz0zDPP/v3vC3Kzs0aNGjV+/Piitu1rqvc+8fic999/v6ysbN9eiIRy3RTdtq3yueee27Bhw5Qzp5w6+dQd27/+8ssv4/H456tWRyKRGTNmXH75FQihs8/+DcHhL1fvfuXl//fiiwsGDjp62rQLGhub3nrjvcKCDm1Lus6f92JFxY7t27dHo5ETTxp73IihlhalPIkQO5SCmOiAGo3NLbphMAa6Zjlpn9LUXXf9ORbLve9/Hphx0aX33HPP+g3renTvN3jwiHVrN//xj9cuWrTq/PMnJpPuzJk3BkEwefKU7KxCnUSXfrj0+eef37r16+HDh5977rnbd2xNpVLvvPNOZeXuE088ccSIEatWrXr11VctM3TvvffHE/VPPvX45MmTHnjw/l0Vu2fMuGzgMUNXfbpi+rSrZ153+ZAhA5OpxldeeaVv72O6lx/VVJ984IE5Sz74cPjw46666up43Lv5pntWr/581acbJk46qU+fXuvXr9dItCCvS0111ZNPPvnRR0tDodDJJ5885Yyzamv2rV69ZvPmTctX/OPKKy8vLinKyc7k4B4kYs3LXhE0V38SlNJWrSuvDDYKhUKhUBxppNNpwzCEEJRSSqkQ4owzzrjhhhvGjx9fXV0tq082NDT07dt34sSJffr0+etf/7px48a777572LBhI0aMOOuss1566aXly5ffdNNNt9xyS9euXfPz8/Py8goKCubMmfO73/3u97///TnnnFNTUzNp0iQ5bUAIGYYxcODACRMmyFT9888/P2TIkFtvvTUrK0sIUVhY2L59++rq6q5du06cOLFTp05LliyJRqO33357SUnJRRddlJeX17Nnz0WLFp1zzjljx46Nx+NfffXVZZddRinNy8szTfOyyy4bP368vEDp2gcA6eM/aBCEaK6M2aZNG9sOc98Bxr4nYM2GoqamJsdxTz/9dBCYMyqt9Qjwtdfe0NSYGDz42K1bdp591lQrlHPF5TPr61K5OcX5ecXhUFZerpZK+raVEYvmYGSmUxRDpKaqEYRlGhmc6boW4RT7npjz4OOvv7aod6/+G9ZtWfXZWtvK+GTZqkEDRxw7dNT1N9y18rN1AObrry16f/GySSefYYeyHRcA2QKsu+6+1/PxCaNOnPf03zG2Nm3cdtavr6nYubdL5+5FbUov+8PVibh33PBfCq43NTqCQ9W+hkEDj5v39PPPzHtB1yJNje599879cvWmOQ88vnN7de9eAxBYjz7y9LvvfASAAw8jOCSDTUvdmm/QsAUAnu8SQhIJZpkh10lNmHCibYc//nhZKpl++OFH1n65LiOWGQlH2xSa1dW14XA0MzOzqKho166doVDoow//8fRTz+XnFR83fPSTTzy3YcPW++995JKLryLY7t1rQHm3fu+8/cHLL73RtUvPXbtqXl34lm1lXHXl/X9/4dV2JV327W24buaseJObTAThUCQR9wIf2pd2Wb9uy1tvvx+K5n2xZsPGTdsnnDR5xcq1q9dsysktQTi0fadbVdOEiZ2VU/jFmg1Ll37Z2ND0t8fnvbrwrf5HDynv1uf6625Z8clKJ82uvuqGzZu2JxPeWb+emoi731uTRggAAaJ5QbamYdM0WzxmrYHKyisUCoVCcaTR4konhNTX159wwgnnnnuu53l9+vTp1avXggULTNOsqKiYNm2aEMKyrKeffvrYY4/t3LkzADQ1NW3dujUUCn399dfTpk0DAIzxrl27unXrtnjx4oaGht/+9reWZe3cubNTp06RSMSyLCGE7/u7d++uqKg49dRTOedbt25FCM2aNUtq7o8++qhbt24Y4x07dpx00kmZmZkYY9M0a2trHccpKioaNGhQTU1NaWnp+vXrHcd55plnioqKRo8ePXHixKysrI8//rikpCQnJ+eQgiBXHHJGXdelNEAIAdGAH2SzniAIDF33fW/RokWWZWqaZts2JgYANQxr4cKFoVDoiSefAcGPHzHmV6efteitRbt37QuHw7fdec+uHVuHDB5mmeGTTjxl9OhxpqlrOsZYAyCmGW5sSDTUxz2XhkIhpJlvLHzjxb8vnDp16rTpFz32yKPXXnP966+/ecftd2OMV61a1b60/csvvTqg/6CPl34y/5nnQ6HQtm3bHnxgHgLt4YceXbN63SMrHvc8b/36nfffO+eYY44BAb17HTV27HjG2J//PLtP777Tp89oamxc/cW6Th07XnThJUHgeZ7z2mtv/ubs80YcN/qxR+YZejiVDMq79bn0kj8gjZw0YdT8+c/36tWrpG07x60yrR/0rquurczPbQeAGROpFCSTSYx1IUQQeMOGDauvrzcMg3No275jr1699u3bN3369M6dO3Xr1lUIcf7vpkYikfvue2BA/8EzZswIhUJZWTmvv7YoP78oN7dy1k23uq6bmZk58aRJDzzwwMCBA4vbdLz66pmjRo0CAaWlHQcPHvybs89r167b66+9NaD/4F8cdcyMi/9Amed5qalTz//zn/7y1fqvOnfq9qc//TU3p2BXRfXch5/oVtZ72LDjq6vrp577+6FDj4tEM06edNrTTz/tueKFF16+7A+Xn3jiiRnZOV9t2PLkE/MuuOCC9ev2PfvsRR07tg9HOm7dsqN9+1IO3sHfds2SXsgl4NJ+1nofdpWVVygUCoXiSEM6yAkhhJB169ZZlqXrekFBAQC4rltSUhKJRD788MO8vLxIJOI4TiqVOv7441vKn69atUqKeMMw5OZN99577xlnnOH7/rZt29q3bw8An3/+eVZWVk5OTmNjI0LINM2GhoZkMjlixAhZSL6qqionJ0cuq02lUgMHDozH4wsXLiSEyIWtRx99dH5+/u2333788ccnk8kHH3wQANq3bz9gwIALLrjg3HPPve+++4qKihobG998881evXpZlpVMJg8pDpxzuaLX81zOD5JIlhi6gUCPRWOWZeXk5MjiP4l4A2e0qanJcZxOnTqlkk2Bz/oddZS8uquvvnrXrl2zrr++sLAQAHJycnr06BWOZHleAKAlk+mamqpoJCMjIys7OzcUzaCUA6D169dXVOx+5513Z91007PPPl9a2mHz5i2LFr13+ulTPvzww0QiBYDbtCl2HC87O1cIpGmGaUI0mrFixUpC9HPPPW/EiJF79mzZt6+6rq4hEoFTT5timXY65cy89rqGhqYRxx1f19DU2BhPpZxQNDMjO8cwDM8NMrNycrJz+/T5RVNTavjw4/v1OzqVdAPXK23XsWpfHeeiumqfadqH+C7jB3wJAMjPzQfg1TWVjLE2bYysrCy5EUHl3j2RSCgvL0fTcGXlbh54+fn5Anj37t0QFgF1EGYlbdumnfi+ffteeunl008//Ywzznj4oUdCIXvr1q2DBx+bTKbD4fCaNWscx3v99Tdnz773b3/7m+cGyWS6oEAbMnhoVlbWnj17+vbtzpjoUl6OEPa8wLLDGZnZiXiqsTFe3qNXfn7hQ3MePvXU0zZt3GJZdkZOrpP2d+7YlZdXEM3Ipr6fmZkZjyd2VeymARs5cpQQyEs7xx47bMGClxsamoqKQoWFhYZlR6MQiUQSicbvm0L+c115+NZmakrKKxQKhUKh+N+RJR0551K7c84XLFhw1llnxWKxUaNGCSEKCgrkylHDMLKzs//2t78BgOd5t91228qVK3v06FFdXV1RUREOhy+55JKampquXbuWlZXZtr18+fK6urrt27dnZ2djjDMzMymlGzduXLZs2Z49e5qamqSrJ5FIfP3114lE4tFHH121alU0Gk0mkyUlJb169ZJnOGzYsL59+86dOzc/P/+WW26ZNGlSMpmsrKycMmXK6NGjEUKEEM65ZVnvvffejh07HMeRk41DmtLItb/yO3zPflIB9X2apMwfOnRIItG0bNky3/flhlk5OQWNjfU52Xny8QKjtLAwd9361cOPG/LGmwtXff7piy++oGm4obG+oaGOBZ4QDABFo+FIJKIbOqU+pb6gfjze6KTiGRlRyzKmTDm9vLzsyisvnzFjxvLly2bOnDl58imXXXZpJBIyTZ1zalmG66Zt2zRN3TDwpk1frV79+S9+0e/CC6fde+/s66+fOWHCuEgkFIuZDXXVrucUFBWd89vf3Hb7ze3bt7v91ptLS9v27NmdemkWuKXt29bWVTNKHceRlfs//vjjPXv2RDIzdcMIgiCZjGuaZofM75vn/EsRD/u/CwBRW18NQGOxmGVZ8bhfVVVlmKE9e3YVFuaHIxbCnAvmek5AfT/wksn4vn2VAEF1zV4uvESixjDI7t0VY8aOuvyKP0w5Y/L9D9z7+9+f26ZNXl1dFcbcDNltivIZh779ev1qyuTLLr/0uefn5+fn1tbSbdu3mJaNsKitrU6lEnt37zQMPRwJNTbUuU4qFLbqG+prqyv/9Ke7lq/45MILpw0/bqiu624yiRC079COUr+pvk4zjHDYNk29Kd4Yj8erqvZalkUIycrKKCzMsW0znkg7btr3EqYJyVQTIPE9EfunRoTgXy/OVlJeoVAoFArFd9SEELquG4aBENqzZ88tt9zSqVOnmTNnOo4zd+7coqKiBx98MDs7OxwOp9NpQsjMmTPXrl173HHHnXrqqRs2bJg/f355efngwYOHDh06ZMiQJUuWAMCSJUtyc3NHjhx58803jxkzZuHChcccc4ysBalpWocOHaT6nzBhwl133VVeXt6tW7exY8eedtppTzzxRE5OjuM4ixcvrq+vD4fDruvKevDDhg2bPn26bdtz5sx57LHHIpHI5MmTR4wYUVZW9qc//UnuZqXr+rnnnrtz587jjz9+7dq1hxQHQohuGKFQSDcspH2vqVjXTE0j9fX10WjUtu1n5j+9+euNlh0Sgr/99htdupTJ2Ytu2lu2bP7Hsq8mnTyecbdL1/bjxo9a8enHaSchRFBXXwWI2iGD0qTjJm3brq7eu6eyoqq6EhGRnZPhuskePcuIJhoaayafNun4kcP69O2+s2JLu9I2vz5rSnG7Nm3bF/vMBcK/XL9hx65tWCc19VU+423bF58z9ex1X31Z3rNs6HHDuvcsO7p/79q6Ss/3snIy7BCJN+2rb9h3/AnHzX3kgZ0VW+yQtn7DaoQpQsxxkghxhBnjfjIZ13XMWOB5DoBIxBtXr1k1cNDRAmg0Gk2mGg8ltPy7Wfnc7Fz5QMh104RAdXX1vr27/zp7bp++PXJzsz3PiURCHTu2N207kWgoKs5n3EOIFxbm9ujZTdOFYULnrm0bm2qOHzn0pIljhw4bmJMbq9y7s7gk37Rw9b6dms4DCroh+h7Vc/xJY/sd1bOhsRoQdOzUFsDPycmkLF1UnBeN2tu2b0ynGzOzY1bIBBQMGNg7MydSsXs7YDZq9Mi8wtxILGRF7KTTVFO3z7BxNNP2/UTSaYxlhkpLixGmX6z+1AqbCNOHHr6ve48yonEBEItZmLC0A9k5UcvSvu+z11JaHmMsi1GGQnbrfdiVV16hUCgUiiMNWXBd0zTG2PTp0ydPnqxpmhCipKSkR48eAHDSSSedfPLJvXr1kmXdTz/99H79+i1evDgnJ6dLly59+vQBgEmTJvXp0yeRSHTs2PHrr78ePXq0bdv333+/LJySn5/ft29fueQ0lUrZtj1lypROnTolEol27doVFRXNnz//zTffzMzM7Nq1a1VVVb9+/Xbv3v3qq6927NjRMAyMcTKZHDhwYCQSMU1z+vTpr7322plnnnnBBReUlJRYllVSUhIEQSqVyszMPOmkk6LRaHFxcadOnf79IASB0HRACDjngnPgnLHgoMUouQgIsnJzszEK33jjDTfeePM555yTTiej0UhjU+2SJUsi0dB5552XnZX/7ruLr7hySo9e3WZcfOHKlSsJCZ9xxqldu3UeNnzQQw/f9+JL8ydPPmXqeedEwhGAAOGAsuCP19x8+x03cw49e3a58cYbL7v84htuuOOpp/7WqVPn6dOnTzlj8htvvHbGmadW19RgArsqGnbs3DxlyolnnHFaPNFY2q5DUxyamuqmnnfWkiXvDT9uUKeOXYqK8x9+6OFYRrimFhyn0bajW7dtfHb+85988kkkEunRs1siWUdZmugEwE8kG9KOk04niorz44kGTCAnJ/vZ5+Z9sGTR51+sDEf0M888IxYLAbBIOARwqJbulsQ8AkABY5wHGrF0Xd+7F0477bSMjMzOnbv++Z67BecbN60LqFNdU9lQvzcvP2fLls26gTGBpnj9l19+XlO7t11Jx7/89a7p0y4+6hfdy8vLt2zZMm/e/GSqYfPX6/dV7+zSpRwAnnzqT7feevPDc+8tLGg3e/b/xGLhWAbU1u0NhfWGxmqiwc6KrzV9VE5u1kkTx0w+7eRTTpmk6WL1mi/TTuPgIf0Xf/DusOEDXQcVFORt3rR28OBjnn3uqauvvnzQ4AHnnXduafvir7/e1LFTuxtuvPbJJx97/G9zGWN79ux98qlHotEI0WBP5Y627dpwARu+Wt2vby8Ozv/6MZRwLlrxwy6EUL/yFAqFQqE4wpD7thJC5OJXz/Ns23ZdV1rVASAIAukhCYIgHo9nZGTILVqDIAAASql0s1RXV+fn58MBO8jKivWEELm1UzgclkMxxuS2rJzzdDotXfiU0mg0KrV+EASapgVBYFnW22+/vWjRot/85jc9e/b8+OOPf/nLX7777rtDhgwJgkCWtpSPCzRN07T/MO0Y+AJhBiK47vorjx3SZ/yYIVw4mo4BUUBSg2IA4IARgOt7vidsK8PQs95d9HZVVc2+fZWOmzzzzCnhcLimpm7D+k31dXE7ZI44/tjCwtzFi5ds3ry5pKTk1FOn7N1bYZr62+/8P8dJ9e3bu2+/3rW11ZFImAXG0o8+xRjHMiKJRBNCYvTo8QFNL3zlVdM0q6trTjrp5Pz8orf/31vr1q3LK8gdO270++99MHTYkJzsvGeeeaa8exkCElBv0MAhmo7r6xpfWfhSZka2H6QnjB+j6+aSJYvHjzuZMhchtOSDD1euXGnb9rhx4w3DbGho6Nmzdzxen0w1VVZW/uKoAYmEs2njtlgk549/vK537569evfctGn9L0ePOOoXvXUDkqn6UNggGAtAgmOMNQxaQIXneR06HP355+8UFRdixL0gbekWA+878yEMQDBYrp/iDJtmeOlHy5IJl3PRsWP7nr16u46TSCR27qzIysrq1KnTxo1f7dq9c9CgYzQNvlz7RTRml5f1TLuJkJW/bdvWBQsWFBYWVlZWXnzxxV9+uVrX9YEDh9TU7iWEZGflL1/x0TvvvFNS0uGkEydlZUVXfLqsW3nnnKwCxoM333yna5fynOyC9evXr/p8RafO7UePHhVP1K/87PMJYydW7N714Ycf1dY0lpX1LOtaXlxcbFn2wlf/vmXLJgHBhAnjy8u6rfris6P6DnAc54knnrAsKz8/v6iopLy8DIAv/uD9sWPGEALLln9Y2r5tfn4uwQQAsEyLiwMeUCADhEaFtXzZ2nHjTl+w4PVevfqVlBQpKa9QKBQKheIQcF3XsqwDy67X1dXl5ORIIzgApFKpcDjMGNM0zfM8jDHn3DTNlr1XKaW6rtfX14dCIVkVJ5FIRKNRx3Esy/I8Tza2uNh93zcMIx6Px2IxSql0CbeMJucJhmG4rptIJC655BJpuG9qarrgggtOPvnkWCwmjTctsxGMcSKRCIfDcspxaF55AYCAUfeP1/xh2LH9Tpp0PIAH3D+olE+kkrFwHhe8tqohv7AdCN4UbzB1olsGxgRxAdiqqtxbUFQAwNJOY8iOJVNx4AgjEYrEOHMRQYHn1TbUFhW2BaAAnDKskZjnxE07CsCSqQbLMBAhBOsAOJVKWIZFdLu2em9ufh4A+IFr6KHGptpIJKIRy3ETthXyA8/QzVQ66ft+VmZeU7wuFLJ1zQj8lG6EfS9pmJbruJYdo0Ha8bxIKMYZFRgB45phu06DZccAIAi4js0tW3eedvqvbrzu+nEnjjMtWwhXMDcQnqlbPktohPzbUh7B/h2SMIAAJICkEoloNI+zoKEpkZPdBgB76bQZsuobajOjGYgQhPRksjESyWbMIcRoiteELAuhQGAIPCcUyvY9xzAjIIQXuKYRdd0m07IQ6A2NNVmZMQA9Ea+LxrIYdbjQdD0KELh+E3BmWTHfSxlmzHMc085Ip+OhkAUATrrBDoU4CAy6AA6A6+qacrLzEdLi8SbLMgxDp8xPp5OxaCyerI1GsgBwOpEMR7NSiQbdMjWEsWYxmsIaTiZT0YgJoKXT9aFQjAM9iJRHAGCAIFRYyz5eM3bsrxYseLVfv/7FxW2UlFcoFAqFQvHfjdT3CCG5y6zjOL7vh0IhabNpke+yJvcPPZgA13MtS5s165pjB/ceeXx/RAIQ9CBSXsiaI9/sdrR/76MDNdJBG79vDnHAT/2fIgQWgHgQUMYMM1RbW7vwlZcHDx7Url1pLDMbROB7rm7oCBPOPYSRAMQ5klLeD7jneR079v+ulCfiu49K0EEuWaCDREwgQOJ7Iob+wzv9r35WfOcl9D03698/FgASAoT4jpQXIBAyhNCYsD75x5fjxp3+wgtvDBgwOCcnq5VusfLKKxQKhUKh+JGQOl4WrzRNMyMj41sdCCHyaYB0+/wQgkDITWEbGxsdx0WE+G7CMLV/Q4KLg8lC8R/pzP/jhCkNPN20sWmiwKVBKr8g54Jp04B7gDEIlwYBQkJwhkCgQ7s69G9dMjrY5SPROuH694c9LDcFoYNVREKIAGCEcPMkRgDnPJFIKCmvUCgUCoXiSJDyQgi5Y44QQu4UKz39CCHG2P66H+RwHAvJ1YaEEEIw7C+3/7NCCBF4jqZpRDeJDtR3GWPSSYUQ0nUdESIY45wjot6ehyfk+7++IRwOt97xlJRXKBQKhULxI9Ei1hH6xuIrbfpS1kuheVikPCEgGAKAaDRqmhYgpJnWQXd7PYIxrCinju/7pokA65qua/JxB+eAMYAOwDkPhBCEIPX+PAxCnjOECQghZ6oYH7ap6fdOWVXQFQqFQqFQ/DjIrZqkapdqnnPevH/NxI7bAAAgAElEQVQTgFQ8h3EVnyx7zznnnAGlIPjPUFtijGUpUsF8zgWADoBAPqAQPqeeEELTNKTS8ocl3PtpaTlw1qqkvEKhUCgUiiMBzjmllDEm6+e0yCApOmVBzB+s45sHTaVSnucBQOB5P7c4Uz/JOSUaRgQjJBj1OE1R3+HUZ4Hnew5jgaZhwOj/3NZ/ZIAxRgi3OMckyWSy9Y6oDDYKhUKhUCh+PAUvM5QyVXxgI+ccAGSjLIL5A4+FEFiWBUCDIABAoJmIpX5uAdcMA4QQnCMMgDXdJJwGhBBENJmwRwgB1oDTgPmabqi36A8FYQAMCB247PXQiqgqKa9QKBQKheKnyUEXnsrGlpcQQodF+hAC6XQ6FDKKi4uj0Sj3Hc00gQc/r4gLAQCo2U7DAABL37bg/9SOkKZpvLlMPGq5LwgpA/0hxpszhJngSECzV17udNaKnykVdIVCoVAoFEckmqaBEHV1dalUEmsaqL10/qUKRf9cYlJtPfQfgLAGQND+hd2cC7kLciu+yVXQFQqFQqFQHHlwDoQQQMJxHEopYMIDin9uazvRD1rpq9T8YSGVSgHkttLgKiuvUCgUCoXiyEQWsM/IyLDtEHCmhOkhiHj4diUWxb8VN04BmOC8pRglISQjI9Z6R1RSXqFQKBQKxREIxiBEsyJljIIQxLBUWL4PBEh+qVD8oDAezGDDuSpGqVAoFAqFQnGIEEIAoWaDDSHAqYrJv1bzB/5TZeUPF6lUK5ZOUlJeoVAoFArFEYjnMbnnFOccIQxAXMdRYVG0Kgc12ESj0dY7olr2qlAoFAqF4gjEMIjve6ZJ8vLyQuEwMN8wfn5108W/nbRFTIBoqUSJACGEDlo8VPG/xxKhlgC2dk1PdYcUCoVCoVAckXIKOOeM0sbGxlQyKThvLqmu+J6AqRAcFhEvI8k5Z4xRynzfPyy7Fyspr1AoFAqF4menq4QQlFLGmMyTqpgofnzS6bSS8gqFQqFQKBSHBiFE0/VwOBwKhYAQwZiKiaJVEUIACADAGBNCNI0YhhGLqWKUCoVCoVAoFIcC59LtAIQQhDEgxDlXYVH8+CivvEKhUCgUCsWh6qfmzUoTiYTnOiAEUgYbxY+h2r/tlXdas3SSkvIKhUKhUCiOTCkvi1Hquk40DRBRUl7R2hzUYBMK2UrKKxQKhUKhUBwasnJIRkaGZZrAAqSpGtz/SoMKEALEAXMhpCY/P32UlFcoFAqFQnEEQinoug4ANTU1qVQaiB64rgqLolU5qMEmlVIVbBQKhUKhUCgOBSGE9MpzzltsDwrFEYaS8gqFQqFQKI5AdB35vg8Aubm5tm2LwNctS4VF0doTyO965cPhUOsdUZnGFAqFQqFQHJlg3JyyRAghjFViXnEEvslVCBQKhUKhUByRmKYJAHV1dY7jADEE9VVMFK2K8sorFAqFQqFQHAaEaPlLs2leCJWVVxxpKCmvUCgUCoXiCAQhcF0XALKysizLBOph3VBhUbTyBFJ55RUKhUKh+GeCINA0TQjBOeecA4D8p6x7zTknhHDOKaW6rrdSJWzGmBACYyxPQ/4/DQCO42CMdV0PgkDXdYyx7/uEEEJIEARCCMMwgiAghLT4thU/lqhq3iLK8zzGGGDCmYdVnXTFj6Xp5e8rxpjvB0rKKxQKheLni1TnGOPvqmHOeRAEjDGpnhljWqttAyRHllMIjLEU9LbdvI+jYRiMMcaYPE/f9w3DkHMAXdcppUrK//hSXtM0AOY4DqUUsCZ8BprS8orW/mWFYL+ti3PBGJOVlFoJ9WtFoVAoFD91ZA5eSvb9Kk1IfYYQsizLMAwp5Vtvc0qEkHRay0cBjDHOeTKZlK8GQSCT8bqua5omOziO4/u+/Cml4398MAbP8wAgJyfHsmygHjFMFRZFK08gD2KwiUTCrfjrUQVdoVAoFD9xZP5bmlscx5Gpd9u2gyCQphrP82StEmmoaB1diBlj8nDSbGMYRigUkg8EpMHG8zzpsRFCSE0P3+xPpFAoFK3wq0mFQKFQKBQ/9f+rMJZZcISQbduRSMSyLABoccYHQSAT5JTSVj0TwzCkM16aeTDGzeYNAPl8gBDieZ7v+5qm+b7vuq4QIp1Oq6z8/8UM8JtilK7rgGYy31NhUbQqBy1GmUymWu+IKiuvUCgUiv8CpJSXCr6qqmrNmjVbt24tLCxs27bt0UcfHYlEWpbDttIJyMQ/YyyZTNq2bRiG4zibN29+6623CgsLTz311FgsJvsYhoEQampqevLJJ33fP/PMM3NyctQdVCgUSsorFAqF4meq42UCnjG2bt26hQsXvvDCCxs2bACAyZMnP/jgg7m5udLEIsvItMY5yDWsNTU169evLyoqKi8vN02zurr6pptuKi0tHTduXCwWe+uttwzD+OUvf6nr+s6dO6+//nrHcQYMGFBUVCQXy6pb+WOCMbieZ1naP3nludolStGKCCEQUl55hUKhUCgOwHXdcDicTqd937/88ssXL17cpUuXe+65Jz8/f/PmzaFQCGOcSCQIIaFQSEp/aZpPJBLRaDSZTEYiEcdxOOfhcNjzPJk4l/UrgyAIh8NyBa0QQub1Pc8TQliWRSnVNE1+T6VSsVjsnHPOefjhh7t27UoIOfbYY2+77bZwOJyZmQkAt912WywWGzlypK7r7dq1W7BgwebNm9u0aSPN/el02rbtVCoViUQAwHEcWf2mrq4uKytLlsRJpVLRaFTd8cM+FRSCqzj8a/Y7Q5Bc2CFAFmBRcfupo6S8QqFQKH7qhMNhADBN87XXXlu8ePHw4cPvvPPOQYMGCSEqKiqkMq6oqHj//feXLl2KEBowYMCUKVNKSkq++uqrioqK5cuXr1ix4oQTTpg4ceLy5cs//fTTwsLCYcOGjRo1atmyZatWrQqFQp999lkoFMrLy7vxxhuTySRjLCMj48orr9y7d68Q4uyzzx47diwhZPLkyTU1NW+88UY6nR49evTdd99NCDnqqKMwxtddd9327dsjkcisWbNmzJjxxRdffPDBBz169CgpKZk3b97OnTtnzJghDfTz588vKCg44YQTqqqqli5dumLFipqamry8vGuvvTY7O7uliqXiByIEWJYFQBsaGlzXA83kQSMmKjDfFy7BkQDA0uqNAGGM1BqP/3RG9E9e+VQqnZmZoaS8QqFQKH6+1NbWJpPJ5557zrbtqVOnDho0KJ1Oa5pWWlrKOX/33Xevu+66r776KggC27bffvvtrVu33nTTTf/4xz/uuusuxphpmrNmzXruuefS6XQqlaqvr3/uuefef//92bNnr1ixghDSvXv3JUuWUEo3bNjw/PPPNzQ0tGvXDiGkaRrn/KOPPpo2bdqECRM++eQT3/cXLlwYBMFxxx330ksvbdu2raGhoUePHps2bUqn04lE4p133jn11FMXL148e/bs4cOH9+/f/5133nnppZd69+49YsSIxx9//Pbbb7/wwgsHDhz48ssvP/bYY9u3b8/IyKiqqsrIyLj++uuVjj98ouobdSXdTQghWShQcVApL/b/iQDJaCkp/9NHSXmFQqFQ/NQJgiA3N7epqWnFihXHHnvsmDFjGGOhUEjWf4zH4wsXLly1atWtt976u9/9znXduXPnzp49u6ysbOvWrSNGjJg9e7bv++ecc87SpUtfeeWVAQMGPPzww3fccUdlZSXGOB6Pv/vuuz179qytrZ05c+aSJUueeuqp9evXh8PhGTNmyCKYt9566z333NOlS5dXX3117Nixs2bNOuGEE/Lz8++6665f//rXDQ0NWVlZV1xxxRdffNG+fft77rmne/fu4XB45cqVVVVV2dnZ11577e7du6+66qr33nvv0UcfHTRo0Pnnn//GG2/MmjWrW7du1157bUlJyZ49e2655ZZLL71U13W5ulfxw3FdV3rlbdsS1EOarrzy3z/zQRghIRAgJEAANG9vpCJzqDOi73rlw+FQ6x1RTbYUCoVC8VOHEEIpbWxszM7OXrdu3RdffCE97oQQ0zR37dr16aef9ujR47e//W1BQUFpaen48eODIPjss8/S6XSPHj1yc3OLi4uHDh0KAF27do3FYmVlZZmZmbquFxYW2radl5eXkZHRqVOnQYMGNTQ0LF26tL6+3vf9//mf/3n//ffnzp177LHHDh061Lbttm3bJpPJnJyczp07+75fWlqam5tbV1cHAF26dCkuLk4kEj179vR9v02bNrFYLBwONzU1lZeXn3XWWYlE4uKLL/7666//8Ic/dOzY8dlnn21oaEgmky+88MJzzz33xBNPnHLKKclkUun4wzcDFHINdG1tbTrtIE0PXEeF5V9JecAHLM4WnHPllf8PwnhQg03rHVFl5RUKhULxU0emxrt37z59+vRLLrnkscceKykp6dGjhxBi7969OTk5eXl5q1atWrt2bVFREaX0k08+0XW9rKyssrIynU7LzOL27dtlZfpQKGRZVk1NTVNTk67rjY2NhYWFUrIsWbLE9/0xY8a89957GONPP/00lUoVFxdXVVVxzgsKCtauXRuLxXRdl5l4uWWVZVmWZX3++ee1tbXRaJRSGg6H9+7dW11d7TiOnHJMmjRp0aJFixYtmjZt2tChQz3P69GjxxtvvJGXlycvp76+3jCMSCQiR1Y3/bCIKumowRi3CCzF9yGEEIgLQAd45bEy2PwX/HpUIVAoFArFTxzPa97Z57TTTuvYsePLL788Y8aM6667btasWZMnT87KyjrllFNqa2tvvvnmJ5544v7777/33nt1Xe/fvz8hJJFImKap67rMnafTablRq2VZWVlZNTU1nPNHH3302WefveSSS15//fVOnTqNHj26e/fuQoi77767urr6/vvvf+CBB4IgwBiHQqF4PL5o0aKXX345mUzqul5bWyvPzbbtUCi0c+fOBx54oLa2VtO0goICy7LkqtzCwsIpU6ZEIpFp06aFQiHTNKdNm5afn7969eq5c+d+8cUXd9555+rVqx3HUTr+cKHpEAQeAMvLzw2HbWC+blmA+EGEUIvO/77vh/2lb3U45GnK4T8lDpwLKoTYX+0HYXygV17sX2bAAQAQP/xBaKXYttot49/8yVteEKI5UBgDIUjTsWFqymCjUCgUip81pml6nmdZVl5e3kMPPTRhwoTly5ffcccdt9xyi2EYtm2fe+65V1xxxZdffnn++efPmjWLMXb//fcPGjTI9/36+nrpGUgkEgDgOA5C6IsvvgiCoK6uTqbMr7zyyqlTp86ZM6e8vPzmm2+ORqOTJk065phj5syZc9RRR1177bXPP/+8rBTZpUuXP/7xj3Pnzn366acBoK6uzrZtxlhlZWW/fv1mzJjhOM7MmTM/+ugj0zQrKirWrVtXW1tLCHEcZ8yYMW3atJHbRQkhiouLn3766XA4fOedd44ZM+b+++/funWrsiYfPriAwDSx6yb8IOn6CSBIMB8QAKeMUrHfOsI5cA5UcMYZAwEIcQAuuM8oIBCAOAhAAEAAIY8GgDADwTgLOOMgBIiAM0BE/hQVXP4UIOAAsqdsBMCAEAMhuwkAQBqADggLEIHvc3n3EQaEWr4E55wxEEJwToNAcC4AUcEFCAGIC+4GPuMMgAACKjggDEiXJ8MBGGccABASgAAhgSDgbH9PANBbOiOENUQwAkBcCAYgKKW+71MKNTU1CBAHaukhDgEBPWi+KCTPn3ImT0YAAqS1nAzjjAGXJwCAAREADAgCzmS0OWqOpAABgPffgua4McG/2yg7M/kcbf+9OLADFVyg5jvI948gr7f5HnEGgAMatIwgYwWIcCEO7PmtEQSAPIq8HMp8AYxzGgQBoxQQBkQQNjinjpNijAaBR4hoaKht1WcbqHm9skKhUCgUP1UcxwEAWYWdc75169aamhoACIVCubm5BQUFANDU1FRfX59MJlOplGma/fv3Rwjt3r2bMVZaWgoAGzdubGpqat++fUFBAWNs9erVJSUlM2bM+Oijj+68886ysrJIJBKNRktLS+PxeEZGxo4dO6qrq4MgME0zEom0a9fOMAxd1ysrK/ft21dbWzty5EjO+aJFi3r27CkP4fv+mjVrXNctKSnp0KHDmjVr5BZRlFJZl2b58uUDBw6UO9fquu44Tm1t7c6dO3Vd37dv34ABA7KysnRdl0XxFT9QylPmYyzSqabb7rjh6H7dJp8yGghnngOIIoIREA5IcBCYAAjOqfThCCHkfl4YY9/3pduec04IkXsRMMZaSuIIIaQLRe5L0NIIABhjBKg54c0557xlWGh2VMOBxwLKDmyXo8m3CiEEaxoIQYNACAEYMSE0TdOwxoH7vg8AhBBCiDw3jLGcExJCWszu8qzk+Ad2AIDmCSSiCAmEdBAYIx1Ac9J+KpUaMWLEm2+9UVxcQJnDeMCYp2mabUYDyoQQhBB5+TJ6LZcpkRfYrDj3880d4lx63lpCoet6i0G/5ce/1dhyLYQQWfleXjLnPAgCy7IYY/K+tNTF13VdNsoTkCcpb6gQQgZN1qqSI7f0bBlBXp382eYjEmAsIIQQIIwJJAAjxFgQUGqHQwDhhqbEhnU7fzXlt4899my3st7t23dopTe68sorFAqF4qeOFPEAQCklhHTp0qVLly4AEASBpmlSiOTm5ubm5sq9nGTnRCLRpk0bQkg6nQ6FQsXFxd26dQuCwHVd3/d79+4tjfJVVVWnnHJKRkZGOp2W/+XLnWU7dOjQoUMHedAWuea6bmZmZlFRked5UjyNGDEiFAr5vu95XjQa7d+/P+x3BPXp00fqlWQyGY1GGWMDBw6UJ2Capryutm3bFhUVtWj3ls2tFD8YrBELgGskZBpR24oBCQEECBjWTUAYgAPlAAgjHYQgmoGRJjP2AAIjTBDBCGnYBMAB9wRHmBCCQXBKCMGIAAg/8BEQDBpGASEEAQEQlAVCCAQEAUaAADDGPOC+EBwhjBHBCANgABEwXwiBCcGggwbS5AJCIAQyJU80wM0PajRAQGRVfIIR5xhhAIJBEIwBQCMaAiwQBQAQCAFBCGHQMAYBXAghoFnKY0QAQCAqhACBAaC5MzYAOAACpCHQAbCmYdPAO7YHgQ+ca4YexogDyPcnITgIggCwhkHTiSFAYEQAUcooIKTpOgINkJCmnWY1DwiDvHYMwARQEEzXDADEBWOMYTBkI0JIJ7oQgjL6rUbZmXOOAAvBEQiNaAg0QhijLgZTIMY4I1hHgAXhQRBgMGQjACJEIxgFgU+wLoTgnCEgGtEwaAgzRhnCqKVnywgIMEYyVpxgOaPgCBBBGgJd06SnRiAm7HCkvq4uOyuclZGfneVU7klXVzUcM6AVXXNKyisUCoXivwNKqeM4LVu6ep4njTdSFlNKZQIvCIIgCEKhkK7rvu9LC7vc51WOI1epCiEopfJna2pqMjIy5LBy0aosc2nbtkzaEULkgTjnGGPP81p+1rIs13UtyzIMw/O8IAgAQPrjk8mkrHOfnZ0txwmCIJlMSje867qEENkfAOR8ACGkpPzhwvc4xhgjMxrJDoezhC9S6WQ4ZAJHgDhnwLkGAFxgIZhuaAIQYyDz2pQKnweE6FzI5K5MOQs50xMCMQFCgBAkCARFVNN0IZCA5kYhRBAIhDjGGCGZ69UAOOcgBGAMqHlPVQ1AcI6E4JpAQoAQsqD7/pS/YQjuU0pRQOXKXYwxJpoQ1PeZHIRz0DQNgU4ZZQz2Z+UFAAgiEELNThQsE/BcYBBCMAYASBqtZWddIwIQY1LdIowMEETXrSCAaCTT0CMBTQRcmAZuaKzPyMiiVJ6/xjhijGOMOQghMEI6QohzLLPqnB94RcABEBII8SCgQgiECGVyBwCCEPb85kYARBkghBHSv9MIAIQx6YnBQghKQdNACIyx4XoUYywEoRQIQQAEIWhpFAIoBUIwQrrnMYwxAJEJe00TQiDKAAt0QM/mEYKAys8l57B/FTVwhikgAoJzQAIRQkAY1KPZOSUAen19fMeOXRkZVk5OAYJW/FArKa9QKBSKnzpyySkhJBqNtjSapimT9IlEAiFkWZau6/K5uTRFYIylrUWm6oUQjY2NmZmZAOD7fjwez8nJmTNnzp133tm5c+fGxkbXdfPy8mRSXxa6kV4I2SKHwhjL5wCGYXDO0+l0JBKxLEs+c9c0Tcp9OdOQgl4ihJCP/ltWtWKMdV2Xp9qC9BKosiGHBcPAACCwGfiQjDuIWJHMAoAAgIOgGHOsWwAIQBPCRwgBMIKJRjS5fpExjxAdAAQw02hetsiwR4gJQKXvRSPSnBNgbAAwITjGhOy/fUIw6XUnhOxPZoMQAUIEgAPg/T0F58F+AwpuWceIgAEQbBBD44AJAAbgAAIA65qua2K/ipNpe6wRQrBASANAGuFCMIQQACZYptIRABDMABAAJ1iKY5nRl50BQJrl9ebEORdCE+XdchvqE7FYzDBNQAjAzMzM5UyYhtkiIxH4GBuc+5gcuMEZBQQEo5YdZAGgZZGorhGMdQAEwDiXqlrDyN/fCDKeCOvfapSdkWZgrH0TUkAIYUO39t8LwXnQ/OBCA4JlI+xvJ1jDGqEI6QAAOmcsAAEaIQQbzY3/PIKusf2TMYoxBkCcB7omswMIcwYcgYYJ0eXa13hDY3Z2cW5Odbu2HRiFVq2epLzyCoVCofhvQgjhuq5UvTLnfeCrMkEu899BEEgxnUgkYrEYY+yFF154/fXXm5qaxo0bN27cuHbt2skEm+M4LeM4jiPT7ZxzTdNkel7XddmYTCY1TWuZLSSTyUgkEgSB4zjShCOrwlNKGWNyTHm2CKGWpH4ymZTFcIQQcjlvi9VYmnGVlD8cbxRIxGk0qjEKF138+xWfvJdK7G1sckwDACBgAACWDeGw4VOeTFIB0tsCoRCEQhqlPJnkAMAYCAHhMJgmppQ7jpxbAudgGBCJIMaELLDU0hgKIU3DQcA8D4IAGANdB9sGjCEIwHVB02TGFyIRAsBdV6TTYCBAGAgG3QCNgO9DQAEEcAEaAcsGjWieT10HKAcgYBhgWYCx5rrU84BSkLNC0wRCwPeBUjljbD4BywIAnEpxhORCVNA0kDsLy86cA0JgmmBZGgjiur7nCsagsRHKy7Mp84gm6uvTQQChECQS8kqBEOR5wnHAssBxwLbBtjUhmOsK3wcAQAh0HXQdEAJKwfdBOoY0TZ4qTia57wPGzX1ME3Rdo5Sm0xAEYBjfbmzpHAqBpumuGzgOMAaEyMcdEA4D5yQeZ/Io8hzCYdA0I5XyHQcwbv6ybSBEc12aTgPnQIi8Kd/0bBlB18Ewmm+f/HQGAWRngxDAfHBd4BSkzUYzoKxb+82bdgRcdx1IpsTrr7/fvrS0S1lpK73TVVZeoVAoFD91WtLqcoGaZVlyRaBt2y0vSaeKTJYjhGS5SfnoPBqNLl68+NJLL62vrx83blxJScmqVauGDBkCAL7va5qm67os1nFgar/FsSPXzwVBwBiLRCLSmi9Xv9m2LYV+LBaTZyJf1TTNMAxKqZwPtCzdk+PYtt2yUtA0Tdd1DcOQOt73fWWwOVyEwprns8D3i4oLZl53zaiRx+i6cJ0EMQgXnAYB0YhphbkAx0lrGgbAAfU0opumIQSk00mMNYRBcEGIpumEM+H7LsaaEAwQIQRpRGOMU+p/04gRITrCglFOaSAEB8CEIEx0AM4op9TXDUtwCghrmg6CUcoD6lu6DTwQAhGCsGawgFLqEd3m1OUcdEPTNINzSgMukGCCAWDd0AjWKAsY5UIwohmCU6LpGBHGfM4BYcCI+IGHETFNEwC7bkrXNS6Q4BRjjRAMgGVnkA8QMNENEwTyPSoEYKwbhp5INOmGHgRpy7I83zUNIwgChBDRDI0gxiHwPU3XgoDpGtY0A5DgTHBOATDnDBOsEQOAU8oYCxAiGANjQtMwIRplMikuV5kiTcNEM4RgjAlGA4Tg240sAIEAgaFrmOg08CgTCAkEWAjGOdi2xRh3Pc/QCUJaQD0QyLYthIjrpigThq5TFiBEDJ0grFHqcyYQAoQ0zgPTNA/ouX8EwJZlMMqDINB1HYBQ5solv4gjGlAkMNYw8ABrRNOMZNIz7KwPP/h06nmX7tixrXv3stZ7nyspr1AoFIqfOi2ml5YlrbC/+EbLS9IA8y1aZPHf//73LVu2TJ8+/eqrr87LyyOEyGS567qPP/743XffDQC9e/eeNWuWlPjXXHPNQw89xDmfNGnSvHnzksnkX/7yl3Xr1mVlZb344ot9+vR5++23W5L3Tz755B133BGPxzt27HjJJZecdtppUtbLWYE8vZZce8sptVzLgdu7HvQqFP8JSGZziWmZOyu2DhrYNTMvBjQdjmYAogf4HTBHEIlFpeMFwNzvY8GRWMb+v8uy87KD0dLhgJfMf27EB4wmvtNoH2xYG3MMyACBAXEQssijCQID0vc3YkAEBAYkODpwWHKwUzqw0TjgoqIHO6WWzgCA5VpYiJrN/wQIRzMBBIANiAPYAPI7/G9XKr+LA14yv9Ph+wIoT8n652HJAfeoZVh8sOOiDLC+e/nhaGT/z1rfE8DmC9nf81sjoP2Xj1skNBYaAIDAIAQgBghRGhDNxrrWpiiHi2Qsw/SDVtxmWD3CUygUCsWRz9lnn11UVDR79uz77rvP8zzHcSilQRCcd95511xzzYABA0aOHFlTU7N8+XLP86644op77rnn5ptvLikpef/998eMGROJRCoqKl588cXKysqpU6fu3bv3tNNO+//s3XmcXFWdN/7vOefutfVS3U3S2RfCYgLEJOZBggiIYVGRAEp4hlUGVF4OPrwYQR8UAec1ShSUcdQR3OYHiAjIgCKL4IPsJIKSoCQhgaST7qT3rrr7WX5/nO5KJ+kOKUyF0P19v/Iqqqtu3bp1+iZ87qnvOSdN0yAIrrvuui996UuzZs06/fTT4zi+9NJLH3jgAdd19aDbKIoqU4NcQfIAACAASURBVBPib2E/U3q+cJHGsZ8kAcgYCAeSAhFA0h13QABwAAGQjnLL39FTaXW7JcNv+c4/7nxL3vHRvu0hiR1vQZKhW/0nHWqrYVvu1W5rdLQHzG6JftXQrwwSZoBpEcqkkJFUwnaMNI1r2NOBf9URQgiNeUcfffT111//5S9/+dvf/vZ99913wQUX/Ou//uvTTz997733fvGLX/zmN78Zx/Hq1asXL168evXqX/ziF9dee+0VV1xxxhln/K//9b+efvrp22+/PZ/Pz5w589vf/vacOXMmT558xRVXPPDAA0ccccR//dd/zZw58+67787lcs8///z3v//9Rx999KSTTsrn81JKy7Iq9TnY476f6cppALBs07RMIABEpzG508KlO7p431XkXW+wyrcEO5pwpyujnZpI4gk21A4UiD6F9IheQYjJDCpBcRFJBbbDGhrrMMojhBBC71x/f/+55567ePHiV1555fOf//w111xTKpWam5uLxeIFF1xgmqZhGHPmzAGA9vb2rq4uvSZrY2Pjl770pZtuuilN0/7+/q6uLgAIgmDevHlNTU2WZW3YsMH3/Y0bNx577LEdHR2lUqmhoWHp0qVRFOVyuaGpS0AXFuNvYX+HLCkZIwDgeY5lmaDnfaQARA0L8TAs2SO1x8y69xuPH2RY41TOKwKgFAi9QJaeqwqjPEIIIfQP/N/OMACgoaFh2bJlra2t55133kMPPXTZZZf19/dPmTJFp239v9soiorFouM4vu8nSfLMM8+0tbW1tbXV1dU1NTW1trZKKfv6+jo7O1etWvXJT34ySRLLsk466aSGhobu7m7XdRcvXtzc3KwH6erVIiuz2aD9G+VBSmEaJEl4mqQyTYEqsqdAhql0D+1Ad0v22GjDG2ensQFKCqkMSgwCIITgKccojxBCCL1zXV1dK1euPOqoo7q7u/v7+7ds2TJz5sxMJjNz5szrr7/+uuuuy+fzlNInnnjilFNOKZfLekmprVu3/v3vf588efLpp5/+k5/8BAD6+vomTZq0fv1627YPPvhg27ZzudyUKVNuvPFGvV5VmqaVtag8z9tl7Xq0P5kG44KkaRSFaRynhFBiOKAiUBIIHZbgcRjDHqK83K19KFbXjJTjCSiq208pIiVVAHquHilof3+psbEZozxCCCH0Dr3xxhuXXnoppbSurm7dunUAcPHFF3/yk5+87rrr7rjjjj/+8Y/nnnvuDTfccP3113/oQx86//zzb7zxxkceecT3/TVr1nzqU5869NBDC4XC+vXrly9fvnjx4vvvv3/JkiXLli3zff/CCy+8+eab582bt3DhQj1D5de//vWZM2fqNa0AoDJXZk2/ZEcjhyxCCXNsK2OaLiEWgACVAoGhsmZ6AEX5vb/cq1VveGUhJ7Xb47u8PcNAv6Nx9Dc9etofRYASAkCJIZWpJAMAxoxsNle7I8AojxBCaOxraGhYsGDBI488ksvlWltbb7zxxk984hNpmj733HMXXXRRd3f3d77znebmZr2S1A9/+MMLLrjg1Vdf7ejouOqqq8455xzTNF988cXm5ua//e1vfX1973//+1esWOE4juM4X/jCFxobG3/+858/+OCDUsqrr756zpw5uhteL1Nl27aeVB5/C/tZmoJSyrKo53m2bQvOQcbMGJ5Qd4ryI86kuMuckXv/1C6zMO75tVWHfvJOjnbPh6QUKAJUgSRAFZFEUQAJdMduFZGVDYY99Ta73etGqO5oD4Dd7na1o4ZuGaGUSKKUAkUMZtm2U7vzHFd7RQghhHal15nS88HrRH7TTTd973vf6+3tBYAwDPW08dhQBzKegmECAL/88n8+Zekxp5z2IRA+ED40r/xgipZABytLlB6vONIt7Oundtmg6vhWi6MlQAgoGJrDXu62AR32o9z3jVCjtq3ZboeGTtOhGK8ABBAAMEEZXFnPPfPXU045++67H1y4cHFTU7FG5znWhyGEEEKjRyZCGGOmaba3t7e2tm7atEl3tFcWdkUHLEpBKSWFECKVUoASw1LPzp2qaliP6oi3+/ypXTaoVk2OVoGSABIUDN3usoEc2kDWpBFq1LY1+5XRwTKtyhkldjTR0OO6wzzFYa8IIYTQfqOU0l3yMLTELGPsBz/4wcaNG/V0N3EcW5ZVWbcVHchXYoSxbDbrOC4QAkLitCuopqQUhDIYWuaZMcoYq+kEVhjlEUIIoREi4C4/MsZmzZqlf9QhXgiBaf7ADlXARUKAR1HEeSKTRCpumFiPgGqIUr1iFNGd95XpaGv4jtjoCCGE0IiGzyMZRREA+L6v/2+tJ6vBJjqQGQYAQBzHURQlSQJDywsgVMtuABPAAML0RLRCKM55uVzGKI8QQgi9C1FeSqnTvG3bAMAYqzyIufDApxfatG3btm3KGFCMPajW5PD1gwkBQkhlrQmM8gghhNB+jfKVjnkhhJTSNE1dRq/r6bGJDuxfH0gpDcPIZDKm5Sgp0zjGZkE1JXgiZSoF1/9EMEYtyzLNGl72Y48CQgghtJNKRh9eCj+8D54xhlXy74XfI1iWxdOwu7vbL5eIaZkGB8WxZVDtMMMEMAGYUrrARqZpGkU1vIbEXnmEEEIIjUFJIjnnSinGGCEEeJpEETYLqq3B+ToHv80jBCilnONklAghhBBC1SCEUEqpYXmeZ9kOUIo1UajWpJSEyspklJoeaVMj2CuPEEIIoTHINAkACM6FEFJwADAtC5sF1fYCklJCBi8a9UgbKaVSNZztCqM8QgghhMYmznmSJHEcJ0ksOQfslUe1jvKEAVDYkeZBKRXHSe3eEQtsEEIIITQ2McYoMV3XdRyHMgYgsE1QjemZKHfUyhNCarraK/bKI4QQQmgM0h2ihmE4jmMYFiilBEZ5VOOzTkoAqaSEoVp5SiljNczbGOURQgghNDYZhpEkSUdHRxD4QAjBVb1QjRFCAAihFACklJyrOI4HBkoY5RFCCCGEqpAkAoYWfGWMSSFEkmCzoJrSdTUwNIESYzVfhgKjPEIIIYTGID3u0DBNz/NMy6Y4GSXaX3kehlXXGIaRyXgY5RFCCCGEqrB7gTLFAhu0Py4gyeA8lENq+o4Y5RFCCCE0NkkpozAMgiCJQ8451DhUIQQ6ygPoGeWlVFLKctnHKI8QQgghVAXGgBCi+0QHe0Yp9sqjmmd5/Z+hE0/H+xpWdmGURwghhNAYJIQCAMuystms43gAAFJis6AaU7pWXid4w6CmaWazGYzyCCGEEEJVYIwQQqSUAwMDvl82HAcAozyqdZIf6ocnRCmVpjIMw76+fozyCCGEEEJVSFMlhCCEmKZpGAyE4GmKzYJqnORHmIzSsqzavSMWjSGEEEJoDNJZijDT8zzTtIFi9yXaT3kedp6M0nGc2r0ZntYIIYQQGoP0sNfh0d7AyShR7S8g9/NklHhOI4QQQmhsStNU8CgIgjgOVZoS7MBEtc/yu09GGUVR7d4QT2qEEEIIjc1MVemVVwoIIcAYNguq9Xk3dMrtmIyyph3zGOURQgghNDZRSi3L8jzPdnStPME2QfvxYpIwRhhjtm3X7l2wwAYhhBBCY5AQIJUwGDFNkzFDCaFEQsdhvzwBUEO3u/xIABQdekoBUTs/BUAkKApkt0k8lbHbbuVur61MsD6uqN2HvVqWWcPrVfyrjhBCCKGxhzEwDCNJku3bt5dLA8Qw6DgssCFUAgVCJQAQUERKkECk/lECBSASGICphraRALBjs8FbBRJASpAAQoIcehWRQACIAjL0LpVbvZ/xeeoRIJRSqpRKUxEEQVdXN0Z5hBBCCKEqCAEAYFpWNpu1bRcABOfjLceDIjDUqS4BFCgAKQdvAQAkIaCIBKIUrUTzYTGd6VsFdOgpAsAkUQBKEqJvFVEwtP6WBAWghr3jOKNUpWOeUsoYMQwjl8vV7g2xwAYhhBBCY5CeR54SwhijlOpoNT5rPgAIAB222K3aqR2I/lHu3Iu+528w5M5L56phr1V47sHQUNfBxQ1IDb+ewCiPEEIIobGpMhllFAUSJ6McIY7r292vcPYcPdWwl+8e5QevpEa+bBj7F01EB3kppRBCCCmEwMkoEUIIIYSqzlSMMd0tSgdrHazx3SR0t+BXSfN8qKNdDtXFDP8z/OV06CVy2MvVzsl+XJ93AMNXiAKlFKvlIA3slUcIIYTQGI2ulckobQcoBRAYNIeleTns9m2vAXbfcnjfvF4XSQ7beNxSQ1eSegYbYIw5Dk5GiRBCCCFUDSFAyJRRxRgjlMg0BRKPs8koJZDKbPp6bsjhOX6X+3JYncwuoXz4xnRYfzzO0797kldAdqR5PRmlHqpRq+tVbHOEEEJoLCYKpZQSQgBAGIYAkCSJfkrf0bdxHOuNOecAkKZpZTMppe/7usxX7ypJEj2YT5f/cs4rPwohdlnSUr9pBedcDk6aAkKINE31sVUe0XtI01Q/EkVRZQN9ePolYRgOfyP9LlJKKSUfmqBGKRWGoZ6MUkq5ZcuWwPcpY9S0x+e5MHRH951TCgYFU0hV9gMKdv9ASUhFgXGZCMUlCAJAgXCRcJHESZjyOI4iLpIw8ikQAipJeRTHFBwhFQVHSEnB2rmAZ3itznhCKAAjlOnJKJNElsvl7ds7McojhBBCqDpCCJ2eKaVJkliWpYN7kiSVnG0YhlKKEGIYBufcMAzLstI0jeOYUprJZPSPun/RsqxK2nYcxzAGv9vXnY6Vi4ckSUqlkuu6AOD7fl9fn34jHf2llJRS0zQZY2malsvlNE0ZY4wxzrmuKo6iyHEcvUEYhvpgTNNM09RxHEII57y/vx8A9Lvow2OM6c+rlDIMI02VlNI0zUwm4ziuklKm8bg/KQgA41KUfN+k2XymKRVJNlNn0kyUxoyafX19BjgErO6+Hos5FvNsy1ZKWZZhMYcQxVUoVMoY8+x6rhIA2l/uNalTDgfwbxwASMGV4no2TkqpaRLbthsaGjDKI4QQQmhvcc51OpdShmFomqZlWQMDA7o/m1Lquq7O6JX+eN0HX+ll14sr6ditk3oYhrqbXKfw4T3xZGjCR33HsqxsNgsAaZoahlFXV6ePyrIsXUAcx3EYhkmSmKaZzWb1e4VhqK8ryuWy4zg69BuG4bqu4ziUUh309bx+hmHk8/kwDPUH1B+BECKE0J/dNE09pTcQYtu2ZVmkxnUOB2y23KlrXFFQVAqay9QLKbZ3bjeZw7kKohIoxiDbVD8lEWmY+HV1DQBG70A3AHXMbJSEqQyVUgYxhBCM2v2lflDMpNlCtjHlnKdylGG146tXXv+NqPxF01eYNT3xsFYeIYQQGrOpwrZtIQSlVAiRz+cH45WUugNehwydyCmlhUJBb2Dbtu7n1olE95R7nqeTvd6GDNG7qryjjtppmurgbts2AHR3d5ummc/ndXe74zgw9KWBvgCwLEsIoXdoWVZl/8M/jr5+CIIgTdNCoaB3Tim1bTtJEn2Q+oPoF1biUxRFSZIAIcBMkOO5Y15HbcYYW//Gxt7eXkqp42TfeutNzvm8eXP7+gdc15WKmmaWgemHA55bEILEIvScAgGqTBImsWsVAExGU4NmO7vam4qNCmhdvklCMlSOv/cDascaZpgADAgFBUPzUYrhtWQY5RFCCCH0dv93NwxdXG5Z1qpVqyZOnNjc3JwkCef8vvvuy2QyS5cu1SlfB+40TfX4PF3Qks1mdfW53g9jLIoiHcp1dY0uZdF1LJVwr6vhKz2RABDHsU7VjuNkMpkgCFzX1flGXydo+i1037zuUNcpX19ODL8yUUq5rmvbtu/7lmVRSkul0mCn+1Bvvd4z55wSUwEnwNM05ZyrNAWakvE1UHP4HJEMAEARAPq73z781Wu/dsihhy1ZsuT3D6/kaXzsh47kiVlXmF4a6MvlPCFEV09PsTgxTWOiBCN2mqowLFuW5Ti5IAyVEo5dPzDgZ7wGBRYoFYSh4xq79cHrH8dToysFROnvlKSUUoJSqjL+pEbXZwghhBAaU3Q4dl03iqKvfe1rv/71rytd3bfeeutjjz2WzWZN09SlKeVy2bIswzB0BU4+n+/s7NSV6zpSd3Z2uq6rM3qSJL7v617wyqztOuJzzvV+AKBUKkVRlMlkGGO/+MUvPvvZzz722GOe5+mwXqmo0RcGtm0PDAyUSiVdEUQIKZfLlNI4jvv7+3XZT6VQYWBggDGWyWQ457fddtvll1++YcMGXWmjO/KH1TaAYRjMMLLZrOd5xDAIGW8zrgyfGF6BogAMgJUGwlmz5lx4wWcu+cxll1163jXXXPHhD5/y6CNPLzjy2AnNh592yvI1r75VLM7c2tZ74/U3zX3fosWLPvwft/7XU//v+auu+nJPT8lzi88+vfKmb30nn2+6845ftTQf8pETP7p1a/vQsNrdo/z4a/OhwjPDoKZp6q+hanXdjv/eIYQQQmMtTSiVJIlt25lMJgzDNWvWvPrqq3Pnzr3zzjvXrFlz5plnRlFkGEYQBN/+9rdbW1tPO+20lpaWtWvXep4nhLjnnntOPPHEmTNnBkHw2muvrV69+tJLLy0Wixs2bHjxxRc3btw4a9asU089NQiCDRs2LFq0KAzDgYGBNE1d12WMdXR0GIYxa9YsKeVbb7311FNPvfLKK0cffXRjY+P8+fPjOH722WcfffRR13WPPvroxYsXr127Vg9p/ctf/jJ16tQlS5bcd999L730Umtr65FHHrlw4cJcLuf7/sqVK5944okZM2acc845aZquXLnywQcfXL169bXXXtvb21soFLLZbGWQAGNMSV3wA0mSpGkCSo3PcwEAdppNUtFcrvCnp17K5xqef+7FjW++cdlllx155JH/8R/fv+KKK84+88wTP3riZZdcdu9v7v3lHXf927/d/vvf/fSEj35085vrvv/97z3/3KrGhom9Pb3FxglfvfZH/+eLV//Xj376gUVHfP/7t/T0bgdlAEggfFiNDR13E1YSBsAIpVTRyqUjYzgZJUIIIYT2mmEYtm3Hcay71W+77bYXXngBAPRskkcccQSl9NZbb500adLWrVt/9rOffe9737Msa/ny5VdeeeVVV13V2dkppbz99ttXrFjx2GOPcc6jKOrp6TnxxBN/8pOfvPXWWzfddNMDDzzw3e9+d8WKFZxzx3F++tOf/vjHP25sbAyC4Iorrmhra9PFNi+88MLPfvazjo6OO+644/e//32SJC+++OKKFSuOOuqoF1544Stf+UoURX/605+WL19+yy23vPLKK0EQfOADH/jhD384f/787373u//2b/+2du3arq6uu++++9JLL3Vd97Of/ewVV1zheV4QBL/97W8LhcJXvvKV3t5eXcxTGXQopSQEhBBJHJfL5SAIlRBAx2fskcPKbAgAAUWnTp1cKvmFQqFYLBYKBaXEpNam//1PyywPbvj6l//853XdnVu//x83/+S2byxetBAAWlunREGS9woD3X35TH1/X2QZQMA5/sMnt23qzGYbZ844FJQJYIAyANhIQ2DHS5avfDuhlOJcxnHc3d1Tw7/s+O8dQgghNMboLGvb9ptvvgkAF1544ec+97m5c+e2tbU5jtPQ0PDMM8/84Ac/ePnll4844ojp06fPnj0bALq7u4899thbbrmFUup53ooVK84///yPfOQjegqa6dOnf/GLXzz//PM553/5y18ef/zxWbNm3XXXXVEUvfrqq9/5zndOO+003/dfeOGFrq6uww47zPd927anTJnyqU996owzzjjppJPq6uqklP/8z/983XXXLVu27I033vA8r1gsvvbaa0EQXHvttbNnz37iiSemTZv2ox/9qKmpad68eR/4wAeOOeaYF1988eKLL3788ccXLlz49NNPh2EYBMHMmTMNw/jVr341ffr0crmsx+yapqm7QpVSUgKl1DDsQqGQy2UJYyCS8beo0QhjTymltm1+/OOn/e/zLlAyDoLSli1thUIGmFRxsmjRERMnkrfeWrtlCz/t1I96ngcqjaK42Ni8raMj39gCYGScjG1Tg1lnnnl2FEWf+Pgn7//N3ZmsC0ovSiWHOuPpeKuxkSIhFECBAkUIYYyYplkZUI5RHiGEEEJvT6+m5HnewMDAnDlzbr755ocffvjBBx9sb2/X+fiwww475JBDjjjiiO3bt0+YMOGEE05oa2vzff8b3/iGnkcyDMODDz74rLPOklLGcfzLX/6ys7PzuOOO06HEcZxisXjkkUf29vauW7futttuKxaLAwMDTz755B133PGZz3ymsbFRj3zdtm3bpk2bstmszvG33357a2vr0Ucfnabp+vXrDz30UN/3u7q6li9fXldXF8dxT0/PwoULPc/r6+vbtGnT/Pnz+/r6VqxYkc1mLcu65557XnzxxTfffNN13YGBgWnTpjU2Ngoh9Lzdep4Q/b5CCAKUGZWxsIPz24y7avnBrvFKB7kCUApSyzZmzJxWLnV5npvJZlontWze3JYGJcaMDRveaCzWGwarb4COjvZMJmPZWQpi0+Y3TzjheBn7fhCV/b5Zs6dTix566Oyv/N+rH3jgnuuu+9r3bv0OEDU+J64ZfhUNSun/wI4VD7DABiGEEEJ7zbZtnYafe+657u7ubDb7rW996/777//Vr341YcKE9evXU0rPOuusTZs2dXR0xHE8derUlStXzpgxQ89yUyqVHMfZuHGj7/uUUt0Lfvzxx8+bNw8AOjo6Vq5cGUVRX19fS0vLrbfe2tvbu2LFCkrpLbfc0t7eftlll1VWiu3s7Jw2bdrMmTMBgFJ6xx13zJ8/f/LkyYSQJ5544qSTTgqC4JFHHjnmmGOampqEEI2NjXfdddfmzZt/+ctfnnXWWUuXLs1kMj09PUuWLLnxxhtfeOGFdevW6eGwd91119SpU4vFol4lCnZeUJYQQilIKaUQvu+HYQhSEoqxB4DITMZbvXrtpk0bvYwdRqW+/m1RXKJGunVrW1vbW9/4xg0TJjQfd9yxl166/NJLL3n99dfaN21o27LpE5847a67fvfWWxuESG+55dv9A10A4qWVz29tf7O3rztJg2GVPHLchkxmGJQalDFd7qUnfg3DqHbviL3yCCGE0Fij53p3XXfr1q319fXlcvmMM864++67169f/6EPfWjGjBlSyrq6uqlTp/7hD3/42Mc+ViqVVq5cmc1mGxsbDcNwHKenpyeXy2UymSRJ6urq1qxZ09DQMFSDTkql0sEHHzxnzhzP8+6888577rln6dKld9555x/+8IdvfvOb+gAymUwURc8++2wURdOmTZNSpmk6bdq0MAz7+vqefPJJPcdlZ2dnNpttamqKosjzvMMPP3zp0qULFiyYP3/+1VdffcMNN/T39+uKndtvv911Xf3R3njjjba2tvr6ej0pvp5LR8/SM5hvDAMUCDk4t7eUQgf88TelChke4kFJAClk/L65UzNZk1KSyXhRzB3bO/30j3106Uf6++HQQw/61re+ZWe9fzrvnCguLztzWT7vffrT//SZz5y/6APTTzn1o0kK5/3T+Vu2vdXft+W227//+98/M7HV+39P/QGIAJBA5KgHMD7CvB7sqwu9pAR95mOURwghhNDeKpVK9fX1lNKurq6DDz5Y18xcc801jz/++OGHH75+/frGxsaf/OQnEyZMePrpp9euXXvVVVf98Y9/PP/883t6enzfb2pqamxs9DxP7833/Ysuuuikk0565pln8vn8ihUrVq5cuWbNmvXr10+ZMqVQKCxdupRSesghh8yfP//MM88MgkBPQt/Z2blmzRo9NU19ff3MmTMzmcz9999/1lln3XLLLZ2dnTNmzHj44YenTZsmhHAcp1QqNTc3b9u2bd68eR/5yEc++MEPxnFcV1f36U9/+uabb/7xj388c+bMRYsWNTU1FYvFv/71r3PmzPn73/8+ffp03TFf6QfVs1LqWnnCTM/zHMcFSsffJDZ01ztEAYgTTjzuQ8cdwxgZKG0XMq0vNPSXtn/q7GWnLF2aJEk+nyeExEHvzDlz/s+V//IvV1ze29vbOmlyob74Pw/e//rrrx92+FwA49qvf5lS6/+742evvPLnia0T6uvqpUqG5Xg1Xv/yCQAKqjIpqh6ZYNfw0uG6667Df/IQQgihsURH2/b29pdffnnixIkLFizwfT+Xywkhpk+fvnDhwrlz527evPnKK6+cN29efX39GWecsXbtWgA47bTTMplMV1fX3/72N6XUUUcdlaZpJpOZMGFCS0vLhRdeuG7dutbW1l/84hdJkkycOHHSpElLliyZMWOGUiqbzR5++OGLFi1yHEfn6UKhUFdXt3r16l/+8pcDAwMnnXTSqaeeaprmV7/61RNPPLG3t/fkk09+7LHHLMs699xzdY+7aZqLFy+2bTuKoosvvphSumDBghNOOCGKoptuuqmnp+ecc87R8/Mcdthh//7v//7kk08uWLCgtbW1EuX1pD1KKQBKKBCiHn74wfcdfvC0aROUTAgBIBLIjqWLFBAyVruO9QDgwXukEuiDoOQ6bsnvNS2ayxQAJJehbWcswwBQXi5LQJmOCwCZXN61jZaJkw1GKAPKrIb6fJyEpmX29Ha5rjEw0D1t6nTHMeO0bBgMQO4c4sd+25LBVh2cwl8pSQhTiiowt7Rtv/POX5999rlTpkxz3VpNLT940YAQQgihMUMIoUd/Vnqp9UJOAwMDjuPoJVH1Nvo2jmMAsG07SRJjaCklnYwJIUmS6LVgdXFLGIau6+qnACBNU9M09VN6aSpCiB6BSinVO9EZnXOulNKLuerD07vSeyiXy67r3nvvvQcddFBDQ8Nrr7325S9/+cEHHzz44IODIMjlcroOnlKapql+OaVUT3kJAJVnYXB4KxEcCJWEiPPOO3v5p087+eQloAIgEggf6jymACCBEjWW46YcFuL1HQIkSSPDMCihUVIGJR3bFVxQMCkzo8i3TIsyM0lCq78EHAAAIABJREFUy7IBqBAJpYZSgnNuWa6UqVTADCuKfcd2hRRSCsMwR+yJJ0qNzaqmwfIZoLrCRelxAlIqSYhFwBTgPvv0X04++ey77vrN/PmLWlsn1OhAsMAGIYQQGmt00tVxvHIfAPL5/C7b6NtKAcDwcnP98uEP6pVcK9Us+kHTNCtP6dvhB6C3HL7N8Gf1rvRlgOd5lFLXdX/4wx+2t7efcsopq1atKhQKbW1tkyZNKpVKuVwuSRLLsvTeBpPp0EhWOmxIqz42xiDlwjSgvr7ecRzJU2qZIONxdi7scpEiAUABmCYDEAqEbZkAoEAwgxAFAKnj6F93alkGgAAQjBEAQQhYlgGQUqaXgEps21TAdQ3JYGHJuEcpAyBSSC65XtzAsqxKrRpGeYQQQgiNNa7r6jlzyuXyKaecsnTpUtM0N2/eXCgU9PBcndTjOH4nNceEMMb0ZJTjcp7E3eO13G0DOViBQ95x++g6mvE7cc3b5XuyP3/BCCGEEEL7jy4BMk1TF9mXy2UhxOTJkzds2EAIyWazfX19mUyGc17VbpNE6v77rq6uIAioZYkkGfeNrXYLgXToD8FT8R8neKqUpIyZpskYkxKiKOrr66/dO2KvPEIIIYTeTXqKD13sbhhGPp9njPm+P2XKFEII5zybzQohMplMpch+bwyWACnFOde1++P5cmm0th/6o4vq975Xnlb/XuP4+qmWA1OxVx4hhBBC76YkSQBASqmL8pVSURQRQnRtfRzHhmHombmrSuSmSZIkkVI2NDS4riPimFk2tvZuOR6GymOwV34fYIZJCJVC6BWXKQXHcfQayRjlEUIIITQWEyWlhmHoCXB0cHccx/O8LVu2AIBeamqXgbPV7nyoVn4cztonR+omr1TUVCaprCoQ0j3+QbufhFgrjxBCCKGxS8+GmaapZVlpmgZBAAAtLS26w9627crcmnu/zyjilmUBIf39/WmaMNtOwnB8NavaKe1VyuGHflQAQBUASFrVdJxvs9sRnho/RqyVL5XKtXtHrJVHCCGE0LtJd8nD0NyUlNJd+uArE1/ufaH8jpcrlSSJEBKADJ+wcvykeUp23BK9aJOSQw/SodgtAADUXrfPjj0M3+1O76VvEQBUO2K7KtgrjxBCCKExeYUASZIopRobG13XkUls2OOyVl4Nu93lR72w0eDyRmrf7Xbnp8aTEWvl9YSqGOURQgghhPYW52BZFiGku7s7DCNq2TyOsVlQTY0yGWUfRnmEEEIIIYQQRnmEEEIIjXVYYIP2PyywQQghhBBCCGGURwghhNB4hbXyaP/DWnmEEEIIoX1gcBJ6QgghSkkAVZnUEqH9qaYnHkZ5hBBCCI1BpknSNIXBWnlXJgmzsFYe1daItfL5fB6jPEIIIYQQQu89Va1SjFEeIYQQQgjSVJmmCYO18iG1LJFgrTyqrRFr5QcGBjDKI4QQQghVE3EoCCFAKdd1DcNUQhDGsFlQTRFKAYiSUgghpSQEDMNwHAejPEIIIYRQFRgjUkoA8DzPNA0lBGUGNguq8QUkI4QopaSUSikd5e1aLmiAUR4hhBBCYxAW2KD9DyejRAghhBDaB3SXPABYlmWYJgCpPIJQjTDGCKGgVKXAhjHmui5GeYQQQgihKtg2S9MUAAqFgmVaMolNx8VmQTWllAJQAEApZYwZBrMsy3GwwAYhhBBC6B1EKyk550JwAADAJaLQu0CIGn4dhFEeIYQQQmOQrpUnlHZ3d0dRRC1Lplgrj2qLEKKvGKWUQgjORZIkvu9jlEcIIYQQqkJlXR7GGKUMhlXPI7Q/sVrOgopRHiGEEEJjkGXRJEkAoFgsep4rk8So5ZyACMEotfKZjIdRHiGEEEKo+mglpRBCCKGUwlp59K6QUmGURwghhBCqKj8BY0wp1d/fH0UxNQw1OPgVoVohhA6vlRdCcM7juIaDNHDZM4QQQgiNyVAFSgFlrFAoeJ5HlAKKvfKotpSSAFJJqYdqEEIYY47j1O4dsVceIYQQQmMzyhNCAGBwMkpCgGCUR7U+6wgZOs2UUlIOrhWFUR4hhBBCqDpSSp6mvu9HUQRKYYOg2md5BsAoY5RSQohSIIQYGBio3RtigQ1CCCGExmSOB0IIpYxSqiejBClx4CuqMX3FSOggYIxls9navR/2yiOEEEJoDBJCMcYIpZlMxnFdYEwIgc2CansBKbhSHJQEAEqpMQSjPEIIIYRQFSoly2maSilgWBEzQvvhxFNK6XlssFYeIYQQQqjKiENBKeBp2t/fXy6XQUlqMCCVyeVp5ZYQCgQARrsl7+gpCkAOsN3u8bW426p2O3iKUVAEFAGgAAwIpcwGMICYACClTFOZxHFPTw9GeYQQQgih6qK85NIwjPr6ei/jciFgMLIPz/GUKgaKSKAAI98qIO/gKQCi4MDa7Z5fi7utareg2NAfA5QBygTFAIzBTA9KCpACKIVMJnNQS0vtznMc9ooQQgihsZrmKRBpWZZpmoRRCRxAwm4dmQoUAEgy8q0io26wh6f07QG127d9Le5273dLAUABKAIgQVUuESGVKaMAYBGqKANGQEouark2GUZ5hBBCCI1BSoIQnKi0VCoFQSAEp0xSQgBAggQgFBSAAgIEBAEBQADUSLfwjp76R15bo90egIf0Xt7tYPSnMLjCqwIQBCQBooAQQoGkUkHKgyAo1dXXYZRHCCGEENpbhIHBDADFGKOGYRk2AAiQMFgtryQoAEGBAggAAUAB5Ei3ur6+2qeo7rY9kHa759fibqvdLR+qm9d/lARlUAYAElKlCACnDEwGtmPW7jzHKI8QQgihMYhzaRgUAGzbtkwHgCaCM0Z2rq+pFM2rnX/c5fadPVUZY3vg7HYPr8XdVrXbXa8c1eD1oVAghWIggRDCGBiGwRjDKI8QQgghVAUhBCGKMYiSOEmTVKlUEB2qFFAASQAAqASgiuBEIKg6RIIeeKFHwQ4mail1p75kBExCDFDAuRC8hpNRYpRHCCGE0Bhk2yYAcJGUy0EUJpSYtuWB0kUREmBHR6kCOjTiEaG9xCWhCiQBY3CSSkWBSAqEACOUEnBAWTyFKJTd3b2NxVpNYoNRHiGEEEJjkAJIeWoa5uQpU4SkUlKTukFaMi3TAMpFCnqKGwAeS8vxAIhME8655XoAAILrJX4IpQRAKaWUYpYl05SaJigFUkopKaX6KWoYQCgoKTnXjxNKCTMUTznnpmUpKTnnpmkKIZhpgpTAmEgSKaXpZECmcRTZjgOUiSRmlg1KxmFoexkASKNQ74EQAoQKniqlGGPEsHkcKKVMJwOgRBIRxigz0igEANO2gVAeRwBg2A4A8Diq3Bn+oL6fRiGllFmuTKNK40gpqenINKKUAmM8jhljxDB5HBFCmOXINKaU6s1AJFEUOZl8HJRsLyuSiFDK01SveyqlpIwBZTyODMtKokh/ScIMY/BTmyZPEsO2g1LJy9WBFGkSmY7L40h/XmraILn+ZRBKASBNEtM0gRn6gzDGlFISiGFaaRTo1wKAYVlACAihj0FJKYQwbBsAeBxTSqnpAMgkDExzcEp4SilhDAD0L9SwHZAyTWLTsgBACS5ZqohiYFKwU54KIR3bARBlP3Acl7GsbeZ5CnWFpvr6ptqd5xjlEUIIITQ2xXFcKgWmaff09P151au+P5AveFEUMAKe5ymlgiAAII6d4YkEoJZlKEU4T/R9zqVSQikghBKilCJKCR1x9X3GDEKoEKlShBBFCKuMiSSEKSUJgSThSgnH8XQmNAwqJVAKnAvLspMkEkI5jqUUiePQMCzDoJwLxgwpuRDKsgwhlBCpZTmcJ1ICY9Q0Dc5lFAWO4zFG9HECUNNknAshpGkypUiaxoQwyzIAaJJEANSyzCSJ9acb9qABQDlPTdNgzIzjMAxjz3MYM0ulftt29W4pZZVDIoRFUWAYlmUZcZzqix3GTM6TNBV1dfne3n7Pc9JUMEY5TxkzKYUk4ZQCY2aSRK6bieOQMSNNOWPEMKwkiSzLESK1bXdgoC+bzXOepmli265SQjf4sBZWSRITwhzHotSIogCA6mYslwdc13Ndr6tru+N4uiniOKTUcF1bSggCP5PxpIQkiZQitm0SwtI0lhJM0wjDgBDmeQ4hLAx9pUjlLQzDpJRFUaAUcV0zkgGlFBQDoEQwQghlkKaxUsqxs/19wR+ffCaXre/pLjmmg1EeIYQQQqgKfX0DdXV5yHgN9U3/96tfL5cGDAMCH6QEAGAMqAIhQCkw2OCDUoLucAcAzsE0B+9QCoYBUkKagmWBlIN/9AZpCqYJQoCUQAgwBoSAlKAUMAZpCgBg2/rSYnBXAJAk4DjA+eD+TRPSdMcBCDG4K71/wwDGgHMQYvB+HAMAmCZQOrhbvbqtVrlDSBUtphQ4DqTp4DFbFiQJMDb4ppRCkgDA4DZCDL57mg4eqhCDh53JQLkMlAIhQAhwDrpPvHLMejO9B/1e+lsK/bjjQBiCYYBSO14OMLh/3eaV1raswT3oRo5jkBIMAwwDomjH70I3BWOD78IYKDXYSvogK5vpX5xhDB6hftB1dxx8koDShTXm4BDZNAGDAmOQpGDSweYyDSjkGg8/dB4IJkQNz3OiFFaHIYQQQmis4ULFcTxQ6tu2rb2t7c2NG9etXv1X17EbGxsBoKuriwEtFotSyu7egfqGJgpk85a2fDaXrytQIG9t3nRQc4sEFYWRbVnMNIiCzu6u1gkTwzgCqfww8FxPcN5fGph40IQoidM4AUoswwRK0jghlNiOE5R9oWTG9SSoKAgVgXw2lwoeR3E2k0kFj4KQGsy1HQnKL5XdjEcJDYPAsEzHslPB/VI5X1cgCvT9hsbGsl8uD5QmTmqlQPoG+ssDpQmtExmh27s6M56X8TLbuzpBqqaWZqJge1cnUVBsbiIKtnd2Nuk7wx/s6iQKGhob2zva89lcNp8Dqdq3deSzuVwhHwXhQLmUy+YMxnr6enOZrGlbcRhFSVzI5bkUSkghhWlZaZwIJW3Tshy71D+gCDiWLaRI0tRzXMJo6AeEUc9xgZLyQEkR8Fw3DEJqsIzrASVd2zsdz/UcN04TkMowTcd1tmxuayg2MkK5FEHZr2uop0BK5VIunycKSn7ZL5UPmjgBpAqisNQ/0NTSnMRJ4Pt1DfUmM7p6unmSNrU0M0I7u7uUkI3Fxu6eHpCqsamof6cUSFNLsxKys6uz2NSkhOzq6WaENhQbJRcd27fV5QuO5/rlMijI5LJEwZb2tgkTmwBASdbb25/18pSSrq7tUydPiKIoiqI0VVNaZ0yZPCOXbWid2nrYvNk1Os+xVx4hhBBCY40CUApM2y4YjcXmZkpZLluY3DrD9byM5ykJftmn1Mhms0LIIApM27RMq2NbR1OxSUhhW1bHtm0tzS1xEidJkstmkzQ1DXN75/YJB03wA980jN6+vvr6elCqp7e3pbk5jKI4iimjruNQxpI4llJath2FoVQq43kKIAojIJDxvJTzKIpy2RwXPApDQqnBDNdzO7dvzxcKjNLe3t58oUCAEEr6ensbi8U4igzT7OvtraurV6D6entbDjoo8APKaF9vX7GpqKT0g8A0Tcu0/MAnQDLZjJLKD3wC4GUyoMAP/MzQneEPEoBMJtPT21tfV5ekqeu4nV2d9XX1QgrLNLdt397Y0MgY6+7pLjYW4ySmhJR9v7GhwQ8C27KiKDJMU3CR8jSXzUklkziJ4iify3EuuOCe6yqAwPeBEM91gZAwCIGA67p+2ddtQijt7urK5fOmYSiAcqnsOI7rue1btza3tAjOTcva1tHRWCwKLrjgruumSWJaVldnZ1NzcxInhml0d3U3FhuFEH65XKirAwVJmkRhlC/kKSGlcllJlclmfN8nQFzPBQVBGFBCM9mMFDIMg0w2K4Us+2WDsWwux9O0p7e3saEh5TxN04znxUliW1Zn1/bmluY4ihizuzp7J7RM5Dzp7GovNhZMy5Bp2tPTN6F5cn+fP/d9c+ubCrU71bFXHiGEEEIIofcknEUVIYQQQgghjPIIIYQQQgghjPIIIYQQQgghjPIIIYQQQghhlEcIIYQQQghhlEcIIYQQQghhlEcIIYQQQgijPEIIIYQQQgijPEIIIYQQQgijPEIIIYQQQgijPEIIIYQQQhjlEUIIIYQQQhjlEUIIIYQQQhjlEUIIIYQQwiiPEEIIIYT27Pnnn3/++eexHdB+YGATIIQQQuPH6tWrS6USIQQAlFIjbqOffS+q9hPt5faEECEEIaTyuJQSACillFIhRGVXlNKtW7c++eSTUsqtW7dOnDhRb0kIUUrp7dM0NU1TSimEYIxJKZVSpmkKISrb6FfpN9r94PXeavFJ/5Fm3/2kqumJtIdPlM1m3/e+942Tv9GjngoIIYQQGmPWrFnz85//fOPGjZTSSh59j0b5EQ+y2k80WgoyTZNSGsexDtkAwBiL49gwDM6553lKqSAIpJSmaXLOXde1LCtN0yRJoihqb2/PZDK2bTc2NhJCkiTR+yGEpGmqlLJtm3OuX6iUiqKIUmpZVhAEjDFCSBAElmV5nqfjvj7U4dcPox15kiT/eJSvtrksy9LXOWqIfjxN0/1/GQYA06dPP++888ZJmsdeeYQQQmi8KJVKGzdu/Pvf/647g3Wg/8dD1YET5Uc78tEeH60FyuWy67qGYViWBQC+72cymb6+PtM00zTV+btcLpumaRgGYyxN0yiKCCGu6zqOwznfunVrkiSZTMZxHKWUEEJ3w6dpWiwWOzo6MplMJpPp7++3LMt13Z6eHs/zwjDM5/OWZfX391NKHccJw1AHZf1aIQSllDG2r353I+7nnTWjfgv9JcPwfvp/MMpXdQIAAOdcSlkul8fJX2qM8gghhNB4oXt2deeuEEL3N//joeqA+oD75HHGmBDCMAwhRG9vr07qpVIJAOrq6nQPtG3buVwuSRJCCKXUMAyllGEYMPTlQLFYLJfLQRBks1l9PcAYKxaLPT09usufUuq6bpqmvu9ns1ldqBNFUZIk+hsAfcWVpiljTClV6fnmnOs3qlGLVdtcOr7v/oj+PqFGUX4PEf+9WyGGUR4hhBBCe0o5OjPp2PSeLrAZLVNW9Yl0et5dNpsNgiCOY93RftZZZzU3N1NKs9ns008//dJLL1UqSXp7ez3PMwxDF7hXQi1jrKenJ5PJEEL6+vqUUo7jAEBnZ2eSJB/84AfXrl2bpumyZcva29sfeOABXYqjK2qUUrlcTh+errcBAH21MPzXNyLOeVUtM+KuRuvyH42+0tDtXKndqlw07uff9Z7bB6M8QgghhN7bab7ShbznxP+PJ7z9b1/VWydJor+1ME1z0qRJV111FWOst7d30qRJnZ2dL7zwQhAESZLkcrlcLsc5L5VKut49m806jpMkSalUMgxDVzHpDnXGGOc8juPp06d/8pOffOKJJ/7617/OmjUrm83qvvYtW7YUCgXdB18sFoMg6OjoqK+vd11XV8AzxnRo3kNaHa23vqqWqfYXrQcV6Bfqaw+d40f72qeqI3wHj2OvPEIIIYTGpsrEKXuYBaWmnam1Tu375BPpznjLskqlUltbW1tb28MPP/zQQw8xxizLWrRoUZIkGzdunDx5sm3br7zyygc/+MHp06e3t7evWrVqYGDgkEMOmTdvXqlUWrlyZblcnjt3LmNsw4YNnuctWbIkCIL3v//9/f39q1ateuqpp6IoYozV1dUtW7YsSZKVK1du2bKlpaWlUCg4jkMpXb16te/7nHN9GaarpEaL7KN9z1DVxUy1O9EXLfpiwzAMfWrp4QG1i/KjHUzlewyM8gghhBAaU/Rch0KIKIo8zxuTH3DEx9/B9wlhGOqRr7ogvr6+3vO8urq6rq6uD3/4w1OnTr3zzjuvueaan//852ma3n777evWrWtqarr++uufffbZf/mXf5k3b16hUPjP//zPO++88ytf+cojjzzyzDPP3HDDDZ7nvfnmmw0NDaeeeupzzz23fPnyP/zhD/l8/pJLLjn77LN7enrWrVt35ZVXvv/977/kkks6OjpM07zyyiu3bdvW0NAgpUySREqpR9buq09a1RXOHs4rfaeqWWv2ZufVfqOiW2b8pHmM8gghhNA4QgjR/aZ6gvN9EpQPqNQ+omp75Q3DSNNUT8CfpmlDQ8P5559/ySWX9Pb2fvOb33zppZeOP/74K6644vXXX//d7353+eWX/+53v7v99ts/97nPnXDCCaZpzpgx4+abb3Yc5/LLL1+zZk1PT09vb++0adNKpRLn/NFHH122bNlvf/vbp5566jOf+QwAHH/88aeeeurnPve5bDZ78cUXz58/P5/PT5o06Wtf+9o555wzefLkTZs2BUEAAK7rEkL0JC14XTraGb77MFyM8gghhBAaCyoRUE9rOPaS3Gjxrqqd68bhnBeLRdM029rannjiiddff72lpWXt2rV/+tOf5s+ff84559x0002O4yxatKitre3Tn/50oVDgnM+ePbtcLt93333lcvmZZ5554403zjrrrEmTJm3ZssX3/dbWVt/3gyDo7OxsaGjI5XJRFM2cOfNvf/vbyy+/rJT62Mc+pgfFPvvss4899tiSJUv0HJSWZVU6v8vl8mhfqtT0d3pAzVK6hxNgXI18xSiPEEIIjSNCCF0rX1l7aO+T2YEfj/bVkTuOYxjGtm3bCCETJ07M5XKbNm367//+71KplM/ni8Vic3Ozbdv5fL5UKpXL5VKp1NnZ+dprrw0MDEydOlXPN9/S0uI4zowZM1paWp5//vlNmzbNnj27vb09m82GYZimaWdnZ29vL6VUT23Z3d1dLpfL5XJdXZ0e4TphwgTGWKlUklJalhWGoe/7e1gfCt7LE4nuw3PgPX2NilEeIYQQQqPSAxP1JDaj1Vu/J6L8iAcz2pFXW47S3t5+0EEH5XI5vUqU4zhHHnnkqaeeOnXq1HXr1s2ZM2fWrFkPPfTQF77whT//+c9r165VSt1zzz3HHntsU1PTtm3b6uvrjzvuuMMPP/zkk0++8MILt23bNmPGjM9//vNHH330r3/96/7+ftd1586d+8ADDxSLxcmTJ7/88svnnnvueeedVyqVDj/88Jtvvjmfz0+fPr1cLjuO09DQoMeV6sswy7Ly+fxoq7rW1AEVkfcwLmJfTbqPUR4hhBBCBxC9JpEu1TBNs9pZ2N+7Ub7aCpC6ujo9glOv1tTT03PCCSd84hOfCILgySefJIS88sorv/nNb376059+/OMff+ihh7761a/ee++99fX1X//61x9++OFjjz32W9/61vbt2x9//PHNmze/9tprF1100aJFi7q6uiZPnpwkyfr164866qjjjz++u7u7p6fn6aefvueee66++mop5SuvvLJ69erTTz/99ddfNwyjXC5zzvWk9ZlMpjKudLRUXdNal2qXmH1XorwQwrbt8dMxT/CLGIQQQmiceOmll370ox+tWrUqCALTNKtajPNAU1WAqTbt6IscHYs9z5s9e7bjOIwxz/M2b97sum5fX9/atWuPOeaYrVu3btu27bDDDps9e/bGjRuffPJJSumkSZOOPfbYKIruueeelpYW13UXLFjQ29vb1tYWx3FnZ+fMmTOPPPLIVatW5XK5rq6uN998c9q0aXPmzCkUCv/zP/+TJMmxxx7b3d29fv36Qw89dMuWLX19fYQQfQwDAwN6Idh35VLwwD8BdOtdcsklCxcuxCiPEEIIobFj5cqVP/7xj5955pnu7m7DMEYbOnlAjW6sKsntq1SjlxkyTbO/v1/PU56mqV4EyrIsy7IYY2EYCiHy+byUsre3lzFmmqZt247jlMtl3/fjOJ49e/bWrVubm5u3b98ex/GkSZO2b9/ueR5jrL+/PwzDiRMnEkIqAxj6+vpc150wYcL69eszmUw+n+/q6nJdN5/P9/X1SSk9z0vTNJfLxXH8LqTGffSlR62v5U488cSLLrpowYIF4+EvNRbYIIQQQuOFUopzvnjxYh0fK/XWlSim7wwPScOfGu3x0VYU2ieqKuoYrWRotFEB1V60jLj/0T6+YRhBELiuyzk/7rjjdBDv7u52XfdtP+mMGTP2baoerXy8qo720Zprn3xFsIcloipPDd9mxPtKqUKhQCkdPwU2GOURQgih8YIxNm3atEmTJnmep5TKZDJ7iPK7PLiHx2vaKTtaOh8x+Y2WKffVSqIjBsQ9HGEmk3n00Uc7OjqWL1/OOe/r6ysWi6NdV4x4SVDtEVb7eFWXYdU2776K8rvc17fDD2b44729vX/5y1/e8UpVGOURQgghdICilDY3N0+dOtWyrCRJKjFuxFC+91G+psW6+2QMbrU7qWr70TbW88+4rmuapmmaenp4fWfE7W3b3vuD2Vdro9b0d7RPovzuYX3EV1XuzJo1a/PmzbjaK0IIIYTGGqWUbduc8yAIfN93HAdG72Xf+yhf05VHq6qUqPZI3tlw2L0MsoZhhGG4cOHCuXPnUkqFEBMnTvR9f7S+bd/3axfla9q8+6Sa5W1/F7uk+RELb5RSQohisWhZFkZ5hBBCCI01tm3rQKaXMRoxx4/WNz9arXxN65KrSuejHUlVVTrV7n+0nfi+n6ZpQ0NDJpMJwzAMw0KhUC6Xc7nciNtX6p12OfJ9Mu1mtS1Tu528syi/e2of/kmHp3zf913XxV55hBBCCI01OuukaWqapuu65XJ591w+Ylgf/vL9XCtflWrLS6qN8iPuf7Qgqy+W1q5dqxd+cl3X9/1MJjNaII6i6B//pO9K4U1Nd7LLUOxdNtu98KZQKERRVNOh2BjlEUIIIfQu0KEzSRKlFKVUT0a5h0Q+2sw2e5jxZp+rai2kagNctRG/qmlz9LpOa9as6erqOuSQQ2zbLpVKekKb0aL/iB9zxBbYVwU2VU0+M1rz1rRWfvg5NnwbfTC7P66nrxk/k61jlEcIIYTGC0qp4ziDA3PyAAAgAElEQVR6XkIppc6UexjGukvR/GiP17TApqqRqVVNIvkOonxVBTaZTKa/v19fOAGAbdt65Oto80KOdp0wYvTfVwU2+2Sml5oW2Oxy+r3tyNdyucwYe08vf4ZRHiGEEEIjp6IwDBsaGnSmrMS7XaL5LinqHRfSjLh9tel5n2Syqian10eepqleJYoQwjnX95Mk2f0LCt37rkdh6pEGSikpZU9PT2Njo561JgxDvYFpmpWNKy/Xq1DpTKyfHX6ZNHwNKf3yJElG7MLfw++uqt9RtWm7qm9Oqt35LhuMFuUrjabX1cJeeYQQQgihccqyLB1PdUyXUoohOnzrW31HVytVcjwA6M3SNA3DEAA8z8vlcnpwQpIketJJNUQIwTkffiVQifWcc865ZVm67F6/Xa3HGSOM8gghhBBC72H9/f1SSkqpDtA6rBNCXNet9KnrfA8AQRDo0M8Y05MC6Wdd19WT9wshSqWSfopSGoahvgxgjFUuBnSmr+ykEtb1W0gpdSWMzvR6RlH8NSGM8gghhBDar94TswRalqUrNHTU1gUwlFLf9ys/wlA9TGNjo87uMFRqUqmlEUK0trYmSTI8ixcKBb2NfjnnXAihlKqvr9ebJUmSJIkO647j2LZdqcbRuX8fTs+yT2pgxs/MjxjlEUIIIYQOdI7jVOpbho/ptCyLMfb/s/emsXHc9/3/7O7MzszO7uy9y+UlXhIpkaJk6r4t27ETJ41r+UiRJnaaJg9aow/aB0XRAkEQpEiDAkmDAsWvLdokCALH8RXHsmVZlnXY1kVSoiTeN5fnLvfeuXd29//gDQ/4d0S1SmTHjb6vBwZJLWfnWBrv7+f7/rw/TqeTpulqtYoXVKvVUqmkaZqu69Dl5XK5UqkwDONyuSKRCA6VSqVKpZLdbof/HiV/mqadTicOWygUUKfHz/EauHTwQ7xM0zSEWpLHRCBSnkAgEAgEwifK/4kKLlJQLMHNMAxM8y6XC0pa13VFUSRJ0jQtnU6bpqnrOpqJUW6vVqvpdBpxn/ghSuksy0KRMwzDcZwgCIIguFwuhmEikYjT6eR5HuuEta8vlUqo1kPiw23/6XkcH2toPYFIeQKBQCAQCIQ7gGEYlmUhqa25Wrquz87OZjKZVCqlKIqiKND0cOOgeL/WeONyuTCNq1qt6rpuOe/z+Tz1oQlnrd41TdPj8YRCoVAoFAgEAoGA3+/nOA6F/HK5XCqV4NvhOI545QlEyhMIBAKBQCDcAqTvl8vlfD6fzWaz2WwqlcpkMoZhFItFTdNQVrfb7VD81i9athzTNO12u67roijSNA1xL8tyJpPx+XyW4d7qea1Wq7DILy4uzs/P22w2juNEUYxEIm1tbbFYTBRF0zRR+EdLLnlMBCLlCQQCgUC4t1ibdWiz2SqVis/nQwi62+32eDzpdBrh5RzHFYtFh8PhdrtlWXY4HBzHORyOYrFoGAbP87lcrrm5OZVKCYKgKEq5XHa5XNYIJE3TrLJ0pVKRJMnlclUqFcsITlGUYRilUgkDfaxYRryvy+USRXFxcbFardbX1yeTSYqiXC4X4mLcbvctZxutN04IKeywwVSrVZjdbTablTBjs9mcTifLshDo2Ww2mUwuLS2lUqlsNlsoFAzDsNvtHo/HbrfzPG+Fz1QqFZw8ivQ0TUej0draWlEU6+vrWZbFiw3DyOVymUxGkqS5ubl0Oi1JEsuyMOXjtpRKJb/fj/I/x3HlcnllZSWVSk1NTQUCgXA4HA6Hg8Gg1+sVBMHhcKiqqmkalhMOhwN+fY7jkENv5eLjwtfLob8jDwzDMGgGoCiKpmlcOLoCsOcwMzNTW1vLcVwikUCAj8fjwacIexeGYaCRF58HlmWtsCA8VlmWNU0LBAKyLCeTya1bt2YyGV3XVVUVBAEfEpfLJUmStYL6XyboEylPIBAIBALhD0rTw3L91ltv9fX12e327du3Hz58WBAEjuPS6XS1Wg0EAoVCQVEUODpyuVy5XK6pqYECCwaD6MI0DKOxsRFadn5+/tq1a9Fo9MEHH5QkiaKoRCIRDocZhmEYRtd1XdfL5XJfX193d/fMzMzly5cPHTpUX19vTehkWdZutyeTSVVVRVH0eDyrq6vVajUUCqmqihVFsVjkOO5/f7GqqjIM43A4IIJtNhvM7k6n0+128zxvs9mgHROJRD6fX1pagnmGoiiHw8HzvCiKTqcTCx4sAKA+TdMsFAosy3q93i1btmzevLmzsxNydm2aDZIr4aFPJpPT09NDQ0Ozs7O5XA6LGbvd7na7sdIQRZFl2WKxiKR5XddRqmcYxu/319TU+P3+9vZ2l8vldrs1Tcvn86VSyeVy+f1+SZLgxbfb7ZDd1uLtdwdHw2PCtSA9UxCECxcu9PX1TU9PNzc333///bt3715eXsbqq1AoeL3ecrmsqmqhUBBFUdM0hmH6+/tdLldHR0c6nY5Go7IsQ9/bbLalpaXm5ma/3//8889Xq9UdO3aEQiGKohRFKZVKWImRP2Ei5QkEAoFAuHd1PKTe5cuXX3/9dUEQQqHQO++8k8vljh07xnFcJBIplUo0Tfv9/mq1igqry+XiOC6ZTDqdTr/fb5pmIpGoqakpFAq6rhuGEQgEEonEyspKTU0NwzDBYDAcDo+OjobD4VKpxLLs0tJSMBjs7+9/8803Q6EQitlOpzMQCKDKK0mSJEmVSiUSieDIhmFALKIIDWF6+77PtaNY8bVVlkbOjN1udzqdLpeL5/lSqZRKpdLp9PLy8vLyciqVkiQJP0e12HK/KIrCsqyVJ4PKt2maPM/v37//4Ycf3rRpk91uh9zEXFgrPB5p8ZC/oVCoqanp4MGDIyMjFy9eHB4ezmazsiz7/X5FURwOR6VSKRQKlUrF4/HgINVqFWeeTCYVRREEYWJiIhqNtrS01NXV1dbWVioVRVGKxSL89FZ3LJ6yYRh35WODLQhrbBbuj8PhmJycfPHFFzOZTGtr6+Tk5NDQkMfjaWhooCjK5/Nls1lVVdPp9MaNG6PRaDab9Xq9xWLx7NmzXV1dhw4dwjitUCi0uLhIUVRbW9vi4qIsy5FIRFXVgYGBrq4unueLxaLNZkMDg8PhuIuJnETKEwgEAoFA+L+B1W1pt9s1TTt//nwwGHzuued8Pt+PfvSj/v7++++//8aNG+VyGbVSURTj8bhpmoFAwOVy7d+/f2BgYHFxMRqNbt++3Wazvf32236/f35+nqbpP/7jP45GoxCX58+fn56edrlcmzdvnp+fP3fuXCgU8vv9Dz744LVr1xYXF+fm5tra2hobG+EmP3fu3M2bN2tqaj772c96PJ6LFy9euXKlWCzm8/n9+/cHg8HJyUmfz+d0OovFYiAQgNNmPRG/dtFCUZQoihCgWDCgQk9RFMrws7Oz8/PzcHpgBhP8NtSHOfHWWChsLLAsWyqVZFn2er0NDQ1f+cpXWJZlWXZ1dRVaE0YdGEuss4KN3gqSd7vd9913X2tr68TExPnz5y9fvizLcqVSQV5NsVhEsk0ul8MBBUFgGAYrClz78vLy2NhYXV1dW1tbQ0MD/FFYdaiqWi6XYeCB+L5bK8C1ziXr5gwNDaVSqS9+8YuPP/74yZMnf/KTn4yPj9fX13/wwQdDQ0Ner/fpp58Oh8Pnz59XFAV6/eDBg/Pz8xRFnTx5kud5VVWnp6cfffTR0dHR48ePOxyOlpaWw4cPY/eD4zhcOAxOt/RWESlPIBAIBALhnpDy0GQOh2NhYWFlZeWJJ57YvHlztVo9fPjwq6++OjIysrCw8O6774qiuHfv3qWlpYmJCUEQ7Hb7gw8+eOLEiePHj4dCoZMnT169evVrX/va2bNnUYfO5/MMwzQ0NExOTrpcrv7+/rGxsXw+/+d//ufFYnFkZITjuNnZ2Uqlsry8bJrm0tKSzWZ77733amtrBwcHf/zjHyM3JpFIHD58+O233x4aGgoEAmgzramp4TiO53m73V4ul++0zGw5vGFe13V9fn4+Ho+vrq6isRVBNBzHoXiPAHhLuVpSGA0AGOQUDod37dq1a9euYDAIVzpWCHD8G4YRDAZxqqiUQ5I6HA4I+lwuR1GU1+vduXOn3+9vbW09ffr06uqqoig8z7vdbpqmYUaiKAo1fjw1LA9QqjcMY2xsbGpqKhqNtrW11dfXx2IxWOdVVcX7Ird+bTr+bw2uDqdkrRDK5XI8Hm9qanrwwQcFQdi5c6fb7Q6FQmfOnHn++edlWRZFsVwu79mz54UXXigUCjRNLy4uOhyOTCbj9/tnZ2evX78O73tTU9OZM2euX7/u9/tHRkZqa2vhgMKyE4sT9BLcxThOIuUJBAKBQCD8X5LycGCjF7NSqQQCgXQ6XS6XfT5fuVzWdV0QhNra2meffTafz7///vvPPPPM9u3bv//976dSqX379sXjcVEUOY6DE0ZV1d27dz/xxBP/+q//OjU11dTUlEgkfD7f17/+9Z/97Gcsyx45cqS3t3fXrl02m02SJEVRjhw5srS0tGvXLl3XJUkSRfHUqVMHDhz4q7/6q+PHj//iF7/o6uoKBoM9PT3PPffcr3/96/fee+/RRx8Nh8PZbJamaa/Xu14U41przdovkOeoaVo8Hl9cXEwmk/l8XlVViqJQqkdkDUS81TCK/lH4VSBb4Z/xer179+7dt29fU1MTlh8YzgospZvJZCyDDd5I0zSYUlD7R2mf47jGxsZwONzW1tbb29vX15fL5fB0bDYbz/OW391qM8VcKpZlYXkyDCOZTGYymWvXrrlcrsbGxtbW1kAggI0Fax/mLn6EPmK+x0KoUqnE43GWZbdu3WoYxi9/+cuDBw9+7WtfO378+Kuvvtrd3e31eru6up599tmf/OQnfr+/ubm5p6fnscceu3HjRnd397Fjx1544QVFUf7lX/5FVdXvfve7/f398FypqopcTtwx0zRxaQQi5QkEAoFAuBeBA9vr9brd7oWFhZ6enmg0evbs2eXl5fr6+suXL7e2tm7cuPHEiRPVajUcDuu6Xl9f73Q6r1y5Mjc3t3379ubm5t7e3uXlZY/H4/F4YKYXRTEQCFAUZRjG1atXBUH4zne+s7i4eP78+ZaWloaGBjSPwiBRX19/8+bNurq6lZUVu90uiiLDMBs2bPB4PPF4vFgsNjQ0IO6G4zin0ylJEnpJrTCc/81l4otkMrmwsDAxMZFMJm02G34dQTFWxossyxRFsSzrdrshFtFyCnGP7BQUib/yla/s2LEDATho/KUoCikueL3D4UBIpWWnwTIA9h4Y4lFchzZlWdbj8bS2tm7durWzs/PFF1+cn59HuI1hGDhDFPth4OF5Hke23gt6GpaegYGBy5cv+3y+jo6Ojo6OQCAAM/rv/rFBwiZUO8rzeECiKM7PzyeTyc7OzsuXL0PEFwoFjuOQusNx3Pj4uNPpbGpqomkaSUd44qVSyePxiKKIx42sG5/PFwwGrXgcvAseGc/z2Fe5ZyNrPgIJJSUQCAQC4R4CIhLV9Kamprq6ujNnzpw4ceL5558/ffr0vn37tmzZAu+NaZq7du3y+/0vv/zypUuXrl69Ck3MMExra2s8HldVNRQKpdPpUqnk8/koilIUxTCMQqFgt9vfeeedzZs3//SnP+3t7V1dXW1ubnY4HIlEolKpQIm+9dZbgUBgZGSksbGxoaHh4sWLb7/99vnz51Op1I4dO3Rd1zRN0zSk1sDrout6pVKB1FYUBa4V1LnhwYA0h8hDkEsmkxkZGTlx4sSVK1cSiYTdbhcE4SNJ8DgC/O5Yh8AyhJI8StqQ+KqqdnZ2HjlyxCoVp9NplMyhrR0OBzIWcViKouB0h3seL8OCBCe/9k1hkb/vvvuefPLJ+vp65HKiuRaXg15b6GmcM2z92A3AW6MzFSuf3t7e48ePX7t2rVQqIfDHWgzgCHCiW+251o7Nuqrxw+0F64NUrVZLpdLWrVtnZmZeeOGFt95668SJE/l8vqOjY+PGjadPn37ppZeGhoby+fyOHTvwOLBNAXfQzMzM8vKyLMs8z8uy3NXVNTs7i1ZswzCam5t1XcdKD0+/XC5jZwOhQ2vDeax4/ntN4ju+/e1vk/+vEQgEAoFwL4Cccgg+DCFyu92pVOrEiRNXr15taWk5evRobW3t9evX3W53R0dHMBhMJpMjIyPJZJLn+dra2rq6urNnz46Pj9M0zTBMKBTSNC0Wi/E8v7S05Ha7vV7vyspKS0vL0tLStWvXxsbGamtr8/n8jRs3FhcXnU5nbW2tIAiLi4uapvl8PkmSuru7o9HoxMTEG2+8kUgk/uzP/qy7u/uDDz6IxWIHDx68efNmqVTavn07TdPIJkexHKmFUJa6rtM07fP5ZFlG8gxs6+l0emBg4MKFC9DulmC15Pt6/aBWbgxs2XAT4U2//OUvW0V3SZI8Hs/dejoQ+kivr1arCwsL6XQamtUS61jSoER9y4NA96MlAHagdDo9Pz+PhQcCPYvFotPpFAQBDiJroBXaarFLcEdnHo1G6+vr3333XSzbnnzyyZ6enlAoNDQ0dOLEiWQy+cwzz7S3t7/77rvBYHD37t3vv/8+GgmWlpYcDkcul6uvr6+rqwuFQolE4tKlS8PDwz09PQ8//PDq6qqqqtu3b+d5nqIojuOwPaIoykfyKC0Fj32PUCgUi8XuhT9q2921TxEIBAKBQPjUcu3atdHR0WAwiLZOWDVSqdTY2Jhpmq2trbFYrFqtzs3NuVyuuro6WZbfe++9pqYmnud/+tOf1tbWfuUrXxkcHKxUKu3t7dls1ul0FgqFYDBI07SqqpVKBX2rtbW16XS6WCyWy+Xu7u5SqTQ8PBwOhzmOy2azTU1NS0tLi4uLXV1duVzO5/PV19fPzs7Ozc3Z7fZ9+/ZlMhmELUKiraysdHZ2wpCNNkrDMDBmqFqtYnKQrusMw2CjgGXZhYWFgYGBqakpVVVpmjZNE6XoarUKozkufz1BjAxHh8Mhy7LP52MYJh6PezyeAwcO/MVf/MXy8nIkEqlWq5lMpra2Fp77uwIkNaL0X3755fPnz2PFpSiKpmmQ+Nh8WE+/wYKPL6waNsMwgiA0NTV1dHREo1G73Y42CURkwqhDUZTT6URX8Z2ett1u9/v9v/zlL91ut8/n27FjBz4My8vLi4uLHMcdOnQom83OzMzU19fTNJ3L5dC6MD093dDQgKlPTqczGo2urq4ODw9j8VZTU3P9+nVd19va2rBKgXzHOa+9A9bXSBlaXV3t6Oi47777iJQnEAgEAoHwByvlUZ92u92BQADCFEVoCFlFUQqFwk9/+tNyuRyJRHp7e5999tlHHnnE7XZDo1u2jVKphHFO0I6onZfLZQSly7IsCIJpmqIowo0TCoVQxYdbGtGWGHK0urrq8XiwJIBw53m+UChQFIUO0Vwuh/O3CtXwlCNyPhaLJZPJ8fHxiYmJlZUVhNmjpo46vZUIiUjK9WQrTdMYjKUoCozduVxu+/btX/va1yKRCMr5lpP7roTDWHoUjnyO46ampl577bUPPvgA8eqyLLvdbuTH32Y8Fsdx8OtbJwm/TbFYrFQq0Wh027ZtLS0tNE0jBQhvh1ydcrkMh9KdLk6QockwDHz5s7OzKPAHg0FBEJLJJMdxmqbhniuKgg5m3DpsIKDxGhk1mI+LDmmXy+VwODBZzNq14Hkei7ePiHjr2d1TUp4YbAgEAoFAuFf4iMEGWlaSpHQ6jVR1eK8NwwiHw5IkBQIBQRASiYRhGA888MADDzyAzPJUKpXNZhFNWK1WJUliWRZGeQg7+B/sdjtGlkImWu2emUwGZeBMJgN9hr5SCEpUndPpdCqVQlwJdBtN03DJI9ydoiiXywXdWSqV3G43x3Fzc3M3b968du3a8vKy0+lEGRs6fq3aWxs0uR7YBKBpWtM0WZZjsdgjjzyye/fuXC7n9/txpei/vIup7XgE0OI1NTUOh6O/v986c8vOzjDMeiePebEMw6BtF4Z43DSapovFYjwez+fzHo/H5/PZ7XZZluGVwj1BG+6dzlLF9gXHcfF4HIu32tpaSZIwy1ZVVVVV3W43GgxsNhsC+LEUTCaTVkMCPhu6rpumKUkSjEzlcrlQKDAM43K58EpM4MJt/0hUEfVhytC9Y7AhCTYEAoFAINyjVCoVURRR0qZpWhCEUqmUzWYhrFVVdTqdBw8efOihhxDmbbnMeZ6vr6+vVCrz8/PhcBieELQnQrHBay7LsqZpwWAQI400TYtEIpVKJZ/PI+5G0zTTNL1eL+bFFgqFUCgE8ceyLFw6VvGYoii4ZdC4iamfMJBgeiiicrBE8fv9mqbl83mWZf1+v6qqOHnqw95NfLueCkf+I4rExWKRYZienp5t27YpioLpVGi41HUdQTR3BatzF/ZxjuOamppaW1tHR0ctJwxy4m/T2YnFAC7ByoDHtziIYRjj4+PoTG1qasKGDBYPaNhdL+jzNsiyjK0S1OaDwWAmk+E4zuVymaZZU1OTz+dxrwKBQCqVwlaAVWhXVZXjuGKxGAwGsRvDsixaAjKZjCiK1IfGIezD4Llgbhe1ZnDVvZlpQ6ryBAKBQCDcK3ykKg8RD3kEQYaiaUNDw9LSUigU4jiuUCigqm2aZjabReYJ5LWmaSh/QmJCAsKUggZNa2aqaZposkSRuFqtwrUCXY7TqK+vR6Ufp5fP5/EyhFfCjIHVhSV8UY9HHs61a9f6+vrgxIC9xJrbCrcPpN5atfeRbz8i5aF6MZOotrb2i1/8Yl1dnWEYbrcbUt6yld8tBYlbYZ0VbnWhUBgeHkbujWEYiJO/zVaAFYeP9l+4a7CPgYWQ1+stl8vLy8tYs/n9ftwi6/E5nc7fwi7vdDoNw4CTqlQqYfwTTdOIQnI6naZpFotFrPqwq4DVFAIo8RytTyM2anD+LMvigwRbF1ojeJ5H/L9169auiO6pqjwJoyQQCAQC4R4FA0qhpZAM43K5gsHgysqKKIqw1rjdboZhVlZWKIoKhUIURQmCgKwYiqIwjRVJgqjpopiKvEW4IDDqCOpfURTTNHmep2l6ZWUFatU0TZ/PNz09HQwGYbEol8vRaBRZK7IsI1MFA1AhGbHqgDClaXpgYGBgYCCfz2NNYplPMPEKLZgYsWSFMKLz9fY3xzCMcrnMMExdXd2mTZvK5bLH4ykUCliHVKtVWMDv1uNAsRm2eEEQYH+qq6vjOA5bDVbY4v847BZNvbDNWLsTbre7Wq3mcrlKpYIien9//6VLl5aXl3me9/v9cFvBvHRHsCwLr5SmaYZhuFyuWCyWSqUymUxzc7MoiljdxWIxRVFyuRxM/E6nM5VKQejj0ei67vF4LGWPzxIWdbgWrDRUVcWsXOpercT//1aApO2VQCAQCIR7BKvt1arEr9VDv6mK1vv5JwlKsJVKBbZ7j8eDerxhGNFoVNf1a9eu9ff3w46P4n25XLZi3a05qXf0pjRNFwoF9OnW19d/4xvf2Lp1K2xCLpcLaTkoY5um6ff7sWWBr9e68xHsg95NTdNYltU0zeVyoeSM5BaKogqFAlYpv3km+Xz+Bz/4wcjISDQahYMcTbF3OvIJaxiYUtZuU5RKpUAgsHXr1m3bttntdtjoYYaxdglgo7+NH+nj/gDc/uf4Yu2g30wm097efo+0vRKvPIFAIBAIhE8vaKmkKApJNbIsOxwOnudFUZydnR0aGpqenobAtdlssixb0hPuGmqNl/qO5CMOyHFca2trIBCwNgQwftU0TcMwOI7DbFq32+12u2EC0XXd6/UidwUWEYhgKzAHJ4mkIPjFMSjqliZ1p9PZ2Ng4NDSEya8wltxGx6/ndMdgWpTqocsh61mWzefz165d0zRt165doijKslypVNBSLMsyXEZYCZBP46cQYrAhEAgEAoHwqZbyliKHnkasZDabHRsbGx0dRWAltKlzDajEl8vl/9GO8pvAZILqe2dnp8/ngzMbznJrequmael0urGxEZE7xWIR2eccx2UyGfhzBEGgKAq2fhwQYTsImcHpVavVYrF4yzNhWbazsxP9o6ZpQlXfxstuXweO45Cjr6oqZtnifsKxk8/nh4aGRkZGqtWq1+vFugKOfOwVoDxPPo2fQkhVnkAgEAgEwqcXZMNbsTboOl1YWLh06dLS0pIsy5i3CpkrSRJGukK/Qn3CmX1Hb4pqOrpC29raYKqBSUaSJE3ToNEFQbDb7fF4PBwOu91uQRA0TUN3JqSzqqroxEWWYrFYRGcnLECofCMaP5vN3vJMGIZpbW1tbGxcWFhAWCf6gNe7orVWorWvgTcGwZTUh3GcKMzzPA+P/vXr10VRbG1t9Xg8aIoVRRHXbhjGnSZUEoiUJxAIBAKBcK+DeBzL+C5J0uzs7Ojo6PT0NEVRLMtSFAUTiCAIKDNbja2/dUMgFHa1Wm1sbIxGoxhshDJ8IBBwOp2KoiBeBhOLeJ43DCOXy2E8Vj6fZxhGkiToe1mWJUlCDo/L5crn84IgwPGCqvxt5kyhTL558+bp6WlBECRJQjjjbRYha3W8dQcKhQK2AuA7gksebaZYGMBOMzg4mM/n29vbGYax7i0i/7G8IR9IIuUJBAKBQCAQ7kBVIwnH7XZrmjY9PT08PLy4uIiyt9XNqSgK1PZa3Y8K/W/hlUeeI8MwmzZtgjMeGe08z+fz+Vwu5/P53G53oVDA+gFKvVQqeTwet9udz+fR7VqpVKanp1mWRdKO3W5fXl42TTMcDiM4yG63W52stzwTJNxv3LgRiwTLKH+bqvzaflDr2hENiXG8EO4wzSuKgpR3l8ulKMrMzEw6nTZNc8uWLaFQKJvNFgoFtAEghYZ8IImUJxAIBAKBQPjfgtZMSN65ubnR0dFEIgG9jkgZK8OeoihrOpUllMGdBqVDuPt8vs2bN8MMA02MFJrGxkaWZa9cufKf//mflUqlra2ttrb26aefDoVCqVQKoZmwpy8uLs3es+oAACAASURBVJ49e7a5uXnfvn0cx+m63tfXJwiC1+vNZDIul6umpgYK+zYnY7fb6+vrw+Hw6uoq1jO3zLpZuw75yOwkiqISiQT6bjE6ACsQ5P3j9hqGAe+NoijDw8Ow0yCWHok3xCtPpDyBQCAQCATCnSHLciQSKZfLc3NzV69ezWQyMJdDfWJ2UiAQiMVi4XAYc5RkWc7n85lMJpPJFAoFTdP8fv8dvSmK/W63u7m5GYsBlmURSoMJTcViMZlMRqPRz372s4ODgxMTEzMzMw6H4+bNm93d3aIoopF027ZtbW1toiheuXIlmUz29PRs2LAhn8+Xy+WFhQWWZXmeTyaTuVyuUCgcPHjwN8/E4XA4HA6v1xsOhxOJhNfrXVpaQpjPLc/cqtmvhaKompqacDgcDocFQeB5HsNWC4XC0tKSqqqpVApbDR6PR5bldDqNTJvt27eHQqFCoaAoynr7BgQi5QkEAoFAIHxCrFV4VjLMR774vYDAdchlmFvsdnupVPL5fIZh9Pf3X7x4sVKpiKKoqmo+n6dpuqOjo7u7e8OGDU1NTZhwhFZOHFBV1cXFxbGxsfn5+YmJieXl5VKpFAwGWZYtFArWodxuNzpZvV4vDCcoSGua1traCpc8wiXxmmKxaCVR0jTd2dnZ2dn5/e9/f2xs7OLFi06ns6+v76mnnvr5z3+eSCRWV1dVVW1ubr569Wq1Wk2lUqIochz361//+sqVKw6H46tf/eqrr76KwPhqtXrkyJFMJuP1eqG/0Y2K82ltbe3v74cdH2O2UqkU0jAVRalUKlhjWEOySqVSuVwOBAKdnZ2bNm1qbGysqakJBoMYpIpgSoqiyuXy6upqPB6fmpq6cOHCysoKxoTl8/nBwcFqtdrZ2en1ehmGKZVKTqdT0zQM00VYpxXn//F9MG7/mVxrNLL2IoiUJxAIBAKBQPhEQScowhyhpBmGQVNmX1/fwMAAhFoikQiHw7t27brvvvtqamoikQjHcVZGO+awQsV6PJ6Ojo6NGzdWKhWU869evQpJ3djYSFHU0tIS0m/QD+pwOJDSyHGcaZpw51cqFahYJMCkUinYYzBBFq2ryKbMZDJ+v3/Pnj2nTp167bXX2tra/vEf//FHP/qRz+dTFCUej3/+8593Op2FQiEejy8tLX3rW986ffp0f3+/x+M5dOjQ6OhoLpez3ERw9eB9EbIpiiLc7eiRTSQSDQ0NsizncrlQKGSaZi6XE0URvqNKpVJTU9PV1bV9+3bMW83n8263G5YbtBBQFFUqlTRNE0Vx+/bt3d3dW7duPXny5Ojo6MzMTFNTU7FYvH79ut/vR6A+soMQ6l+tVk3TxM3BTgj5ABMpTyAQCAQC4V6nUqlARkO2qqqKCbW5XI6maZ7nW1pa9u7du3379kAgwHEcIiPRyqnrOrQv0ieRu+J2u+12+/79+3Vdh6m9t7d3eXmZZVlMaUU6JNYPlszFiiIcDpfLZYxoRZxLOByWJCmVShmGoSgK5simUimn05nNZl988UWYfGCUlyTp7/7u7773ve8FAoEHHnjgwoULTU1N8Kvk8/mGhgaXyzU2Nmaz2bq7u5eWlnK5HCrc2DBBzRtOGJZlceRKpcLzvKIoLpcL+TkURa2srHg8HlEUi8ViLpfbuHHjjh07tm3btmnTJjiLZFkOBAJIoSmXy7hGfB0IBJBmY5pmV1eX1+udnp6+cOHCxMQEAvv7+vry+XxHRwcWFWirBVbcJ4FIeQKBQCAQCPc0kKeIWOE4ThTFdDo9PT09MDCQy+UYhonFYh0dHYcPH+7s7KxWq7Isl0olNGtaeSyVSgUDTSmKQho6xqmi6L5ly5ampqbW1tYTJ07Mzc1BwWMrAANZnU4nqvuojsOjzzBMsVjE8fP5PEVRPM/7/f5oNCpJ0jvvvLO6uppKpb70pS9ls9mOjg5VVcPh8ODgYH9//+DgYLFYnJmZaWxsPHr06IkTJ+rq6kKhEMMwv/jFL6anp7u7u4eHh3Eh0OVQ8A6Hg2EYnHy5XKZpOhgMIsgSktrlcqVSKSj4dDqNkMpKpbJ///4dO3bs2LHD7/dXq9VCoUB9GLpf/hAsmbDLgUI7tjLQ0Yv7/OKLL05OTsqyPDExoapqKBSy2WwejwfmIisDp1wuI4GHfICJlCcQCAQCgXDvAssH9DQc6jMzM1evXi2VSoqiNDc3P/jggzt27KipqUG6PPLR8YvQ2dSHg5BgsIE6R9soBq/C4P7QQw9t2rTpjTfeePvtt3medzgcSI20xDRmUXEc5/f7reway4iPCHlJkkzTzOfzp06d4nn+/vvvb2trs9vtL7/8ckNDw7Zt20ZGRmCzaWtra2ho6O3tTSaTe/bscbvd1Wo1EomcO3cuHA53dXVJkpROp30+HyZG4eQpinI6ncjZpCiqWq263W6Xy5VOp/GTYrHo8/mq1SpN0w0NDfPz85Ik7du379FHHw2Hwx6PB3sUTqcTcTrwx2MbAeKe+nA0rGmaNpsNATuGYfA8H4vFnn322UuXLr3zzjvZbDafz/f29ra0tGzfvh0bJmvXA791eD+BSHkCgUAgEAh/ICA7haIonudVVR0bG7t582YqlbLb7Vu3bn3ooYf279+PganQnRCgALV5WEesjl6IeAhxyH1N02RZ9vl8ra2tDzzwAM/zb7zxRqlUcrlcdrsdKY0syyJ+keM4l8sFUzhN0yhaY/IUSvWHDh3asGFDMBjMZrP19fX5fP7b3/729PS0zWarqan5h3/4h+vXr+/atatQKMiy3NPTs7y8zDDMxo0bM5mM3W7v6OhwuVz19fWhUEgUxQ0bNqyuruKNoLw5jsN74VuapuHdL5VKSJPEHdB1PZ/Pcxy3Z8+eL3zhC4FAADHwSN1BCR9lfoBjWtH7uKXw8MB1A6Hv8Xj27dvn8XjefffdgYGBeDyuKIrH44nFYsFgsFwuo68AQ6/uNOuTQKQ8gUAgEAiEPyggB+12O+rxg4ODq6urgiBEo9HHH38cQY25XI6iKKjttenp6L90Op1WNgtqz/CToEET42BLpVI+nzdNs6am5umnn5Zl+fr16+l0GrZ7+L9pmkZ2u9Ubil0CnufhmHc6nZlMBm+qaZogCOhDhe+lpqYmn89XKpWWlhYsRaB3N2/erChKoVDA0Kuuri5ZljOZDMdx8OJHIhFd19HkirZaLEXQdUpRFJYWkPU8z6fTaUh/0zSPHDly7NixaDSK38IWBPw5LpfL5/NhofKRCEubzba6uoqdEJ7nKYqSJKlQKPh8vpWVlVAodOTIEcTPz8zMpFKpGzduGIaBgVaWS55U5X+/2MktIBAIBAKB8HsHMYssy6bT6YmJiWQy6XA4fD7f448/3tPTY7fbc7kcy7KhUMhut8MybllfTNOE1QSeeMxykiQJfnrYzUulkqqq0OgoXZum+c1vfnPLli2oUguCgOh0mE/QCItvaZqG0wYtsMhlZ1nW4/FAVS8uLra2trrdboyAxTs6HA7Ezni93kqlsrCwgJ+jzTSXy6mqKggCZDQM/bIswxlvvR0uCrsBLMtaR15ZWYlEIsjuPHLkyBNPPFFbWwvFr+u6ruuo4mP7ApOzTNOE6wa7FriBTqfT6/WiNp/JZGiaxtjXhoYG0zQLhQJMO8Fg0G63z83NxePxlZUVWZZpmsbtwqAuApHyBAKBQCAQPlGq6/Cxvikq0PByIFcR0enBYDCdTuu6furUqUQi4XK5DMM4duzY7t27HQ6Hqqo8z6NmT1EUTB2WJIVXHiIV/nJUmpEyiTwZVOut0JtyuQx3+De/+c2tW7eWy2We54vFoiW1kaFOURSiIfGO6B/VNM3j8eCVNE3n8/mamhq42GVZXlhYQDgMwzAocl+/fr1arW7YsCEej4uiiIuFbQaNpOg9tWavGobh9XqxwLD6U9EzQFEUivqCICQSiWKxeODAgSeffDIUCiUSCdhp4IDHOVAf9g9gfWI5jnCjsCrQNA2PACmT8COlUin8bj6f37p167Fjx8LhMEVRyWTy3Llz1hAAnA88PLghGLJLkm2IlCcQCAQCgfAHiNvthmfdEuI0TZfLZV3XOY67evUqx3HJZFJRlKeeeqqnp+fjXswwDPPkk0+2trYuLy+73W6rNxRhOFgnQN2uJ09DoVA+n/f5fPD/fPDBB8jAgXNmfHx8bGysVCrNzs6WSqU33nhDluXFxUX4zmdmZmw2WygUwu/+Jlg/cByHyj3OoVQqwUq0efPmbdu2IaTS4/FAW//uMAzD8zxN07hwl8vV2tr68MMP44pM07x06VIikcAKAW9K07RlSSK9sJ8kxCtPIBAIBALhk8PhcMiyjHo2JC+iDIvF4tzc3Pnz51GQ7urqeuihh0RRRDn548Nms23btm12dnZubq5UKiG13WazoSQP346iKCzLfsRoblEoFFwuF8LvVVWtr69XVfXq1asrKysNDQ1TU1OKojz//POdnZ2Li4vnzp3r6ek5depUtVp94oknAoFAtVrFhNdbHr9arSJVhqIoZOwgQNMwjNra2r179+7YsQP9uDzPr3eGdwr8OVa/bKVSCYVChw4dmpiY6O/vp2l6dHTU4/Hcd999oihaUZ6o91vbCNgZIB/4jxtSlScQCAQCgfDJoes6BqnCNgMpb5rm9PT0pUuXDMPIZrNNTU2PPvqoIAiIRf/44DiuXC6n0+k9e/YcPXoUFh1YdyRJwuQpiGno2lseBN20g4OD3/nOd4aHhz/44IPR0dETJ07E4/GXXnrJ4/Fcv35dUZTLly/ncrlSqXTy5MlMJpPL5fr6+jCZFZsD6618UJiXZVmWZSte0yrJ+/1+yGi87E7vwC0dVpqm4azg1YHD3u/3P/LII9FoFGc7PDw8Pj5u2XWsRlvLZkM+6kTKEwgEAoFA+EMDCS12ux2ThiCmFxcXBwcH8/l8LBZjWXbnzp2bNm2CbP1YT4ZhGMw8isViR44caWlpkSQJ41oVRUHw5dqMy1seBAOkYrHYH/3RH33jG99gWXZhYaGxsfFv//ZvEQe5cePGz33uc7IsR6PRPXv2uFwu0zSDwWC1WvV6vTRN+3y+1dXVWx4cHqRqtVosFpFTCWFdW1u7a9eu2tpaJHgiS+du2Vo4jkMKEOZAodZus9k6OjqOHDmCcH1d10dGRoaHh9GWgCo+/P0wI5GESiLlCQQCgUAg/KEBHa8oCqJgaJpeWVkZHh7O5XIej0eSpEgksmvXLqfTiZDHj/VkNE0zDKOurk6SpEAgcPDgQXSCwsSCKbNIlKc+7B+9hZay251O58TEBM/zmUwGFfTu7m6WZRsaGtLpdGdnZyQSMQzD5XKpqtra2ioIwtLS0uzsLLp7U6nUegNTsWtht9tlWYaehj3pvvvu27hxI8uy6IVFbs9v0Wx6y6o8vDrYnTAMA0E3EPRHjx4NhUKmaXq93tXV1QsXLiBNyPLK4xxQpyefdiLlCQQCgUAg/EEB5wYiFxmGSSQSw8PD8/PzmN6qadrOnTubm5utKacf68kYhoHyc7FYdDgc27Zt27RpE+LYDcNIp9N2ux2RO5DRtzwIInGampoKhYIoinCWX7hw4b//+7+Hh4f9fn88Hq9UKqurqw6HY3JycnR0NBaLhUKh1dXVpaUlOOC9Xu8tD14ul/HumUwGbhy73V5fX4/VjmEY+FckZt6t3BjECkHKo2cA72WaZiQSOXDgAGIoaZrOZDIDAwPZbBZ3EgmeCPInH3Ui5QkEAoFAIPyhYfnjEe84Nzc3PT2NXBRN05qamo4cOYKYyFQq5fP5PtaTQap6NptlGEYUxXA4vHv3bjjmS6VSsViElkVS5HryFE2i1Wp169atmqb19PR0d3c3NzcrimK32wVB2Lx5c7VafeSRR5xO586dO5uamgYHB4vF4tGjR/1+v9fr9fv9mUzmlgdHhkypVEqn05Ikob21ubm5qakJOxsY+6ppGpwwd+W2ICEHhXY45pGA6XK5JEk6cOBAOBzO5XKCIAQCgf7+/mQyCZ+PNVwWSw7yaf8EIAk2BAKBQCAQ7j7ryUqPx7O8vOz1ekVRHBwcHBwcxCDVSqWiaVpnZ2dLS0sikaitrUXMPFLeoSY1TUun0w0NDRRFmaaJdk94xEulUjAYpCgqkUjwPI9oSIfDgfzESqXi9XplWc7n87CyYDQspjJVKhWO40qlkiiK3d3d586dm5+fDwaD8Xhc13Wv11ssFr1ebz6fv6V3n2VZWZZ37txJ0zTLsocPH+7v719aWqJpeuvWrUeOHEF2+1NPPbW0tLRnz55yubxz5078LlwoiGm/5R2rVqvZbJaiqHw+T1EUwu+PHj2KyVPUh2V7iqKwb7DeemO9gv16P3e73XDX4MQkScKwW1mW/X7/nj17ZmZmVFVlWZbn+bNnz95///2BQABB+Gg2+LijhwhEyhMIBAKBQPikURQlHA4zDBOPx1GPx7AkiqIikUh7eztFUYFAwDAMNF8qiuLz+TRN0zTN5/NhnGqhUPD5fJa+pChKEASMOhJF0TCMxcXFWCyWzWahwimKymQy6BalKGp1dTWbzUYiEWhZTDWCkvZ6ve3t7dCpqVQql8t5vV6WZXVdZ1n2lmobiwoUodHUW19fXyqVcAn4LawfYOa5IxM5pHY+n4/H44iL2b17d2Nj4+/l2Vleo4aGBq/XK0mSruuYzzUxMeHxeBoaGrAAwLMjdnki5QkEAoFAIPxBoet6NBrN5XJDQ0OTk5NoM0WraGdnZ0dHh6IoHo8nlUrxPI9/LRQK0IWrq6tIdNmwYUOlUvH5fIZhaJoG3cwwDPwnHMdJkkRRFMuySFbB/KlKpSJJkiRJXq8X6wdIcAh0JOq4XK7Ozs5z587pup7JZBYXFwVBcLvdqqq6XC4sOT4CMlug0eFLqa2tReC6x+NBUD3s+HDC3JHzBI2ky8vLc3NzyIfp6elZr0f2E5DyLpdLUZSWlpaGhobR0VFN0+Cbn5mZcbvdoVCIZVkM04VvnvBxQ2xMBAKBQCAQPjlYllVVdWZmZnp6GsOYEJBSLpdbWlqCwSD8MOVyGcrV6XTKssxxnMfjYVnW6/W63e5sNhuPx8vlcj6fR9kennKv1zs/Py/LckNDgyRJsixD9QaDQQj3crnMMEylUmEYxmoYhfSEw4em6cbGxg0bNqC6PDU1xTAM8mHW864gNBNLAtM04Xjx+/2hUCgajeq6jsZWNIbeqZ0duTTxeFxRlGq16vF4WltbdV1f7/W2dbhbjw8RNz6fb8uWLdZsV7QyLywsTE5OYswW7ir5tH8CkAUTgUAgEAiETw63233jxo3Lly/n83mv12uapqqqHMc1Nzfv3LkTU2BVVfX7/Si0G4YRDAbPnDnzyiuvbNmyJZvNdnZ2fuYzn4lEIoVCAZbxmZkZjuNOnz59+PBhmqYxWAqF4Xw+z3GcqqrJZDIajSJF3jJ+QILjlQigZBgmEon09PRMTk5Wq9Xe3t4DBw64XC7MsbqlJrYEOr5ApDrQdR37AzabjWEYnufvNHDdZrMtLS1hxipM9rW1tb+vfBie57HaUVV1165dFy5cwELFMIxIJJLJZM6fP+9wODo6OtDGQD7tRMoTCAQCgUD4g2J4ePj69evwzyCVEmOPOjo6ampqTNN0OByo8tpsNtM0eZ7P5XLxeNzv93/jG9/4j//4j8XFxVdeeaW9vb1YLEqSpKrq9evX77///unpaZZlf/WrXzEMs3///u7u7h/96EcURR07dozjuNdee83r9T700EO9vb35fJ5l2b/8y7+kaVoQBIqiEOaIrk2n07l58+ZgMChJ0uLi4tmzZx9//HGapjHN6pZqG7Vqa5wTRVF2ux1zlNxut2mauq6j0dYwDJ7n//e3q1qtXrlyZWpqyjRNjuO2bNmi63q1Wl3PvrKegL4r4Ta4UqfTCZdUR0fH/Pw8TkaSJLvdrqpqb29vqVRqa2uD34l84ImUJxAIBAKB8IfD2NhYNpvFOCHENaJqHgwGnU6n0+mEmEY/JUSww+Hw+/3vv//+3//931+/fv25554bHx8XRVEUxRs3bhiG0dXVBdP27Ozstm3bOjs7T5w4YRjG3r17N23a9Ktf/crv9+/cudPn8ymKcvPmzWeeeQaDmcLhMOrxUMDQ4na7PRgMBgIB+H8mJiYQqS4Iwm2kvBWED01P03SpVCoUCoFAgKKoUqmEiVd3WlDXdX18fBwrgWg0WldXhyXQ7+XZYcHjcDjgTYpEIqZpMgzjcrkSiYTf78foK7fb3dDQ8Psy9N9rEK88gUAgEAiEu0+lUvF4PDBgIKXR4XBcv359dHSU+jDpBZnlGKfa1dWl6zrGEiF7HmGRTqdT07RyuXzs2LGvfvWrf/3Xfz0yMmIYhiiK1Wo1GAzu2rWrt7cXLa2hUKi+vj4YDMZisenp6eHh4b6+vlAo9JnPfObGjRunT58WBOHo0aOvvvrq1NRULBZzuVzoQ0WMIwrJaFetr6+XZdnj8YyOjp46dSoWixWLRZhJIN+hy9HDinGnGHrldDoR6mK3230+H16D2jze4jZCGQuJtSuc2dnZmZmZQCBQLpfdbndNTQ0SIdcVdna7zWaTJAkpnJIkmaaJvttEImGz2fBQKIpyOByqquJN4ZlhWbZYLFoNDL8J9hxUVcXl19XVwSKVTqfRgowhWXNzcxcuXOB5HvcKnbu4XVjqkL8OIuUJBAKBQCB8qmFZdmlpCXkymUymWq2m0+mhoSHLRb22Ps2yLLS+VdXGa6D1OY6rVqu5XM7v92ez2ZWVFWTMT0xMpNPpcrm8Y8eOZDLpcrmmpqYMwxAEAX6YnTt3HjlypKmp6dq1a1//+tc3bNgwOTnpdrufe+65999/f3Jy8jaCGDYYKPvJycmxsTFIXvwQJ4nW2Lt1x5DkI0mS2+02DCOXy7nd7oWFhWKxiBZSRLybpon8zVtSLBZpmvZ4PFhXiKKIvY5isdjW1ma32+fn5/1+vyzLiOvB4gRGo1Qq5fF4otHoegenaRpqvlKp0DQtiiJ2KnAr0B6AJ5jL5cbHxzmOw9YKivewTpFkGyLlCQQCgUAgfOoVht1eqVTQ6MmyrGmao6Ojy8vLcLNYw4ygAgVBgP5G4RaZMPgnjEaqqam5cOHCt771rcuXLx84cGDr1q3/9E//NDU15fF4FhYWLly4EA6HEdQYDAYXFhYCgcCOHTv6+/v/3//7f/Dn/Pu//3sul2MYpre394UXXujq6gqHw+udPMdxkUiEZVm73c6y7MzMzMDAAGrq6FtFYA6u8W7dMdjQrduF0xgbG4OOt9vtoVCIoij05q53EL/fj8bf1dVVRVF0Xe/r63vrrbcuXrw4NDQEc461XiqVSgjdLxQKuFKbzbbe3Fnqw6we3AGHwxEIBLDtAIlvLb0cDkcul7tx4wYmfFUqlbVbGeRP4+5CFkYEAoFAIBDuPpqmhcNhGGwCgcDk5OTQ0BDHcUgwtIJcIO88Ho8gCFZV3qrcV6tVURTT6fSOHTv++Z//GY2wra2tmUzmBz/4gdfrFQTB4/EMDAwcPnx4YWFBURTkP0aj0a6uroaGhqWlpYcffpim6Wg0WltbG41GP//5z/f19T3yyCPIlrklNpstHA7DuC8IgiRJQ0NDmzZtam9vhwkevZ5Iv7mLd0wQBJZlFUWhadrpdM7Pz09PT/M8D+dPTU2Nw+HQdX290bAURaXTaYxnCofD1Wo1k8m88847k5OTPp/v5z//+Xe/+90NGzZgwJZpmmfPng2Hw+3t7diCwM33eDzrbTXgYlFcx50RRdGS+E6n0zAMRIsahrG0tDQ5Oblp0yZsoZRKJTxf0gtLpDyBQCAQCIRPO6ZpIgCeZdlsNtvf318sFt1ut1UShjEDXyAz3uFwoAKNn+OV+XxeFEVVVevr630+X6lUUlW1qamprq6uWCxWKpVisdjV1SVJEsuy0PGRSMTpdCYSiU2bNnV2dqZSKZvNduTIESv+sru7u1gsJhKJ+vr69U7e5XJRFCXLMkz509PT7733XiwW83g8liS9u3mLNptNURTYVDweTy6XO3XqVDabxQwmiqICgYAV5b7eQcLhcLlcxkBcSZLg+3/qqac++9nP/vCHP3z33Xfb29v7+voCgUBra+ubb77Z09OTz+cXFhZsNtuXvvSlarWKBtZbHhwB+UgIRQusy+WyFmCIy0RvABY8Q0NDwWCwsbER+wz4XVT0yR/I3YIYbAgEAoFAINx9WJaVJAnxJjdu3JicnETvJvXh2CPLawHdbMk7lOSt/shMJmO32/1+v9frXVlZQc0+lUrF43Ge50VRhOXD7XbDjb28vLy6uor3hdM9FApBGcM4vrKy4na7aZpub29f7+QdDgfDMBgmBd9LoVDo6+sbHh5WVdXqjjVN8y42cWLFUi6XceY3bty4dOkSjOkYYoWegdt7zXO5HIr6oiiGw2Gfz4cBW6qqdnd3z87OUhTl9XqHhoYymQxy9zFma2BgYGRkBAun9Q6OiVrof8WjdDqdcBkZhoEHWiqVMP7Wbrcnk8l4PI4TwLIHDiLy10GkPIFAIBAIhE81sGJzHJdIJNBgCqO5ldtYqVRQfUcfJzSxFZYCC4fNZtu4cePS0tLs7KwV6gJLd2trq6Zpc3NzNTU1kiQhekWW5Y0bN7rd7kwmg6lMyWRSlmVFUQRBkGV5YmKipqbG4/Hk8/nbtL1CrDMMgyx52F3y+fyZM2eWl5dxFdDxd7HADAWMtMfBwcFz584hqQZvhHAb9I/eRg0LgoDMn1QqVSgUkPiJO+n3+30+XzKZRLhNsVhsb28/dOgQRVEcx/E873a7vV7vbUbJojEXdXeYarCOQgwRVL6164LXT01NxeNxvBgNAAQi5QkEAoFAIHza0TTN4XCUy+XBwUFYa1KpFMwYVgS7FWVjmTSoD4ccWd/G4/H6+vqmpqalpSXUdEulEs/z6XQao17z+Xw4HIY1v1KppNNpiqJ8Ph8iLEVRKrRdlAAAIABJREFUhDh2OByFQmHjxo26rsfj8bq6ukgkst7Jl8tlRVGg1OGM53mepune3t5EImE17CJk827dsUwmw7IsTdOyLF++fHlgYEAQBDiOrPB7jNC6zUESiQRN05FIxO12Y/HD8zwy+/v7+x0Ox8TEhM1m6+joKJVK2KMYHh5mWTYUCqH59TbHR18ynEV4JQJtGIbBY7X6YvFY3W738vLywsICBoFB7pPOVyLlCQQCgUAgfLqw2WwQduVyWdd1CNBgMDgzMzM+Pk59aO9mGAb+EI7jKpWKVfNG1dk0TWTJa5omyzJ8Jg6H47333nvllVdyuZymaUNDQ9euXZubm3vnnXc++OADvPjkyZPBYHBkZOTEiROyLBeLxd7e3osXLyYSiVQq9corr/T391er1WQy+cILLywsLEQikXfffff111+fnZ1VVRXmEHhmYPKuVCqBQMBK4IGLnabpYDB44sSJVCqFUHxL10JqW5eJUHyrvxP2d+trNJXCDgTPPWw82G2QJOnNN9+8cOECct9RzMZhDcPw+/2IhVnvQcDmXiwWi8WiIAjpdFpV1V/+8pc//OEPR0dHW1pa0um0YRiJRCKdTudyudnZ2ZWVFZZlkROKmn11fQKBgGEYCP6H5we3CzO/8ByxZeFwODRN83q9w8PDiUTC7XZjjBdU/seXMY+P072TXk/aXgkEAoFAIPxOQKfC446WR8jfTCaTTCYNw7AyCmGxgA1jrR6FurWCa2BVRyl9cXHxBz/4wfbt20+fPv3000//5Cc/QeLK3NxcIpFwOp3j4+PXrl3bsGHDv/3bv3m93uXl5T179rz44ouocN+8edPhcAwNDcVisRdffNHlco2MjDz88MMvvPDCxo0bbTbb4cOHY7FYtVpFygoWGJgyazn7qQ8HwaqqOjc3d/z48cceewwbAj6fDx23VtMnZD0G1kK2Wlk98KXwPI/8eMRKIj3GMAyn02ma5qlTp1566SVLNKPHFPpY1/X/0Z2POwktixmxmzdvdjqdU1NTjz766Be+8AWGYRYXF8PhcENDQ21tbTwe37Fjx8jIyFNPPWWz2SKRiCRJaPn9TSDQrdzJUqmk6zq+vSWapuGTMDIy4vP5gsFgJpPheZ4U5omUJxAIBAKB8OnC8r6jOutwOObm5uLxeKlUgtrDtCArg8XyVWO+qeWYhxnDKnLncrndu3c/99xz3/ve95aWlrq6uvbu3XvixIm/+Zu/uXLlyvHjx03TfOaZZ957773Gxsa9e/f+13/9l6IoLMsePHjQ4/Gk0+lwOHzgwIHBwcFyubxp06aLFy9evHhRFMW6ujqKojweD0VR+XweEhzVdJqmJUmyBh5hmYF9A7fb/fLLL6uq+uSTT0ajUcMwoOOtsa/Q0xhhuzZV03LYI03S7XbjzjAMUyqVSqVSNps9efLk+++/jwo9gh1hQKfW5NvcvuQsCIL16xRFud3uAwcOiKL4p3/6p/Pz8+l0+ujRowgLWlpaEkWxvb29XC53dHRUq1WO45xOJ8uy69nlsb2Aa7TZbIZhyLJ8GymP2Eqn0zk2NtbS0rJt27bV1dXbhF0SfguIwYZAIBAIBMLvJibsdvjRIcQhNCuVSjweX11dtRJp1g5zha/a+vVCoaBpGvVhrRcvg8BFJ6goivX19XCneL1em80mCEI0GoUU3rlzp8PhGBgYGBgY2Lx582OPPdbe3v7mm29euXLl2LFjsiyfOnVqdHRU07SVlZUtW7YcPHhww4YNFy9ezOfzcARh+im8GVCrkiRZ/m/rSuvr61VVramp6e3t/fGPf3z9+nV0x8Jbr6oqlCvLsvihtR2BBYxpmlCxpVIJTbqo/Wualsvljh8//vbbb2cymVgsJggCdglwf3BD0AV7+zD7SqWiKApuHVqBg8Gg1+udnZ3F+kHX9YWFBU3T4PL3+/2FQqGmpoaiKJfLZXUCrPegrR0G7EIUi8XbfDCwyGEYplAozMzMIMoGF0UgUp5AIBAIBMKnAtTjoTghBGmaVhQF7hoUp9e+Br9iKVQ0pCqKAtULrY+CNPzrU1NTZ86cGRwcRPRhQ0ODoihnz5595513otGoJEk//vGPS6XS/v3729vb6+rqTp48iZT08fHxU6dOHTp0CDNQGxoaOjs75+bmxsbG3G733r17R0ZGkskkFgawvzscDjSMFovFj0j5SqWCAMdgMKgoSn9//xtvvHH8+PFCoQBXPcuylUoF5nssS3D+KNLj4HDRrPWXJxKJc+fO/exnPztx4kQgEPB6vQsLC6Zp8jxvGAaGaqEcLkkSNj1ur7Zh6cFrdF1HO0E4HHY4HDgTNMUipH95ebmhoWFmZiYQCEiS5PF4stnsegfHzCw8QdilCoXC7T8YyK90Op3T09NjY2NerxdrNgKR8gQCgUAgED4VQHND5KFCb7fb0+l0sVi0rNXWv65XlYcohM/e+i0cbWFh4cyZMw888MD27dtra2tlWT569OjZs2c1Tfvyl7/86KOPzs/Pf+5zn8tms6dPn8Y0qLm5uZdeemnv3r07duz4xS9+YbPZHnvssbq6utdee23fvn1NTU1TU1MffPDBzp07fT4fTsZywhiGUS6Xc7kclOjaf0qlUl6vd3R0lGGYQCAwPj7+5ptvvvTSS319fWgztWbWYugpLsfSvhzHuVwuQRB8Pl8gEKhWq6Ojo2+++ebrr79+9uxZ9InSNI2wyHK5jLUBblq5XM7n8/9jSRurBZiFkN6D6rvdbsfOgyiKHMdNTk5mMhmPx8MwDMuyWMawLOvz+W6TYIMzsR6oqqq5XO42BhvsS2DiVT6fn5iYwC4K+ZO5ixCvPIFAIBAIhN8JKy0e+pVhGEVRVlZW0K8JoW8pWuu/lmkeXvlsNlsqlayOWHyBZMann356165dbW1tsiz/yZ/8Cd5i27ZtgUDA6XQeOnSop6eH5/lvfetb8Xic47i6urpNmzapqhqNRguFQlNTU1tbm81ma2lp2bhx4759+5aXl7u7u9GiKopiNpvFSeI8NU2z2+25XM4wDChjy+leX1+fSqUQ74jhSuFw+OWXX25raxsdHW1vb4/FYoFAABOvkMaDy8SYJ1VVYZRHF8HIyMjIyMji4mKlUqmvr+d5fmFhwefzhcPh1dXVUqmELHyO46ChM5kMgn1uMyVKluVKpaLruqZpmDlFURRSICORiMPhwJFjsRjLsslk0ufzLS8v19XVxePxQCBQLBZvc3A03cLcr+s67gBcSbd8/dqAeYqiEonEwsJCbW0t8coTKU8gEAgEAuHTgtPphM6jPiyrq6qaTqetCMW19XhL5FFrwmF0XS8UCkhcsWIK8Vs1NTXFYnHz5s2maYqiuLi46PF4AoGAaZqKoiDUMhqNZjKZarVaU1PjdDpTqZRpmj6fzzAMXdcbGhpkWUZRfP/+/ZlMJhgMVioV7AMoigKDjWmaqqq63W5BEHK5nCRJ1kgj67QlSXI4HOFwOJvNMgxTW1ubzWY3bNiQTqdff/31M2fObNq0acuWLbFYjGGYDRs2CIIAWW+aZrFYTKVSuVwOIn58fNwwDJ7nMVO2XC5j1VEoFKanp0VRFAQBayFIYXjlVVXlOI5l2fXGLSHuE/YkjuPQAYx23mKxiDjLarUKP70oijabzeVyKYoSi8VUVS0Wi6FQaL3aP6Q8TdMw/UuSpKqqx+NZ72QsY72iKBRF5XK5iYmJWCxG/mSIlCcQCAQCgfBJc0shji9g6VZVFYmNDMOsrKzcsr5rs9lQ/LaGhsJHPjw8/NBDD6mqCg+3pmlIaezs7Ozs7ESmSrlcDofDFEXBb42xpkhcgfClKErXdYSXQ1/iIDgTXdexWoBUtcJeKIqSZZmmaZfLhYNMTU2Nj48jaFLTNHj0KYqC9SWfz2NYFXLfi8Wi3W73er0URY2MjNy8eVMQBK/X6/V6kQmDk8GAVVmW8/k8LtzlcllKHa8pFossy9bU1KDBF7scuJ+iKM7Pz4+NjT3wwAOqqt6+do6bI0mS0+m0gj5hbrFS7fHgTNNEMyseiiiKeN/1PgCo9MM2MzIygnXIeh4b9LxC9EciEV3XR0ZGtmzZEo1G8QhUVRUEgWGYbDaLJ0UgUp5AIBAIBMInCkQ8iuhQmWNjY+tVaq0lgfVftMNKkgQnOsLIGYaxPDkfH/CiQPGjko3cd1hu1s4uxZYCIuRRZUfJGW4fK4iTpmlN0zRNM00zkUhAo1tjpKgPW4SRcmO327FvgGq33+/H+cCsbyX0o/cAmxuFQgEy+jZS/mNUjTRtna2maaurq/8fe2ceHMV95v2eq3v6mPvWSBqhW0jiEDLmMBgwNhjHBkNiO3Gcw/F6s0ft+U82W1vJbm1V3iR7JJvNxkkqcSXZdWzHZSfGEGPANhiDuEEIhO5rJI3mnumZ7uk53z++L/1qbcCAhXP9Pn+kiBAzPT0z5e/z/L7P98FI7rXs9UgXRQaROoY7NjbmdDqLxSLS99WQIvI9IlKeQCAQCATCbwD0xTUaDZYflUqlwcHBazVrVaeNaoiHlI9EIuPj4ytXroQ73GAwwGd/uy8eG14hx9XThmAwCKe7wWCYfwQB5Yr8GVhNKIrKZrNIf2dZFhod456w/qvRPXhRGo0GWeyqOx9+fZZl4/E4LollWTXBE1uiKIqSJKlSqYyPj6fT6etse72tIEu+WCwaDIZoNBoMBlGoXEvK48hFq9XSNI16hqKo4eHh5uZmlmVxJAJzP5HyRMoTCAQCgUD4zVAul6FxIchGR0dVo/y1FB41z66jSvnR0dHVq1dTV4ZiIZdvq2xVwzGhzuEpD4fDk5OTkOOqI0V9pRqNBqIcES6SJFksFoyZIiySuhLCiAeEfQX2dMRQCoKAPjT0OlImM5mMmuNJXcnXn58fj+GBgYGBYDBYX1//G3mjIcdLpRLP8xMTE/F4/PrnA0jNh30fpZHRaEwkEhMTE+3t7WqN9P7tvwQi5QkEAoFAIHxEZDIZxJigZdvb23ud4PP5/Xh1YxRy3CcmJtLptBr5oi46vX3gqSmKguvdbrcnk8nh4WGEzaNEUbUmRVFWq1WSJETOI8bRZrOFQiGIVOxgslgsJpOJYRiLxQL7DSzpGKuVZXl0dFSWZYzVqh6ecrlsMpnUPHgEwKu7YHU6HUZd5+bmxsfHFy9e/BGcV7wfzOnCPjQ0NIS3m+O4a10MIoAoikKeDyaPRVEcGRlZvHgxfgEmousY7glEyhMIBAKBQLiNoP0M90UikZiZmYGh4qq//J4cGzXERqfTTU9PDw4OtrW1qVtjb7eUV59d/V9Jki5fvozxUzUCX72Mqakpt9vtcDgymYwkSYiBb2lpcTgcXq/X5XK5XC63222z2ViWxXomdRMWRVEw5xgMhrm5uYmJiWAwGA6H5+bmQqEQsi/Rw+Y4DmPEqDSy2SyCbnCRY2NjkiRhmvYjBq9Cr9ePj49PTk5+oATHVIB6AwuFgtFo1Gg0c3Nz2WwWq2dZllW9NwQi5QkEAoFAIHzUQPUyDJNOp8fGxmApudZSUrUTjyh61UpuMpnC4fDZs2fr6+uRn4jQlds6+YpRV5qmjUYjThUmJyf7+vrQbFYUBUWFKvTr6upSqVQsFmNZtrGxsaWlpaampquri+M4rHNSE/RLpRKWuaqvF0b5crmcTCYdDofP58PQZygUGhkZmZ2d7e3tRXK8oihwpKgmcthayuWyIAiDg4OXL19esmTJR/9GY3GsTqc7efIklsLCWHWt38epQiaTMRgMNE2rI7OlUikajZrNZvhzkJh5ncchEClPIBAIBALhdoEEG+i8iYkJJLtbrdbr/BPVJ6223nmej0ajw8PDuVwOqlf14dzWK0fWJMuysiwnEompqanx8XGapiE9UW+oUn5wcNBut2/YsKGrq6upqclsNlNXDPSFQgEBi1i2iiplfvUCF0qpVLJardDlSHGpqanx+XylUumhhx46ffp0T0/P+Pg4hkF1Op3BYECajSzLxWLRZrNNTU319/f/RqQ8TdOJREIQhIsXL+LmoOS4VmMe752iKLDW5PN5zD/gcagrBqd8Pi8IApHyt/gZ/upXv0ruAoFAIBAIfwiEQqFoNMpx3HxfBBTze/5w/cd5f6480tlHRkbOnz+veiqu+jjz3TXou+MnuVyuVCqlUimLxbJo0SKKopCHg0622rxXJf6C3BBMowqCgGeZmJg4cOBAMpk0mUyYOs3n8zzP6/V6eIfa2toeffTR+++/PxAICIKAowM1sFKn06lG//fUKvNnfOfXBmqpgFvR1NS0YsWKuro6hKxDvqtHB6VSKRaLYQUs1sqazWa0t9VgmQWpfHQ6HTroeIEI/keKv16vP3DgwFtvvYVyC+32a41GIKgHGfw4qMFAM37e2NjIcRyWXsmyrI5PvOdzcgsXn81mnU7nH8guKtKVJxAIBAKB8GGB2guHwzCN3EK2oKIodrs9l8udOXNmyZIlixcvjkajLMvOF/FwsEAcL0h8YblctlqtoVAI65z6+vqGhoY0Go0oihqNxmQy4YQhk8k0Nzd/7GMfq6+vX7RoEVbM4sLQMl+Qe4i9syzLLl26tKGhYWJi4vTp02+//TZcKFhiVVNTUygUhoeHz58/39HRMTk5WVVVFYlEOI7DklqO4xakwsGgKjZw4fVCc4+MjPT19eEdZ1kWEZk3K7tLpVI2m83lcjh5mJ8RRCBSnkAgEAgEwkcNNpVOT08jcQVZjTenSPR6iqKMRuPQ0NDJkyfr6uq0Wq0a365GNKqx9Aty2TqdjqZpPOzIyMjRo0dTqZTJZOI4rlQqIanGarWuXr36jjvuaG5uttlscBOpBcYC+n88Ho8sy6lUiqIok8nU2dmJCdo9e/Ykk0mv11sul8fGxsrlciAQOHfu3JIlS5qbm0ulEsdx6XQa62YXEBwUlEolnAxg+9XFixd7e3vxwmH+uYV9VeVyGVtv7XY7wzAItyFfIiLlCQQCgUAg/AaAsJudnUWU5LUGXq8Pz/PxeNxqter1+nfffXfRokWrVq1CEDts5eqSJtWUsiAViKIoHo8nk8ns379/ZmbG4/HABQ7LSlVV1aZNmzZu3OhwONLptKIoKDDgElnY3JVEIoEkH1yYwWCw2+0bN240Go0HDx7EEEJtbW0+n4/H41qt9o033mhubsYOKZ1Ol0gkLBYL/PofEtxhpG3KspxOp2madrlcx48fv3DhQjqdxpBAsVjEltxbeArk93u9XoqirmPRIXzwt4/cAgKBQCAQCB9SyheLxampKeRRGgyGW0g9R3NXlmWO42Kx2MGDB2dmZoxGI+qEfD4vyzJsPFiftCBXjjqBoqhjx46dOnWK4zh0miORCE3T69at+8IXvrBlyxaO4zKZDNzq2NuKwdb3bHH6kORyOa1WKwgCz/P4v3Crb9q06TOf+UxXVxdqJIZhcJFDQ0P79u0rlUqSJLlcrkgkslC9bbwXcMnrdDqr1Qqj0eHDh0dGRkwmE0oOSZJ4nr8FfxHexJmZGbyz14kuJRApTyAQCAQC4baTSqXm5uY+TMs8k8m4XK5cLpfP500m08WLFw8cOIBGtV6vR+NZNc0v1GWzLMtxXF9f3969e7PZLMMwwWCwVCoFAoH77rvvkUceWbFihU6nQ+g7RjzVlUZw7S+gM8TtdhuNRkVRMpkMPDwYLVUUZdmyZX/xF3+xfft2SZImJyctFovNZisUCm+//faZM2eMRmOhUPB4PNlsdqEqHASMplIpjUZjNptzudyRI0d6e3tTqZQgCJDj+Xz+1t4LfELm5uYikQiqMtKVv2VIgg2BQCAQCH8oLFSCzXuoVCqDg4MjIyMwtedyOXVc9aYeRM0rZFlWFMVEImE0Gh0Oh16vVzciqYkxCyLoNRrN5OTk3r17+/v7OY7L5XIURbW1tW3btm316tXV1dWZTEYURXTK4a6BO1x1+yygXb5QKMCVjpx7nHXgbcrn80ajsaamxu/35/P50dFRQRBgOpqdnW1oaNDr9TabDVf44a8EaTNIzEQgzIkTJw4ePBiPx3U63fyGPXUli/MWHh8vqqqqCo8zP+SHIgk2NwzpyhMIBAKBQPiwyi8Wi8HXjlQT9HRv6kHMZnMkEhEEwWAwpNNplmVjsdjbb789MzOTSqXUaEhFURZwOWg0Gn3nnXeOHz9usVgMBkM2m+3q6tqwYcP69euNRmM4HC6Xy3a7naZpSZJkWcaxAzVvJHShrD7zy6pSqYTTCZxCqL15juOWLVu2YcOG1atXx2Ix/O3IyMiePXs4jpuamjKZTAtyGVDDlUrFZrOVSqWzZ8++++67IyMjyMmRJAmrZ1He3MJ7gYEKeGzgrkGYKeFW3izSlScQCAQC4Q+EG+zKX0eBQciiWVupVHK5HM/z09PTx44d4zgOktdms6XTaezvRGhjPp+HMFUVG3rbWq0WATJQhFB1iKxBpzYSiUxPTwcCgUAgAAGt1+uRnQINDTmLJ0L+OvJtILVxqcViUc2nRyg7LjKTybz44otHjhzBA0qStHLlyp07d7a2tuKJaJpWU3SwrWl+Fv78Z1lAHa++KNVQpG6cxTXYbLb6+nqEyaAZf+bMmXQ6vWbNmlQqhTlUvGTc3lKplMlkYO6nrpwkUFcM63g69NqLxWKpVIKPCHGcRqNxbGxs3759fX19DMPgtiDeB/UG/iFMR/O9T+qDqymiau4QniKfz3Mcl0gkPB6Pz+cTRREP8uGLNHwsSa48gUAgEAgEwv/iPcOsUIparTaZTEKCQ7hDw+XzeZ1Oh/Y8flIsFjOZTD6fh5TEDCtUe6VSCQaDDMPQNI3gFN0VxsfHX3jhhVKpdMcdd+RyOcS9J5NJo9GInERVjGo0GkEQMI2qKAq2kDIMw7JsNBr1+XzIQCyVSoIghEKhffv2nThxgmXZXC6XTqdXrVq1detWv9+/sLk0H/6eq4K+WCzqdDqWZbVa7Y4dO7Ra7bvvvptIJJAtUyqVPvGJT+D4gqZpnueLxWI2mzUYDFVVVaIoqtXC/O1UPM/ncrlsNgvhrtFoJEnKZrNVVVX5fH7//v379u2bmJhAamehUMhkMhjPNRqNmG+WJEmn0+FMBvOyRqOR4zik0efzedhpsBB3fpwoqq9IJLJo0SISRkmkPIFAIBAIhNsOutTUFYe0wWBQFGV2dhamF3THqSv+E4qiML4Jja4oSiqVcjqdaMRaLBYId+i8fD6fTCanpqYmJyeTyaRer2dZ1mAwWCyWwcHBH/3oR/F4fMOGDagczGYzBKJ6YZhDjcfjeC41ZAZNaIfDEY1GFUVxuVwMwwwPDx86dGj37t2CIECJdnV1bd26FTHtCxgV/+HBgYDaaKcoymAwGI1GhmF27NhRLpd7enrK5XI6nT58+LBWq73nnns8Ho/BYMDEqslkqlQqkUgEPXVsVFXLLY1GEwqFBEFACaRGYeLI4vTp02+++eb4+DhN0zqdLp1OI+GHZVmbzeb3+91uN8dxmEsuFouIrYzFYpFIJBaLxeNxt9uNwxOWZZEfj8oEBzI4GpqYmGhvb+d5noTYEClPIBAIBALh9up4aHdVh2FsdHJyEr1etecK9YnmK8Sfz+dra2urr6+3WCwWi8VkMsEqA1ADlEolyMFoNBoMBoeGhqampkRRNBqNiUTi+eefP3bs2NKlS9vb2yuVCk3TNE2jBigWi8iW4Xle7amrKZboIuv1+kKhcO7cuRMnTpw9e1YURbfbLcuy3W7fsGHDunXrYDTHcy3IztSFuufzp0LhF4JH3+/3f/rTn66urj58+DB+89ChQwMDA42NjcuXL29qakLyDAIuC4UCHqFYLKLCQbQlCiq4ZbBTFqamY8eOXbp0Ca16mGEaGxtbW1thXLHZbLjhaOTDzIM/iKIYi8VisVgmkzlx4oQkSYlEIpVKwXOFJ8XnBKcH09PTs7OzixcvlmWZfMVuAc1vVelJIBAIBALh9nH27Nn+/n6HwwGrxv+TAjfslS8Wi0ajMZvNIqAGsuztt9/u6+tTfTLUlc49DCFut3v16tVr166tqamhKArTnBDZ0HOQ4/BPQ6HCUo/YclEUz5w5c+DAgeHhYZ7ny+WyJEk1NTVLlixpaWmpqqqqqqoSBAFVQaFQQAAOHhahN7lcTpblgYGBsbGxU6dOnT9/3mw2+/3+aDQai8Vqamqefvrpzs5OvCidTpfL5UwmUz6f/y15y/BycLvQNYeah90FN/zSpUsvvvji4OCg3+8vl8szMzPlcrm9vb2rq6uurs7n87lcLkmS0FNXbTBQ3jC7Y1xhcnLy4MGDFy5cyGQyeGqapv1+/9KlS1esWFFXVwdzPA5S1BteKBQQTzm/2Q8EQRgbG+vp6Tlz5szc3BwOBBRFwVFJqVTCx6mpqem+++67NUWq2rfmu/Pj8XhLS8vy5cv/EL7UpCtPIBAIBALhJmQTvDQQ/YVCYWZmRrVYoIUMHVypVNatW3ffffdBxEuShAdRTTWqt15RFEVRzGYzuv74OeS4yWRasWLF0qVLf/nLX+7Zs8disTQ0NEQikV/96ldOpzMQCDQ1NQUCgba2NofDgTIABwKyLEcikVAoND09HYvFzp49G4vFcrkcjDehUAgK8oEHHmhsbMRzsSybSCQymYzD4fjtkfJquQXnEuofnU6HfPdCoWAwGJYsWZJIJBRFicVipVLJ6/WWy+X+/v5z587V1dV1dXXV19f7/X673W6xWKDFDQYDlLder08kEmNjY/39/SdPnpyZmUGznKZps9lcV1d355133nHHHTabDU6kfD6fzWZhf6JpGsPNmGl+z0AtjD1er3fHjh3Nzc179uzp6enRaDQ1NTWpVEr9LAmCMD09nUwmLRYL+YoRKU8gEAgEAuF2AVcGdaXtChUei8UMBgOarPg5/NBtbW1wn2NRK8/zer0ew5do6KpOD6PRCBcHHqdYLGJWUq/Xw+FdKpV27txZVVX12muvDQ8PWywWt9udzWaHhoZwMrtUAAAgAElEQVQGBgZ0Ol1zc3NDQwNmMTH2CpvH3NwcnB6oNKxWqzqsyfN8V1fX3XffDQ+6wWDAPle3251Opxcwl+bDi3i9Xk9dGQaA+NZqtRaLJZfLFQoFFDyrV69OJBJ79+5lWVaW5VKpZLVaK5VKIpH49a9/rdFonE5nVVWV1+vleZ5hGIZhyuWyLMuTk5Nwt2ezWXWqQZIklmWXL19+7733Njc3F4vFdDqNSB8kDqmTzXBGwWqPQxWcHgCHwxEOh3U6XXd3N/w5+/fvHx8fdzgcqqVKEIRgMJjJZIiUJ1KeQCAQCATCTTA/j5K6gaU8Wq1WlmWLxSLLsqIoXq/30KFDZrM5lUqZTCZZljOZjMfjKZVKLMvu3LkzEAgoikJRFNJm0O5VPRjIJldRl0Ah3BB/xt6oVCpltVo/9rGPWa3Wn//851NTU16vF/Z36PKBgYHBwUFocbXSQPdap9NZrVaaptGxFgRhbm7OarU2NDR84hOfmH8Z6h9+e3Q8XgumXdVJYtVPUiqVbDZbuVyenp42mUzr169XFOXVV1+12+0URaXTaYqiWJZlWbZYLMbj8Xg83tfX957Hx7Qrxgz0er0kSblcjqbphx9+eN26dahw1DjO90ymqmWGeojxnlsnyzLHcQzD5PN5hmG2bNliMplefPFFURRh0LdarYlEolwuR6PRQCCAPHvk6OfzeZqmZVkmkfMfUGCTXHkCgUAgEP5AeE+u/M3u11QnWdUtpL29vaIoIpcdI5Jzc3Msy37yk5/s6upaEE2MzZ0w2dfV1bEsCz8GDDmyLON5FUWx2WwQl7p54GUqioK49HQ67XQ6GYb51Kc+hSD839G3Ek4bhmHwpsDoD00cCoVSqRTP8zqdrlAoQIgzDGO4GpVKBUYdnIrk83mbzbZr164VK1ZgpkKNwryFjE7cfK1Wm8vlMpmMwWCALaq/vx/iXi0nKIqqr69XbVo484GJ/2Y/RbBXkW2vBAKBQCAQCO8VSUgQpyiKZdlkMhmPx+H6EEURfhu/3/+xj33sjjvuYFl2QZ5Up9Mlk0n4cAwGw9133/3www9jXJK6YiIHcOEDCHrIXMx0Is4F2n3z5s2LFy/+nc4yR2o+1t/iTdFqtQ0NDffcc4/NZlMUhWEYQRBwB+DJuSow22B6QVEUi8WyZs2a9evXezwejLTi4AJjsrdwkfP3UlUqFavV2tHRsW3bNpqmkV+Jz1I8HsdHCFWKatFRz2cIRMoTCAQCgUD4UMDaAU88TdOQX9SVbj1FUYqibNq06VOf+lS5XM7lcgvypDRNIzgF64SMRuP69eu3bdsGZzYCy/P5PMuykiRV/jeQ+DD8KIoCt3dtbe0999wjy/JCFRu/wbJKURTETeZyOUmSMCV8xx134BwDKhzpQOVroNfr8/m80Wg0mUwajQb5+gzDSJIkSZKaNI/3/RbKsGKxqAZiarVaGHgefPDBuro65Ofgnc3lcolEArsCVAcRzD/ke0ekPIFAIBAIhIWR8mooOEVRsVisUChg/yjWviJtRqvV8jy/UI7zcrnscrmwqBUbnSqVyq5du7q7uymKQiiNRqPheR5TmPN3PKnNXZqmM5kMdP9DDz2EJMff6a48+ugQu2peO96L1atXNzU1pVIpURQR9AmXy1XBWQpFUfl83uVybd682ev14r1mGAb5+pivvQUpj91SODrANej1eowurF69Wl0CgPZ8NBqdv/YLmZvkS0ekPIFAIBAIhAWT8hBbsCNHo1E1lTKXyxkMhkcffbS+vn58fHwBo9kxeVkqlcxmMxZUQWU+9NBDbrc7lUrl83mYwuen46szr7B2ZLNZs9ksy/K6deva29sLhcKtOUZ+e4DSVWeIEQ+PN6KhoWH58uU2mw0ZkSh1rvU4WLyqKIooih0dHW1tbdFoFDWb2i9H2fOeMeUbQZZldWsvRVGoBxiGmZubW758ucfjEUUxk8kgwigcDqsxprhgsv+VSHkCgUAgEAgLhjqMSFFUOp2Ox+NIioS1Y82aNW1tbYIgwLgC3/OCPCls8TRNYzST47hkMtna2rpu3TqfzyeKIvZJQZ3Ph7piCiqXywaDwe/3b9q0qVwuG43G3+mWPGQxqheEvWDyGCKYpumlS5d2d3fDj87zPDzrVwXFkqIodru9u7u7UCjgpiGjE8+i0+kwX3uzFwmTD0oC3PBcLpfNZrVardVqXbNmjcPhQEq90WiMRCK5XE7dHaYuDybfOyLlCQQCgUAgLIyqRihhpVLJZrPZbBb+DVmWW1tbH3vsMUmSUqmUx+OZnp42m80L8qTpdNrv92u12unpaYvFgihMh8Oh0Wg2bNjQ1dWFBHpo2fn/UFWrpVLJZDKFQqF77rlHEAR4URiG+Z32b+DYQY3Jp664WQwGgyRJPp+vo6NDr9fLsoyER901UEVzQ0NDfX19KBTyer0Mw6iTshgwgC//Zi+SZVmNRpPJZFKpFCYW0KE3mUy5XG7Lli3d3d2IIcpms6Ioqvtrca6C/yXfOyLlCQQCgUAg/H9UtVS5SeBLSSQSHo8nEolgLBJ27a1btyJQhWGYRCJhMpkQsSJJEjr3EHPlclkURaPRiL+KxWIcx01PT/M8T13xZ6uSEU/Ksuzc3JxWq62urhZFcXp6mmEYbJiiaXrZsmXo7Ho8nmg0CrMNHgEBixaLBRGNmzZtWrZsGbz1qVQKf/u7+yYi/RNteDW9UW3Py7K8atWqlStXajQa3GSYozBIMP/PNE3DfbRixQqYYWRZLhQKeI9Q8yDN8xaCOxFFz3Gc2WwulUpYxYXnxcXfe++9giBQVwZkp6amBEHAaQBey3WkvLqpan6p+Qc4JkukPIFAIBAIhBsCiSgMw2Sz2WQySdO0oijFYnHt2rVer5fjOKPRiLVNCAiHNEyn04VCwWq1QtN7vd6ZmRmEJ9bU1Miy3NzcHAwGYaGenZ212+2ZTAYJiUhf4TgO+6cMBoPFYkFgi0aj4TiusbGxu7tbo9GkUimn08lxHMIo4R3H7liKovx+f3t7u8lkslqtiqI4HA6tVvs7nWBzLdBE53m+VCp1dna6XC4E1Kiqd74CVpM629vbkc5pNBo/gsMK5GNSFCUIwrp167ANSl1QhWMfbAq7haMAIuUJBAKBQCAQroKalyKKInIhC4WCIAh333232WyGQITZmrqyGhat3GKxODMzMzQ0xLJsOBz2er1wvYfD4UgkEovFqqqqotFofX29yWSKRqOSJCmKAlvIxMQE/DOQ9QzDlK5QLpftdvuKFSsYhkmlUjDYqH+LRrUsy5VKpbm5ub29Xd0SxXEcEhJ//96jYrGYz+dR7XR2djY3N6uHKmhav+fPWALV1dUVCATy+TxqsNt9kXh3KIriOG7Lli1Go5GiKIPBkEwmsQgWIxkw8ZPv3QcUb+QWEAgEAoFAuEEpD+tFKpVKpVLwdTQ1NTU1NVUqFfhV1G2dpVIJPftXXnmlr69PFEWHw/G5z32utrYWlm4kSwYCgXg8rihKoVDAQGSpVFq0aJEsy4qi9PX1jYyM7Nq1C/1+dRwT9hJFUcrlcnV1tcPhEEUR07HUFZc85iyLxaIgCB0dHS6XSxWpqhfl91XKcxyn1WptNlt3d/fly5ez2awaC6Paq6gr6aK1tbUtLS0ojXDw8hFcJ5JztFptXV1dW1vb2bNnsQssk8lYrdZMJoN4U4Sfkq8ekfIEAoFAIBA+LBgYRbsd7VKO45YsWWK1WuGJh/bCPCVN05hxTKfTdXV1d911F8MwTqfzwoULExMTjz76aDKZ7OvrQwO+v79/0aJFPT099fX1XV1dp06dmpmZWbx4sclkGh8fVx3h0O6Qm+gry7Jss9l8Ph9UIA4BkLOu1+th7q+uru7o6EAPvlgsWiwWODp+L7vyDMPIslwul00mkyzLy5YtO3/+/OHDh9XwzfdIeZ1Ot3LlSrfbjcMKtMNvd2Mebw12exUKhXXr1vX29pZKpUwmk8lkVHcWLo9874iUJxAIBAKBsABgaShFUclkEquFqqurW1paoAv1er26nimXy8HcYrFYKIrieR7jp5cuXXruuecwhRmPx9999921a9eeOXPG7/fv2bPH7/f39PSIovjLX/6SZdnh4eGuri6Y5kVR1Gq16jimOrJpNBppmna5XP39/WoYC0oOpJJzHNfS0uJyuSRJwmylXq9Pp9O/6wk213mPsCqLpulEIuH1eltbW0+dOjV/mFj9ZUwVd3Z24ojDbDZnMhlUYrf1IpGSiZBKSZKQMR8MBvP5fDqdxmdMo9GgErtWV54sggXEK08gEAgEAuGGwH6oQqEQCoWgperq6nw+HzQxBijhiJAkiWEYi8XCcVwmk3nttde+/vWvv/DCC6+//vqWLVueeuqpvr6+bDa7evXq7du3IwCnWCxu3rwZrdl169Zt3rx5ZmYmFAqhAQ+jPNQ54hexIlSr1VYqlZqaGlEU8QsQgvl8HpZxh8OxfPly+H9wbpBOp5F+k8vlfv/eo0KhgIB53BxZlgOBQGNj47W88tXV1TU1NXi/sH7rI1jMhGgafJwwytzY2IifJJNJWPbRuSdhlETKEwgEAoFAWBgURcFColgsRlEUwzB+vx/58eiwwgCt1+vhVk+n06Ioejyexx577Ctf+cpnPvMZiqJqa2u9Xi/P8zRNNzY2yrJcVVVVV1fX1NRUXV1dVVWVzWZHR0f37duHjPNsNgt5StM0AjHRpkVoerFYLJVKgUBAURTVdaOmNHIc5/V6Fy9ejB4wuvhIwsH47O9luYVzjHw+j7gej8fT1tZ2rQSbhoYGu91eKBSwoBfR77f7IlH7objieT6fz2N1QLlczmazkPJq5UYgUp5AIBAIBML/Q40hp67kcKtGhQ/MlYdGNxgM0FsWi2XJkiWQZeihYji1WCxarVaNRqPX6wVBCIfDDMNUVVX5fD5BEC5evNjT04NceaPRiPzBUqkUi8U0Gk2xWBRFMRgM7tq1i6Ko2dlZbHLlOA559gg+xz93uVz4g9lsFgQBHhKDwQCxDrG4YcOGSCSCmEU4sy0Wi0ajQbz9zd49+E8kSUJpkc/n4/E4BHSxWLzBBbf5fN5kMimKgj60OiW8UCo5m83iwcvlMmLa29ranE6n+hSoeVAgtba2RiIRp9Op1WrRzi+XyzzP46bl83l1EFaWZbxTiqIoioKGerlcxkJZ9XmxXkqSJIqieJ5XDwHUIH/UYzghgRVKFMXu7m7EjCYSCWyxTSQSbrdb3Wj7fsh3mUh5AoFAIBAIN1cGKIoiiiIUntPphGS/qpsZxnRZlqEjQ6FQuVzesmVLT0/P3r17u7u7ly5dKoqi3+/v6OhQFKWxsVGn09ntdpvN5vV6d+/e3draihx6NNFpmk6lUrOzs/l83mw2cxyHaoGmaUEQfD6fVqtF5x4lQbFYrK2tdTqdDodjoe6A2WxG2qYkSel02mAwBAIBjAIjTZ+iKNj0YTSa3wKfL0OTySSiZlADFAqFGywDPljYabW4XdDlFEUZjUa73V5VVQX1bDQaseRVq9W63W673Q7nuiqay+Xy3Nyc2+3mOE6n08myjDlat9vN8zzSSHEUg40BHMeFQiGtVutyuex2e6VSyeVyWOmaSqVwSTgVsVqtHMehGY+aAU4bmqY5jnO5XDqdLpfLYfUYypuFui2/x5CxVwKBQCAQCDeEwWCQJCmVSuXz+XK5XFVVZbfbVaP8/EYpJCwWNm3YsIFl2Vwup9frly9f/swzz0xOTlZXV2s0msnJSYqiHnzwQa1Wu337drvd/vnPf75cLq9du1ZRFI7jstksNk9FIhGaps1mM4zykUgE2fAoJPR6vd/vn5qagv8HKlCj0bS0tPA8v4BDnEajMRaLGQwG9JtFUZyamuJ5Hkup1Pug5sO8v3ms0WhYlhVF0WQyUVei+tV/++GvEHO9aMljOFin05nN5tbW1qGhoUKhgMMETC27XC6n04lbiiY9pDzmkmOxWKlUstvtWq02GAxCoONqkTvEMIzRaMS8LGzu+Fu86ng8jgXAav8+mUziU4RmPEogjUZD07RGo6mtrb18+TJqJLfbra73InxA8UZuAYFAIBAIhBtB9U6gXepyudBkna9TVR2PtZ2IOGRZlqZpqDRJknw+XzgcFkWxvr6epmmn02mxWKxWayKRSKfTsMEEAgGe5+12O/wwPM8zDAODh16vx0JQzK1Cs3o8nkKhgAujaRq6v7m5WaPRqHnzH55oNGo0GjUaDYJWzGaz3+9HOYH+OkVRGNlE2/v9/iVk88PRXiqVEOsJFuQK1cFWPCNMNTqdrr293Ww2482CjC4UCk6nE0169ffVRn6xWKxUKoIgZLPZeDyOmCBBECiKQv+eYRiO43AMUi6XGYaBz75UKiFoEvWJIAg8z6PGwJwrahiKojDSimfU6XRerxfuLLiY8EQkjJJIeQKBQCAQCAsD+t/YN6TT6ZxOJ1qw728nVyoVtK7R5VU7uBzHIeXG7/ejR8uybH9/vyiKGo3G7/dnMhnI+mAwWCgUFEWB+kcGJeZudfOAO1+j0Xg8HvwOjC40TVdXVwcCAZheFgqr1QqrD7Isw+EwtszC9Q6fjBpgr/pYcIsgoCFnYS6HWRwXvFDXSdM03hTcBHUDbk1NTW1tLd4pg8FgMBhYlvV4PLD4qycD+HMsFsvlcoIgINYGww+pVAqmKbT24XeKx+NwxSASHi8HFUU6ncYesUKhEI/HMaVA07Qoiqp8x32DyrfZbOj6ZzIZvBaUbeR7R6Q8gUAgEAiEBQCGllQqBQ+Gw+GAZMffqqO0aO4WCoVEIgHNVywWFUWBSdrpdMbj8VgshoVE2WzW6/XCcx+Px91u96lTpwqFQnV1NcZSzWazKk+NRiPP8+oGUNXbTVGUxWLBX0HxwyiPWgJ7oxaEYrEYjUZHR0fn5uai0Wgmk7HZbFClkMKlK8BSfy0KhcKZM2dSqRTuD0VRtzCDe3Vhd0Ucw96D/bgYM21oaECWqGp/cjgckNHUvB65RqPxer1OpzOTyRw+fPjChQvT09O5XG5sbGx8fNxsNtvtdlmWEXqDJCKz2cyyLFR7KBSanJwsFAo8z2NuFW4it9uNaWPqSicez4jB2XK5bLfb8SCpVAr+KLUuIlwHUusQCAQCgUC4USFL0zRGNs1ms81mgzovFovzdTx1xaqBVaxIO0HWoSRJlUrFYrEoimKxWDD6aTabR0ZGXC7Xq6++etdddx05ckSW5bVr14bDYafTqShKJpNBbVAulzEqipVP5XI5l8spiiIIAsuyHMclk0mO42DwaGxsVNcMLdQdwDN+7WtfGx4eZllWEIRdu3Zt3brVZDLRNA1Vqnpa5ofSzHfapFKp0dHRH//4x4899lhXV1exWEwmk06nc6GuEKWOWlNhtDSXy7W1tZnNZvijSqWS1WplWVZtxqtxotjeVSwWjx49+txzz7ndblmW77zzTpZlW1tbnU5nPp9PJpMejwetdyzWRXykRqOZnZ0NBoM+n8/lcmUyGYZhIPHz+XwmkymVSmazOZvNqvOsuFQc8nAcF4vFkskkag+8FvK9I1KeQCAQCATCAoAgS2hoOOAh5a/6y6FQ6NKlS3V1dRcuXNDpdMuXLy8UCiMjI1NTU1u2bGltbf3hD39YKBS2b9/e19eXyWR6e3tfeeUVjUZz11136fX6F198MRKJdHZ2Llu27NSpU9Fo1OPxrFy50m63z87OJpNJtLHhO0dgPIza8KBbLJb6+nqDwaAoygJuGioUCplMZnBw0G63d3R0nD59+kc/+tGdd95J0zTLsohChw0J/W9VxM/3zTMME4vFDh8+vGXLFkEQ0Ks2mUzoWH9I4FpRZT1Usl6vT6VSjY2NaMPncjlUODgTwD2EJwfq2Wq1ptNpvV6/Zs2aL3zhC6+//vr4+PjExER9ff2BAwdmZmaam5s5jjt8+PDly5c7OzubmprOnz8/Nja2YsUKzA/Mzs6+8cYbqVRq+/bt5XL50KFDWq22s7PT7XbPzc2ZTKb58T6wRZnNZqPRWKlUMplMsVjEpCwujHz1iJQnEAgEAoHw/xX5rSVzcxw3Ozs7f90SWtGVSgXjj5jdRCDJuXPnzp07F4vFzp4929jY2NPTQ9P03r17W1tb9+7d29vbOzo6KknS22+/zXHcs88++/jjjyPt5ODBg3q9/tChQxs3bty/f38ikXjrrbdqamrefPPNQCCgjsDiKIDjOLScOY7DqCXcNW1tbW63O5PJoA+temzU0wNV7F71lV5L+guCYDAYZFn+5Cc/uWvXrueff/773/9+f39/b2/vyy+/rNPpHnnkkfvvv//SpUsvvfTSwMBAbW3tX/7lX1YqlZ/+9Kc8z/f19fE8//nPfx5nGhqNZmRk5L//+797e3u7uro+97nP2e12LLHiOA5DsYIg3FRnev7cguqZwaCqwWCor68fHByEE8lkMqknKji4mC/oMSCLkmNgYMDhcGi12qmpqdHRUZ7nDx48qNVq/+3f/u2+++7bvXv3pk2bXnrppfb29p///OebN2+enp6WJGl4eLiqquoXv/iF2+3u6+sTRfHkyZPf/va3Y7EYnDN4XepTYwz34sWLsMtj3BlZN9f6GJPvMkW88gQCgUAgEG4cGEjmt5lVR817ftNkMm3ZskWW5fr6epZlz549e+zYsc985jN/9Ed/FA6HDx8+vGPHjr/5m785ceLE7Ozsjh07du7cuXz58qqqKqwp3bp16+OPP+5yuYaHhzdv3vz0008vWrRIURSj0Wg2m0VRhEtENZPA4wGbuEajMZlM6m4jhmEW6uVjsRSC4SmKSqfTiUSCoqhnnnmGYZhQKPSTn/wknU5/61vf2r9/P8uy+/bte+aZZ2Kx2L/+678+//zzNE2/+uqrb731VjabjcViNTU1u3fvfvXVV2tqap599tlf/OIXuVwO06UURWEHljoD+mEFn1aL0CGGYSCRr5PankgkOI5LpVLHjh07fvy4TqdrbW212+21tbX19fWLFi26fPlyJBK57777/vzP/9xmsxWLxbq6us997nM1NTW4ckEQNm/e/OCDDxoMhr6+vj/+4z/+kz/5E5vNls1m1QSb90tzXI8aco9ZYfKluz6kK08gEAgEAuGGQN8d0Suqb4SaZ5FXwygpiiqXy7W1tQcOHMjn893d3evXr5+amtJqtbCVY4cR8gcNBkNzczPiHU0mE1JuDAaD3W7PZrPYSwW7vMlkgraDjWR+8KIqByuVitFo9Hq9FEVB3GMT7YLcAYvFMjMz43K59uzZ8+tf/3pwcHDr1q3vvvtupVLZsmVLPp//r//6r1/96lcTExMPP/zwF7/4xWeeeebVV1/dtm3bkiVLHn300YcffrhcLp8/f37RokVms/nSpUs9PT1bt2598MEHrVbr8ePHn3jiCZjmC4UCZkAXKo0R2j0QCGCWAHfmWkn2er2eYRiXy7Vz506cluj1+vPnz4fD4bfeemv16tWNjY1VVVV9fX35fJ5lWYqiBEHw+/35fB7pRuVy2ev14qPC83w4HKYoym63m83mUCiEUMv3FxtI88QEhTrTTCZfiZQnEAgEAoGwMFIeNmts65y/Amn+TlP8AV3qurq6UCg0NzcHG8zp06fPnj1L03RjY+NLL730zjvvBAIBiqJGRkZWrFhRKBR6enrC4bDH46Fpem5urlKptLW1DQwMRCKR2dlZrIWiKIplWcxoqh4ShOTQNK3Vaq1Wq8/nw8Vcx81P3bxJQ5ZlvV4fi8U8Hk9DQ0N7e/v27dtPnjx59OjRH//4xzU1NRqNJhgMViqVmpoaQRAaGhqmp6cHBgZ4nvd4PD6fr7m5+ejRo1NTUyha5ubmksnkhQsX4vF4fX19OBy2Wq2iKBYKBZvNlkqlYB//8O8dboXP5xMEIRqNokl/rZdvsVii0ShCQjG1jMTP/v7+mpoaq9U6PDx88uTJ6upqu92eyWQwfBwMBlOpFN6gdDodjUZhmm9vbz99+jTDMKOjozMzM16vV5Kkqz4vPlpw8+MzNn90mECkPIFAIBAIN83AwEAul3tP9/c3DhqWaFHzPN/W1vaRSXk4WOCCoP73WijVclOpVOx2e2NjY2tr6yuvvDI1NbVp06bh4eFTp041NDTceeedVVVV2I60cuVKuCk0Gs3atWuLxWJNTY3JZGJZtlwud3d3m83miYmJZDIJkYceMDJq1BJifuRipVJxOp0Oh0O9UQv4xqXTaZZlK5XKtm3bvvCFL3Acl0gkXn/9daPR+JWvfKVcLvf29ra0tBw4cEBRFFmW+/r6WlpanE5nLBabmJgIh8Nzc3MURXm93mg0ipLD4XD84z/+48DAQDQadbvdw8PDDofD6XTCxgNH+4JcPNJjMDd8/YZ3MBisqqpav359NBrlOI6iKI7j/H5/bW3tpUuX5ubmVq1a1dnZmUgkRkdH7777br1eb7fby+Xy3Xff7fV6TSZTqVRqaGjQarUbNmwIBALPPvss1gMLgoAk/qteHjbOIiYIZz4fgZTv7+9HaaHejauu6f1ovl/zv0G4HqPR2NraSqQ8gUAgEAi3qOOPHz+OybxrmTQW5L/6Nzt/iXCPdDoNVR2NRtetW/cRSA1FUbDkKJ/Po8KBesb1z5+mXbx4MZYoPfLII5Ikud3uixcv3nfffXfccUdNTY0oik888UQqlcK4ql6vDwaDmzZtKpfLLMvCV6PT6ZYsWTIwMJDP54vFIlJTBEHA6ijoPPV51XhyOMLRtq9UKgzDXEfK3+x753a7e3t7sesKwZc0Ta9YsQJ+m1AoZDKZVq5cWV1d/aMf/SgSibz22mt33313dXU1TdMXLlz43ve+t2/fvgceeAC7q+bm5hobG/v6+p599tmenp6VK1eKovizn/3sqaee2rVrV7lcrq6unp/b+OFlolar9fv9Fy5cwN27llC22WxarTYQCNjtdmwS4Dhu48aNNE13dHSk02lBEMxmM+5L0rcAACAASURBVD5+brcbnftyuXzvvfdiva5Go0FCqN1u7+np8fl8+Xze5XLBOHTVV6QoSi6X0+v1+MMCfrmuw+HDh48ePYqVBRi0NRqN+HItyD2/qZ+juMI3ulQqGY1GJDLhbIpIeQKBQCAQbhoYKnw+X7FYzGazvz1SXqvVchwH7Xjq1KmxsTG3293S0nK7pTx2D6nCCyYN9chC9TfjN61WK8zxuEXV1dV+v1+1ZAiCYLFY8vk8Hgp6d3JyEnE0giAgSsVms7lcLoqiWlpaOI5DRg0c5OqTIqQFrVyKopxOJ6qvYrFoNBqz2exCRcvDRN7c3MzzPMdxer1eluVdu3b19fXt27ePZdkdO3a0tLQ8/fTT3/72t//nf/6nubl5x44dgiDQNJ3JZHp6epqamh555JGZmZnly5d7PJ7W1tZ0Ov3CCy8sXrx4/fr1SGFHmQTLELTvglw8TdNY+6rOB6uK+T3wPB+NRmmadrvdPM+n0+l4PG61WuEswrFMMBhE5qbFYkGdgITQXC5ntVorlYooipIkVVdXe73eSCRis9k2bNhgsVgikchVJ18lScrlcigJcrkcxPRtPQrr7++fnZ3V6/X19fUURQmCkM1mOY6DZf/2Sflr1Qmq5QlFstlsxiqua/mRiJQnEAgEAuGG1BsWiF5rH+eCqI3rdN+v+nNJkqxWK2YTLRYLRVHXqjQWFnXTKmYTVRvA+6sanU6XTqcrlUoymURn995774X4Gx0dbWpqSiaT2LIUiUQEQcD/tVqtHMfl8/nZ2Vm3243slNraWmjoeDyOMVmoeXX4tVQqQf7CuYEbAn2PqmOhpHw4HG5ubv7qV78qCALHcdls1m63x2KxL33pS9u3bzcajT6fj+f5O++887nnnhsZGampqXE4HPv27ctms1/84herq6u7u7u1Wq3P51uzZo3ZbM5kMl/5ylfgiTebzYVCYdWqVUajUZIkj8cTjUbNZvOCKEuE/BSLRdQ5xWIR7+C1Pl00Tdvt9rm5OUmS4ClSFMVkMmHu2Wg0oo2NEhdnKU6ns1Kp4LWwLIvc+nA4vGrVKq/X6/f79Xr9+Ph4Y2PjVWN5ULeohRk++bdVykuShBeFO88wDD5CCzVqfK0v9bXO99R5cQyBoCv/gcn6ZCiYQCAQCIRrgv+44rC7/EG8x09fuRmu9ZjXujCO46Cx0OFGQuLtvhulUimZTAqCoNPpRFEcGBjA88K2DiO7LMs0Tev1+mg0evnyZXW7J03T6XS6WCy+/vrrUPkYhMV+IpZlIRNhJ8hkMkNDQ+Pj41A2R48eTafTqVTK5/Mhdr1cLjMMk0gk8Fw0TQeDQUmS8Oy1tbXoOmPVkclkKhQKlUrFYDAg/z6fz5fLZeTfwy5SqVSy2azBYBBFEW8lbqwoilj2BEeK3W4XRTEQCLAsC5NPNptFK72lpaW+vl4QhFgsFo/HsRsV86BOpzMejyOoB0WX1WrFaKlOp/N6vQ6Hw+Px2O32I0eOVFdXNzc345oRig+3eiqVoigKqrpYLDIMoyhKNps1Go1arZamaUmSruOqx8csl8vxPK8ehkQiEbwL8CbhF6AjcYzA8zzLskgcgsjGU6vCt1gs4v7D6Y5SoVQqZTIZ9Ncxqez1ekulkqIoXq8XOh6bAfAJx6OFQiHsjoXIxoHYB76i+fPWQK/X3+BkC9bQFgoFk8mUSCQqlQrLspIk4XOSyWTg8sKdxwcVrxedctwW9Q1C+SHLMj5pCOEpFAqJRAIOMbxw7CXANLbBYBAEAVuQ8X3Hdxm/VigUrFYr3EpEyhMIBAKBcLvAykyDwYBoc+0Vfv9eqeripa403aFdJicnDQaDyWTClGQsFpucnMzn87/+9a8tFkssFquqqtLr9c8///yhQ4fU6HS9Xi+KIhw4iUQCD5XP51OpFM/z586di0QiiqJIkpRIJKamppxOZ19fXzQaNRgMVqs1k8n4fL4LFy5ks9loNIpaQq/X8zxvNBrRW1Xz5uHoEEVRFEX4Q9D6LZVKVqs1GAzClByLxdCgzeVyNE2bzWZIf4qi1Nx6tLRxFADtqCgKslYymQz0tyAIkiQFg0G/3w+l+Pd///e1tbUURSFmB9UIxkNlWYamzGQy99xzz1NPPbVs2bJCoQBzBfYl5XI5m81G03QoFEomkzabDQcUqH/S6bSiKBaL5TqHDzivoGkaFnZcfzgc1mq1WK0FJ/1H89FVDwTK5TLeBUVRYrEYSix1UnkBszivhcPhSKVSU1NTPp8Pd9vlckmSFAqFqqury+WyKIoulwsVHa4KhYfRaJRlOZvNarVaWZZRnGi1WkEQ4OmyWq3YmNbY2Ih/6/F4EokEPmOYhE6n07FYzO12456Xy2W9Xp/NZnmez+Vy4XBYURSz2Xz9l0AMNgQCgUAgfCjQflPFLvX7u4eyXC4rigKxpdVqh4aGstlsoVCoqalJp9Ovvvrq0NDQ8uXLQ6FQoVCwWCwsy+7Zs2dycjIajW7cuLGnpweh5g6H4/vf/z7U5NKlSw8cOOByuWRZ3rJly89+9jO32+10OiVJOnDgwOHDh1tbW5PJZDgc/tKXvtTY2JhMJteuXXv06FGWZS0WyxNPPIGc8uPHj0NpORwOQRAwjKs6GdROMEQVtDjeJjT4NRoNctzVoHRE4uCgAJeKlr9Op0MvXN1nxDAMyhtV1qOrHQgEYrFYoVDwer2PPfaYJEkmk0lNQ8K1QT4ajUZUCGjfqlcCDzoeUJIkhmEsFkuhUIjFYjzP471gGAYPS1GULMs8z1+rDEOf22632+12hEsODw/DxQ4jByrS6yxYXSgwBYETmFKphA700NAQou5xK9Avv90faRws2O12tNKj0ejLL79sMBi0Wu2bb775wAMPGI1GdVQX/Xgk9CuKgpMxSHme50+cOFFfX481WDiJwsnPqVOnEomEyWSy2+0Wi6VUKuFb4/f7o9Eoy7KxWEwQBFEUccj21ltvbdq0CSuNtVrtB+4II1KeQCAQCIQb4loC/apdzPlZLr9PRYvali4UCmNjYxMTEw0NDZCkoihu3rx5eHh4aGho2bJlQ0NDNTU1WIY6MjLS1NT08Y9/nOM4hAJVV1c//vjj3/rWt44fP24ymf76r//6//yf/5NMJoPBYDgc3rJlC03T69at0+l0586dg/j2+/0PPfTQs88+Ozg4GIvFXC6XTqc7e/ZsW1tbIpFIJpOQ1E6nk2EY2EVUtY1mMwwMMDag/c+yLMdxTqczk8koisKyLKR2KBSiadpmsyFgBzKO4zhUCFqtFmqboiiDwaDupeJ5HjJdURTMgFqtVkjSSCRCURTOItLpNLYpKYricrlQJOA6LRYL6iWdTqe65FEewNeEbU04HrFYLDqdLhqN6vV6hNBf/yOnOmfsdjtuyOzs7NDQ0IoVK9TbpfaebzfwLKnfoJmZmdHRUTy7Xq/P5/Po1mMW4vZdhjo/HY/Hq6urjx8/zvP8k08+mc1mX3vttZmZmSNHjiSTyY0bN46NjZ08eXLbtm2CIFy8eDGXy91///1TU1OXL1+enZ3duHGj1+tFQZvP55cvX37mzBmbzdbU1NTX16coSltbWz6fHx0dPXbsGM/z27dv/8EPfoCy7dFHH33ppZcMBoPNZmtvb8eJkLps6wPHPIjBhkAgEAiEG5XyVwWqSI1Xx9SampV+g/xO3AHE10C5lkqlXC43ODgIPzEM6DabjaIovV7f0tLS0dFx4cKFkZGRhoaG2traTCYzPj6u0WjgRIrH4729vXq93mKxcBwXiUTgp9+yZUt3d/fp06cRsg6PTTgchsnE6/XKsmw0Gjdu3Ig2c1VVVaVSGRkZGRsbw7WZzWaoHwzFqupQNUZjavbIkSPf/OY3+/r6KpVKLBZDNk48Htdqtbt37/6rv/qr3bt3I/oGDpZkMhmPxxG2o9Fo0M2FixrGm1QqNTMzg7WmaOVmMpljx469+OKLhULhjTfe+MY3vhEKhURRhNsnmUymUqlEIpFIJEpXgLcHIZvZbBYSn6IoVCnxeDydTuM3YWSKRCKYQA0Gg9/5zndefvnl63x6MdJQLpcxG4B3cGpqCuUZbtpC5TB+4FcJlh7qyhra8fFx3Hw05iHidTrdVRPoF5DJyUmr1ep2u+12O9ZaLVu2DOKb5/mLFy+azea77rprbGystrb27/7u74LBoMPh6OjoEARhdHT0woULXq/3E5/4RCaTOXHihCzLf/qnf1pbW1tbW3v33Xf7fL7x8fG6urqGhgadThcMBvv7+5988snW1tbe3l6LxfLkk0/6fL5kMtnQ0LBq1arBwUFJksxmM+4DZgk+8A4QKU8gEAgEwocVuNBeajbijfTSfheZP6GLGubSpUuSJMFixDBMOp1uamrSaDSHDx9G77lSqZw7dy4UCmHBU29v78DAwMqVK4eGhl5//fXe3t7Ozk4E3SCmcM+ePSMjIzabTRCES5cuIeobtvXdu3d/9atfhcT/1a9+Jctyf3+/Tqebnp42GAwYwFV9MuidQw6iz40qAr9JUdTAwMDLL7+MEcl8Pp/NZjG/qNFoTpw4MT09bTabPR5PpVJJp9NGo9HlcjmdTgh3hC3CAwOHOqZ7seE1kUjkcjm3211dXX3gwIH9+/ejlshkMn6/3+fzmc1mNOmrq6t5ntdoNIiCQbyPTqeDFRvdekg6nU4nCILdbnc4HHBpQ99jl5aiKKlU6s033wyFQtd67/L5vCoK1WpHq9WOjIxkMhm1//2RFZZw8uA9kmUZ2wNguVGXvH4EV+LxeOLxeDQaxTSwXq9PJBKBQAAjvFiR29XVxXEctL7dbp+cnBwcHIzH4xRF+f3+jo6OcrkcDoexyndiYsJqtcqyfOjQodnZWZqmFy9eDO873Fkej8flcgWDQdicSqXS9PS0RqM5dOgQsk3xvrMsy7KsOppyHYjBhkAgEAiEDytwqSsjevMTEj/Q5Po7KuXRN8XLnJ6ehnHc6XQ2NzczDHPnnXdOT0+HQqEVK1Zks1lFUU6dOvXwww8nk8mtW7f29/evXbvW5XJt27bt5MmTn//852ma3rhxo06nW7p0qdvtLpVKExMT69atCwaD3d3dQ0NDixcvFgRhbm6us7Ozqqpq48aNJpNp48aNU1NTq1atomm6sbHx4MGD0MFqMDkc2PPT/dTA8kqlwvO8w+FwOByyLL/77ruiKE5MTGBZaTqdPn78uM/nM5lMExMTu3fvnp2d7ezsXL16dS6Xe/vttxmGcTqdMzMzGo0mFot1dnYODg7mcrlVq1atXLmyr69v7969Wq22vb29vb390qVLY2Njb7zxRk1NzYYNGzDt+uKLL16+fHnp0qXbt28fGhoaGhriOO706dNer3fr1q11dXWpVAppOfl8vq+v74UXXrBarffcc48gCMPDw6FQKJ/P0zS9detWr9e7Z8+e8+fPt7S0iKKo7rh9P4hGwQ3heZ6mabiPgsFgKpVC8YAqlLp2BOpCgevH+1IqlURRxIkNYm3UTcYfwfkAx3EGg4Hn+eHh4ZqamqampgMHDjQ2NsqyfOHChbvuuuvixYuyLKdSKVR9wWDQ5/MtXrwYxzKSJCF3H8sTjh8/fvHixU9/+tMvvfTSAw88kEql5ubm+vr6dDodPjNarVYURSzTjcVisGBFIpG5ubnHH3/8F7/4Bco2nJPkcrl8Pv+Bg79EyhMIBAKBcD2gy68T6wHdY7Vaw+Gw0WgcHh6enJyELEDcoSiKaP4hxNpgMKRSKSzcQZ661WpNJpM1NTVTU1OCIJRKJZfLNTc3V6lUaJq+6pNiHFP1Rdy4v1k9tYeD/Kq/c61uqCRJcKpAysMCfvTo0Z07dyqKsmHDhng8ns1mt23bZjQa4eqmKOquu+5SH6GpqQkmab/fv379etw9gF9raWnBs9fX11cqlY6ODoZhMplMPp8PBAJPP/00FgktWrSI4zhYU2KxWDgchm2Goiiz2YzLQ1gkxBBmVfV6PXIheZ43GAzZbDafzx84cOD1119nWRbjpH6/X1GU2dnZYDDY09Oze/duiqLeeOONz372s52dnT/96U91Ot299977/PPPNzc3nzhxoqWlBf4Q5DD+8z//cygUCgQC+/fv/+xnP8uy7PT0dH9/v9ls3rt379q1a5977rn//M//9Pl8L7zwQrFYXLJkyX/8x3/AbRIOh2mavv/++6uqqkRRjEQiXq/3Jz/5SV9fH/Tfk08++eUvf7m9vX1gYCCVStE0vXz58u9+97vhcNjlcs3MzOAOXEuzIjwHvn+cKuDunTlz5lOf+hTOLiRJUhX/7QMeLUVR8PkfHR0dGhoSBAERlqrNBic5Nxtig7THG+noI3wT3wVMLwQCgWg0+u///u8MwwQCgba2tlOnTun1+o6OjnfeeWd2dtbj8eh0ujNnzhSLRY/HA2nO8zymjRmGmZ2d3b9/v8/nO3LkiKIoVqt10aJFR44caWlp8fv9Npvtu9/9rsfjWbt2bU9PD+Z9Ozo6wuHwm2++WalUwuEwqgtRFAVBuH4iLZHyBAKBQCAsAA6HY2JiIhaLLVq0aGpqqqenx+FwvPLKK0888QSS5hwOx9zcnMlkYhjGbDajVzc3N9fV1ZVMJjmOq1Qq9fX1kUikuroalmg1Mf1aIR7YSQnXBMMwN2gpLpfL0WjU6XTyPH/9FZJXBd4VNbob9oORkZFEIiEIgizLGCelaRoy+qoqRA3gV3cA4Seqp0JdH6v+GsMwjY2NWq0W2h2XgTtD03Q2mw2Hw0iFV89G1DKMumKah9Ef0THpdBpx3bW1tYqi1NXV/cM//MNLL710+fLlRx999NKlS6VSacWKFd/5zneeeuqphx566Gtf+1pPT09dXd34+PiXv/zlRCJhNpuffPLJmpqagwcPfutb3zp06NBbb721c+fOZcuWdXV1RaPRH/zgB8uXL+/v79+4ceOf/dmfPffccwjCf/nll++///5/+qd/+sY3vvG9733vX/7lX6DwPvvZz37zm98cGxuz2WzwL7EsOzU11dzcvHPnzj179vT29haLxaqqKp7nf/7zn//t3/7t6OgoRVEXLlz4+te/zrLsD3/4w1urVEdHRwcHB+vr6xEDj6Ce2/qVgZGGpmkEwpw4cQI/Ue096sfjFpIxRVFMp9M3+MvYV4APA03T1dXVRqOxsbGxWCwuXbpUluWdO3eaTCaj0djS0uL1erPZ7KZNm4LBoNfrHR8fX7x4MaYvAoFAOBy22+0ul0uj0dTV1V26dAlp+na7Ha4qjuNSqVRVVZVayhYKhZUrV1IUdf/99+M4QhAEVDjqkoQPfAlEyhMIBAKB8KGYmZkJBAIQoKFQyGq1fvzjH29sbDx//vyFCxe6u7vb29tDoRD+2y+KYkdHx6VLl8bHxxmGGR4erq+vt1gsp0+fnpmZaW5u1ul0LpcrHA6Xy+WamprrKDAIX4harJj5wEtFlDXiQW7hlcLaS1GUwWBAc1dRlMHBwbGxscWLF2s0GghBLA/C2qD3P8h7qg71xOM9OZ7z1TxFUX6/32q1iqLIMAzc4XgJDMOcP38ew6bXAUaOcrmMGHWY181mM25IdXX1mjVr9u/fPzk56Xa74Y/HhTU2NrpcriVLluzZswfN7zVr1rz99ttWq7W7uzsWi128eHH9+vUnT57U6XRIhtm7d28ikYhGo9jhhT53KpUqFouhUCibzcKr09nZefLkyXg8HovFtmzZ0tnZ6fV6o9GoVqtNJpPIubfZbG63+8c//vGxY8fa2tqy2azFYtmwYUMgEKiursaAbGdn55133llbW/uzn/3sFjb+6nQ6xLA0NDRUKhWkhd7urwwyahB/OT09ferUKZqmEdeDM5/5Uv5mjwhwA7Fq4DpcvHhxbGzMYrE4HA4clKERbjabEfSJoMmqqqqZmZlKpXL+/HmDwbBixQqr1QozUmNjo91uD4fDuVwOaaosy3Z0dKRSKbvdXl9fj11a+PTioECr1dbU1ODAobq6Gp+oeDze1NQUDocx8IrvMtxiiC0iUp5AIBAIhNuIzWZDYjdG1sbGxl5//fVAILBt2zZRFCVJ2r9/fz6fX7JkCfrWw8PDGKNE+3B8fNxgMPT19VkslsOHD5tMpjVr1szNzUmSVFVVda3/kCNU0Wg0YlVTNBqFEroOkUhkamoK2gL68ma9yEiAQQI3WoZwuZw4ccLj8WDHKtwRcIxc6+Lna/TrjFqqq4IURTEajaoE12q1GGNlWTadTr/zzju5XM5isSBnHaqdumJ8wk9UBzbkI84W4L3hed7r9aZSKaPR6PV6c7lcuVx2uVzT09PFYpGmaWSKo99vNBqR4C6KYjQanZ6eRvh3pVJxu91vvvnmoUOHduzYgdWeiqIEAgH0+D0eD2oYlmVLpRLmXDFQq64YKxaLNpsNpxlOpxNxhLt3777//vvdbjeWWw0ODmJOFC9KFEWEWrIsm0qlbsHjjs1cw8PDiUQCr05V1bcPLEbFOcmRI0fS6bTD4VBnTtRkTEjem5XycJ9fvHixurq6ra3tWjr+ueeeO3/+/IoVK/R6PZaO4WOTy+VyuVxtbe3Y2JjD4YhEIjzPt7a2YvUYx3GIWor/X/a+OziO8z57726v7O31hjvcoRMA0UgB7JRYRRWq0KRkSm6yk7E9dhx7nPFEScbJeJyJnYyTmSS2k7HcZNlWZKvYokiJoiWKpMQKFpAE2ND7Ha6X3dvd22vfH0+4Hz6JAAmofJb1Pn9oQPDK7ru74vP7vc/veRIJi8USDocLhYLFYoEXKgyO9Hr96Oio2+3GTaXY0Wi1WqPRiBAobG1hwfG/DpqmBUGAzWipVGIYBntuN72mxMGGgICAgIDgXQEJjplMxm63b9iwYePGjZIk/eY3vxkdHXU4HCtWrKipqbn33nv9fj+IQiwWc7vd1dXVfX19xWJxamrq0qVLGzZs2LVrl8lk8nq9IyMj8Xjc6XQiEP6GWJzTCPgoJkQX4bEDpxpwdDS5oas+c+YMKCYM0XmeV/r374RivFgoFGDQobTM3/l7/FKlUuXz+WQyCUMbZILCyLKnp+fKlSuwWp+H9GCkUqVSQR+PZNZEIgFRciQSgSm7JEkYUSgWi21tbWaz+X/+53+efvrpJ598sqGhATb5sKJHIQEyDfcVjuMMBkMwGKyurs7n8+fPny8UCpIkTU1NnT59OhQKpVKp2traurq6vXv3PvPMMy+++KLP5/N4PIVCIRqN6vV6dMSPHTv2z//8z/v27RNFEQWPw+EoFovDw8Ool+BqL0mSy+VqbW0dGRnZv3//9773vVAodNNk0BtejlKpdOXKlZ6eHrVaDbPL9/uRgVUrwzBXr149d+4cypsP+LHVarUdHR2KW38ul0O9ZzAYED/s8/lEUUTgazKZ7OjosNlseGoKhYLJZMIsLAh6oVDAMAbP8/gZNTMoe6FQMBgMSBMDU0dUAjxGIbiHTG62NgwytnnmHwiVJyAgICAgeA/gcrkaGhpKpdLg4GB3d7fD4firv/qrzZs3X7p0CTOayWRSo9EEg0FEssO2gqZpcPpAIFBZWQkHOr1e39XVhTHH5ubmeaQOcFTM5XKwQXQ6nTel5vgusHCMpS7iZDHIiyoCn6BWqxOJxOXLl4PBIHreyEuiZo20zob6OhS3n9l4p2F/uVxmGEapDSRJEgQB35JKpdCSB4VSeudv+2R414AkoUJQqVROp7Ojo0MQBERKwVfeZDK53W6WZWmarqio+OY3v3n16tX//u//drvdu3fvtlgsLpcL8m78AMPKmpoah8PBMAwu5b//+79PTk6uWbNGFEWXywWfQZPJVFVVZbfbH3nkkUwm81//9V+iKD7++OMMw7hcrkAgkEgkUCkxDDM4ODgzM4MwUafT+Q//8A/IZL1w4QLKA/hX0jTd1NS0c+fOp59++qWXXoLkZqEXFLsKoVDo1KlTOIAPxlceybhHjhxJJpOKUJ66PkqBq69syywIqVTK7Xa3tbXN1ZKnKKqtre3RRx/dsGFDY2Mjdl0kSRJFUakSeZ7HIqvV6oMHDw4MDPziF784c+YMmuX4r9vt1uv1Npvt+PHj+Xx+amqqXC6bzeZSqdTQ0CDLMnQ4ME3CwDEGbRmGwaQsz/OYwMaTpdFo8DJlXBv7EvOfLxHYEBAQEBAQvCvwPJ/JZLRard/vD4fD+/fvn5mZCYfDgUAgmUxGo1HE1INr0jQdDAbdbncsFmtqaoLXitFovHDhwujoaDwet9ls6PnB3GOuuTclqgmaEwSR3vRQEV+Kn/P5/CIa84oCHr1G2OAgTOfEiRNbtmzBOYI637BNrkgmFIENdV0xP1sfrxQM+CGfz2MWUHmZIAgnT54cGRkB3cH3znXYCoNHjiZN08uXLzcajbW1tZ/5zGdgPrN+/fqlS5c2Njbu2LHDbrdHIpGHHnqIZdlkMrlixQqPxzMzM/Ptb3+7vr7ebDZXV1dXVlbefffda9euTafTXV1dLS0t7e3tP/jBD3p7e9euXTs9Pe12u2tqauDU2d7evmLFCo1Gs3btWoZhRFH0+Xy1tbWyLH/5y1+urq7WarVf/epXi8ViZWVlVVWVx+NB4Ye52+bm5mvXrjU3Nzc1NYFHfvnLX5YkyeFw/Ou//usvfvGL1atXY1BhoRcUNY/RaBwaGhoeHm5pafkAAl/RCD979mxvb+9syo4tAmrWBAUmgBf04aVSyWazIQRgHrS0tEiSdOrUqUgkotFoPB4PxC1IGNBoNENDQy6XK5PJDA0NNTc39/f3b9myJRqNwrwf0xTj4+PV1dUnTpyAQVAoFHK73ZIksSw7OTkJIX44HMYpV1RU5PP5UCgETRfHcRMTExRFmUymUCgES1Cr1arc6hiIv+lDSqg8AQEBAQHBu4JOpxMEARvuHR0dhULh2rVrPp9v1apV58+f5ziuvr6+oqICyaClUqmrqysQCPA8v3r16uPHjzc2Nvp8vlOnTqF1Vy6Xa2pqqqqqnz3SdAAAIABJREFUIBCfSzQCsTvyO3O5HHTVNz1UmqYrKyvRhlwEjwevglweimrwY5ZlkUi/du1aMG+Yzd+wuphLh40CQJl3VKg8llcURY/HE4vFnE4n1Mw8zx88eLBQKGChGIZB2NMNtfKgp0iJgiN4VVXV0qVLZVn2eDzIWG1ra9PpdGNjYxs3bsQFTaVSGzduxFGlUqnq6mqQbwhdZFn2+XxVVVWFQuH2228Ht/N4PJ/85CcFQaiqqoI/5l133QXjzs7OTpPJRFHU9u3bBwYGlixZIsuyIAjo3+t0urq6OlmWr127Vl9ff8cdd+TzeZ1O19jY2NLSIggCagCTyQSDIJ/P5/P5IpFIJpP54he/KIoimP1CG/NwNXU6ncFgsK+vr7m5GbqO9/upQYgSx3GoQhU7I6XAU6j8Qs0ozWbzLQqNisWi0+nEhcPUATg3y7LPPPMMCH1bW1upVOrr65uenh4YGOjp6dFqtSMjI8uXL3/qqafS6XRzc3Mymbx8+bLP5zt37lxVVVU+n89ms/39/RqNpqurq6+vD3fsvffey/P8sWPHoLsbHR2dmZkZHR1tb29/4403NBrNxo0bod1iWTabzSo2TYTKExAQEBAQLB4YQUskEnN1B6F5FUURQ6hr1qxZt26dSqUC/YLjXjabXbJkCbS5uVyuXC77fL5yubxz585oNDo+Pp5IJPL5/NKlS0OhUDQavf/++zHTORePUQwWQabD4XBzc/NNzwV0Fv4h2BBY0FKgH6xSqWDHYTKZ0NovlUoOh2NoaOj5559/7LHH7HZ7IpHQ6XQIbMLGAo4TfpFzrfM7Z2FRFaBtnMlk9Hq94hv45JNPiqIIJorpQDDCWCxmNptTqRSkNbg6+ArYeEP8A4cQfAW2GiA9crvduVyOZVmO4zDninOpqqpKp9OSJNntdniMoCaB6wtCf3AwqVTK4/FAVYUdA+ViYe45n897vd5kMqnVamHiyfO8wWDI5XLIlP3kJz9pNpvj8bhShEDVgzlIiLNRzGCPBdaf+OU8tFWv1yNRNZvN4kiUUIJcLldRUXH58uXdu3cLggDJB44c0wuotRZqDYnCTBmAhkwca37lypXz58+zLKvX6xOJBMZ/lYuImwGxCXMJfuaqN9DVvpXDw82JmQTUXRhH7u/vD4VCjz322PPPP8+ybCAQePDBB2VZnp6eRhTaq6++qtVq29raOjo6sC/U0NBw4cKFmpoajD2MjY1t2LBhfHx8enpaluUdO3YMDAwMDw+Hw+EVK1bE4/GZmZmhoaGtW7eq1eqpqSlBEB566CG4KkWj0Wg0arVaUZpSN0uNIFp5AgICAgKCm0CtVs9j8KxofNHcFQSB53mO45C5I4oihvxA5nieFwRBlmW4wiOhxm63NzU1tbW1wdRy5cqVMLWYf44T/8UA6/ttBK6sww3HbSEspijq/Pnze/bsmZ6ehjk6NNDZbLZYLEKAfuuG34oIB3139G7T6TQitJ599tlQKJTJZMAOYa8J3qzY7CiHugg/lng8DhbL8zz4NCyDoHzA5oler0cwUC6X02q1yh6Cx+NBWBiOSpnlxUVHBaWwW0w9Wq1Wg8HAsix2CaBfd7vdOBhRFG02GwxSoKJehOmk4tcOtb1SMtntdnjpCIIQDod/9atfmUwmXDgUisoPixizhksSQn+VUg0DDN3d3bg0UJKwLKsEC6jVagyA3kpA0rsHCi3s3uAaYevp7NmzZrMZLkPpdFqWZavVOjw8TFGU2+0+e/as3+93uVx1dXUajcbpdJrNZqTASpI0MDAwMDAA3Z3D4WhqasIJJpPJXC4XDAYbGxu7urpefPHF4eHhpqamdevWvfzyy1NTU3A3Qn6ZKIqopuY/ftKVJyAgICAgmA+gYvM0xtDanJ18hBcranJlCrNYLCKYCSwTXB9U3ufzwZkkGAxu3rwZHdx5TL4VyTj+sWcYZhFMaxFUfvZw6uwlQkRlMBg8cOCAzWbbvn07OqzQCJXLZZQ0tzJSOdtanqIoRGvFYjGe5ysrK0VRfO21144ePYrWuF6vV1xBQHoQd4/jxIeAi996/UBRFKhkoVDAmHKpVIrH4yzLgkmjvY3LCuV9RUVFNptV1EHo6xeLRTic4KMUFguKptfr0drHPYBfJpNJh8ORTCY5jrNYLNiCkGUZihHFAmWh2ynULGfPfD6P0guA7stut6P4PHr0qN/v37p1KzY6sJJKxbLQilEQBGQSQ9TEMAx0WcePH7948aLH48FdgZwv6npaAipn6HyUcdj3Cbgoyldg04BlWb/fv379+t7e3iVLloyOjsKoNJ1Ot7S0OJ3O9vb2hoaGUCgUi8VyuVwul5uZmcnn8+l0emZmprGxcf369a2trfF43Gw29/f3T09Pj42Nmc1mn88XCAScTufFixeXLl36zW9+8/vf/36pVGptbW1ra0skEjADxbVmGMZgMNy0bCNdeQICAgICgpv8Y49G7zwvUDw3NBqNVquFUzjou0KkFB4MYQP+VhFwwzkEjIem6XQ6DfXIPAeGniUIGcMwH8BSgLy+szGPc9Hr9SaTKZPJvPnmm8eOHcMRoiMO83Iw/vlp9OxPVsJZAdiJvP7663v37oXgRKfTGQwGpSOu1AxYQ4WZ3YosRNH2KD+jsorH49PT0/AdhxIDHF2j0cBJEB10URShw9FoNOl02uPxUNctF0GCYYSPdq8i2U+lUmjPo3utiEkgmIYTOb4IJA+lHQYVFnH5UFyVy2W4hYLcQ+5lNBohcdHr9b/97W9hLGOxWLRaLUomcOuFfiPk5qgKdDqd2Wzmef7cuXN79+6FPyMOCWo0LAXuapz4rfi3vPtCXalO8VTqdDqHw2GxWJ577jmUIj6fz2az5fP5Bx98UBTFn/70pxzHrVy58vTp02fOnKmurna73WNjY9XV1Q6H44EHHqiurtZoNHv27BkaGkJAr8FgaGtrW7ZsmcPh6O7unpycXLFixcGDB3/4wx+2tLSsW7furbfeGhoa8vv9WAosF9yibjr8QLryBAQEBAQEc2K2aHuu1ygsjZoVwqrYKYIwKUmW0GbMZv9o5YLsws0mHo+Dt92UegJIMvoARhWVCuRtLoEwHkG4KcuyY2NjL730ks/ng0cn+s0sy4LI3noFhf9yHKdWqysqKgqFwiuvvLJ3716O4xDoUywW0enHAiJ4SBAExcYbBjtIX1rQlw4PD//+97/XaDRWqxUTC6tWrYI/j0ajiUajiPxMJBJWq3VwcHDPnj1r1qyBawrMManrPo/5fB53CLTm6LZms9kjR44Eg8H7778fnoa5XA5CKeQKMQwD4Q38DScnJ81ms9lsRojpIhrVuFUwgAsqj99gJaenp00mE4oEQRBeeumlXC63detWi8Uiy7KiJl+oT6WiRGdZ1mw2p9PpkydPvvbaa6FQyGg0oqWNj8Vh0DSNWkXJPcCGxvt3SyvljRJHBSvVT3/60wMDA06n026379q16/Lly1u3bi2VStu3b//0pz/NsuzVq1e/853v9PX1eTye2tpaTDsUi0WYUXZ1dU1MTNA07XQ6E4kERVENDQ0Oh6O6unpiYsLpdGo0mscee0wQhJqammAweN999zkcDgxyYAaaoig4Y950zQmVJyAgICAguAlmx3y+E7Mbh7NtFqlZMnroLjDGh1E2hf3jb5XsVavVioFIxJfO1ZifzaQXZyu5uHVQWphvO0e1Wg0K6/V68/n80NDQvn37Hn300cbGRmi7sUpwhpnrjJQBAHw4Fs3pdOr1+unp6UOHDp04cQLaZUW6DWUzWr94VzabhY0j/jh7b+SmDF45qaGhoeeeew4ZnArLXL9+PeQ66JqLoiiKotPpzGazTz75ZHV1NUi/y+WKRqNK0hB4Kgajld6zSqU6derUpUuXtm3bNlsYbTabMUGBzj1mMXFXaLVa+JnCo3DRtBU6EMi9KIpKp9OIvoKgSxAEu92eTCYPHjyYSCS2bNmCegzhtQvd/IHGzGg0MgwzMzNz5MiRt956a2JiwmQyQb2DUiGbzdrtdgxJo7L9wLrySjmN1VDKP1EUGYZpbGw8c+aMxWLp6uqKRqO4FhzHIWgsmUy6XC6MtTidzkgkYrVaIV6amppCmKsgCKia9Hr91NSU1Wq12+3g6NDPxONxmqaRAgYxFdYNuyXIlyVUnoCAgICAYJFAlxfjhvMQ3NmkdvZ7Z7fnlQ66MpGpcFaNRgMml8vl0ISGtyD69HNREOr6HCrIxwfQlVeo/NsUzIjCwc4AEnByudy5c+dsNlsul/N6vYqCYv6SY/bHKvRaFMXp6emXX3750KFDGo3GbDYjmBNmOPDPUaZIkTWbTqetVqsiB1pQLxnfu3nz5qeffnp8fPy73/3uxz/+8e3bt1dWVl64cGF6erq2tnb9+vUnTpwYGhpSqVSdnZ3ICbp27Rpqj/vvv5/n+ePHj5vN5qGhIbvdvnXrVqvV2t3dffXqVa1Wu2zZMhhfFotFu90+NTV15swZjuNcLte6deu8Xm9PT8/Q0BAERbADuuuuu0ZHR0+fPr169eqGhgaw3gVdO8XvSBTFZDKpOH5iUBsuliD6mUzGbDaHw+EjR44IgrBhw4aamprFdcfRX89ms4ODg6dOnTp16hTk49BHGY1GzNfClHN2LafT6SDLeb/HXvGl+CIUD5DciKLocDhOnDjR1NQEwxlEPqGKEwShubk5lUppNJpYLObz+dLpdD6fx/8lDAZDMpm02Wx4wFGZYO4ZffdsNovCrLKycnJy0m63w7wVHk04hnw+Dx+hm2YFECpPQEBAQEAwJ+Bhgn9o53nN2/KMqFmtZfBL5R919HehqodSWfFMRCNZkiSfzwfPx3nqh9lKHnRbP4DVuOHZUdebiGAhsVhMp9PZbDZJkg4ePDg0NLRt27bbbrsNNvOgcbdOs8rl8vHjx/fv3x8KhcxmM8dxPM9bLJZMJqPMHswukLA5wPO8LMswvYHa/lYa87O18kajsampCRO0a9euXbJkySuvvPLd735XEIR77723srLyJz/5yUsvveTxeLZu3frQQw81Njbu2bMHrXpJktxu93e+8x2v19vb29vc3MyyrMvlevrppw8cOEDT9LZt277xjW9Afc7z/Msvv/zjH/8YvvVf+9rXtm/f/sILL7zwwgsej0etVm/ZsmVycnL58uVnzpx56qmnPB4PMgdu2qx95w0DjpjL5WDLg9VbsmRJb29vbW2t1WpNp9OwQC2VSizL5vP5o0ePTkxMbN68edWqVTDgX9CX6nQ6nuf7+voOHTp09epVbClAZwUFVDweNxgMVqtV8WvCPYY6DdPM7/ddrThmKhs7YN46nc7v98OFBmsFEdTY2Fh9fT3ujUKh4PV6o9GoRqPx+XwYaoeGCoyfZVns5uXzeZvNhlIT+zAOhyMYDBoMBo7jHA5HOBw2mUzwKoVsTKfTcRw3OTnZ0dFBqDwBAQEBAcEiyasgCFarFZqHG74GzbN38oO3daDROVaaqeAoEMVCowzdsFarzWQyLMsqs5s3BFp98Aapra2Fb8YtnhEMeeZp6851puVy2el09vf3OxwO2AsqjopKtivcTtB2pWl6YmLiueee6+7uXrZsWUdHB0ThEIKjSQmPF6V3DjpeLBbD4XBfX19/f/+5c+dg0QMZEpq4FotltheQYlYDqhSNRletWoVtDYvFMpumv/OM3lalAKBTsiybTCbk9R47dqyrq+srX/nK008//dprr507d+4nP/lJOBx+9tlnt27dGgqFurq6vvCFL/zbv/3byMiI1+stFosbN2783Oc+9y//8i/5fP7111/v7e394Q9/GIvF/v7v//7OO+9UqVQWi2VoaOiZZ56577777rnnnqeeemr//v0Oh+Pll19+/PHH3W73448/3tDQcPDgwenp6fHxcbvd3tnZGYvFAoHA/CPRNzxT6Gfi8TjHcWazGX1iCGxwLTDIi6VWutRDQ0OhUKivr2/ZsmUrV640mUwYV0W1iYIEe0pKpYqGuiRJhw8fvnTp0pUrVzD7gbleKJRQAEOxAzsglUqVTCbtdjvP89BN4U6Y62585waOUrTcYgFQKpUmJydxvkhZRnQajhAPoPIMopgvl8vV1dXYoFBshWw2G85CeT2ea0ih8DJlUhlj0xaLpVAomM1m/FKWZbvdjgoNO06KURLKVELlCQgICAgIFgNYfR84cACeffPTwVv8/bt/MUVRCPoBh7BYLHfcccctUvl3A8XlWqHd8xw23F3QsL9y5crk5OSlS5cCgUBNTY3H46moqAApBBmCQQ3P89PT05OTk5OTk+Pj40NDQ9PT0w6HQ/lqjEiCJkKCjCNBjYQ9DfR6c7kcWsiSJN26GeVsmmg0GkulUiqVAtEcGRnR6XT79+/v6+uz2Ww+n2/t2rWSJG3atCmVSlEU1dXVtWHDhu9973uFQsHv96vV6vb29nvuuecHP/jBwMAAnEzuvPPOcrn86quvTkxMpNNpRBCwLHvPPfesXLlyZGTkN7/5TU9PTyAQWLVqVVtbW19fHwwcu7u7h4eHW1tbfT4fx3Ecxy3CxAbcNJlMzh68hqPObD8lsGpsZbAsiwLg7Nmz58+fP3XqlN/vb2xsrKurq6ioQGc9nU7TNI1rLYpiNBodGxsbGBiYmpoaGRmBhz18PGEuBE+eG95duG0wYquUZ++fGSV488WLFwcGBvL5PEYjGIaZJ5dqQQczT0l8w9/DwxTTIBh3hgpr/h0YQuUJCAgICAjmREtLy5YtWxKJBMbRFvQP84L+1V+okAATcoFAwGq1MgzT0tLyAawGrPqgzkcLfB4ZusLzsOcgSVJfX9/Zs2ddLpfb7fb5fHa73WAwKK6RkUiE5/lwOBwKhXieB+GrqKiQZRn0XbGKR+ISeJhSVFDXPcLVanUkEgFDRdTuImaCQWcRoQqNBDzFJUn63Oc+l8lkksmk1WrFLCOk52hFQ8ofjUbVajXHcYIgGAwGi8WSTCYxjBsMBjGY63K5hoeHOY4bHR1NJpNYLgS+ZjKZYDDY3t4+NTW1adOmtra2yclJQRDq6+tjsRjcThdRhqFtHAwGlTY22t6oglBQKSUTGvO5XA6rrdPpYNsyODjY3d1ts9m8Xq/X64VgRhHZR6NRdP0xYaK4lGJSGaKRuSbIlcEPUH987PsqsGlpaYlEIrDgtNvtMOjEZsVcA74LeqgXWuRjfeDfL0lSPp+HFf38Tzeh8gQEBAQEBPNh48aN165dQ1jPu//X/b1CuVz+wBj8bLJlMBig7FcGAOY6fVEUEXWJkQD0tqF3z2QyAwMDsIFX8rOgtgftZllWcZ5xOBwIKMX8n16vR98UkiccBqQdeItGowmHwzzPI1sK0wgLZYT4NKVUKBaLLS0tmUzmm9/85nPPPQffxl//+tfj4+Nvvvnm3/3d36EhHY/HkduayWRUKpXf708mkyhFHA5HOp3+zW9+k0gkrl27dt9996FHvnz58tbW1mPHjrEse+zYsfr6+ubmZqfTefz48VKpdOzYsUceeWTJkiW//OUva2pq2tvb9Xo9bG0WMfaKhncwGFRCvpRxYcWqEoMcik4GFaNipwPFiCAIqVRqbGwMGyMQhCimq1Dm6PV6o9FoNpsR9QrBFb5FFMUb3jMow0DlYXM0/7bPe4JNmzY5nU7Mlysiq3m+9H2l8srTpDj5sCzb3Nw8/7cQKk9AQEBAQHATLF26lCyCUj9gKBA8G9rieUiPEoJLXdejY/AA7d7ZTj7IV1LoIPzFC4XC9PS02WxmWdZkMuHFmN38Xx5z3d8Tqgw4uEcikUgkwjCMMmq80HIL56XRaNAepml6586d3//+9x988MFly5b90z/9U09Pz49+9COTybR27Vqn06lYtUAwg72LSCTi8XgcDkepVPr4xz8+ODj4j//4jzRNP/roo5s2bdq7dy8cbDZt2vTLX/5y7969Npvtb//2b/1+/+bNm5955pnjx49bLBaWZbdv3/6Tn/ykpqamoaFBp9PBt2dxHDeZTEL6T13vgivjwvgjevAURUGqhO8qFoscx83MzDAMo5RbeBm67IopPkYmFK8b8Hgspk6ngzIKE8nz1BsqlQru7B/MMHd7e/uH+qkkVJ6AgICAgIDglgD5u16vB1cDUZ6r580wDCzMMbSK7BvYk6O7D8E0GvZg5+i4W61Wp9PpdrstFgs4azabDQaD4+PjyWQSsmwoOpTRTBQMqBa0Wq0oiuFwuKamBvx+EXprhmFEUaypqfnSl77U1taWzWY3bdoEkfrdd99dUVHxqU99auXKlXa7fcuWLQaD4Utf+lJHR0cgEHj00UeNRmNjY+Pjjz++evVqv9//Z3/2ZyaTqaqq6s///M9bW1v9fn9TU1N7e3skEmlqaqqsrPzqV7/a2Ng4MTHR1NS0bdu2SCSyYsWKlpYWi8Xy5JNP8jxfVVUVCASWLVumVquz2exsE/0FlWEajWZycpLjOOhnlGJMcQFCjgHE2eipW61Ws9mMLFitVptKpfL5fCqVikQikE4h9cxkMmFwVlFD4TLl83nwexQJCDGFlOiGR4h7SaVSKZG6HwybJ1SegICAgICA4E8f0Ewj7Yi6Hm41F0tG6D3kMUhg1ev1breb53n0gOFoLkkSuGBnZ6fX662vr6+qqnK5XJg6Be+HyWM0Gg0GgyMjI729vf39/YFAAIUBdV2QAIIIx+5oNAr6qNPp5plzmJMe0XSxWKyurm5sbCwUCtFolGXZxx57DO6Ber1+27ZtGzduTKVSlZWVsVjsnnvuoSgqk8ls3boVYuuPfexj09PT0Wh027ZtcNyHhw/YKk3T69atK5VKHMcZDIY77rgDjeqZmZm+vr7//M//ZFm2tbV1aGiIZdmf/exnxWKxoqJCpVLB4CWTycyVtDXPtVOpVOPj4xDngGSj745DQvu8srLSZrPZ7fbq6urm5ma/34+JVbBqJL/G4/FQKBQMBicmJoaHh6enp1mWxUkxDIMPR9aScpOA6KtUKpSCcxUbisUqvHQIlSdUnoCAgICAgOA9A9gVpgOpWYbcN3wxcq/QRQaBy+fzCLKF1zu4HfrNra2tbW1tUO+gxQ4pOQg9Yi8rKytra2vXrFmzadOmiYmJQ4cOhcNhBJeCleJjQRwxqYzJ13mmGOcCxlWh50mn0/AONxgMCAPSaDRjY2M1NTV2uz0ejxuNRrjlwFAcmhxZlqurq2VZzuVykiQZDAYMlUKeFI/HZVl2uVyFQoHneY7jbDYbznTjxo3BYPAPf/jD5cuXP/axjy1ZsuRHP/rRI488ct9999E0nc1mi8Wi1WpdUO4Vjg15RriI0M0Xi0X4/cNm3uVybd26denSpcuXL5dlGSUQglfhRu90OjH/WldXR9N0KpW6du3a4ODgW2+9hTFNTETgw9Hsxx2i1+sx/6AIeN4J7A9gzZXkr/d78vVPAKoPIByOgICAgICA4I8B58+f7+/vB4NEJ/t/2cD14Kf53w6lyksvvTQ2Nmaz2RBkM5fYAzQRKZ4mkymTyYii6PV6RVEEDZUkafPmzRs2bGhvb89mswvNPIrFYufPnz9+/PjIyAhFUQioQvYQTu1rX/taZ2dnJpOBi7lyCtT/ayf/x3N1FKYLsosxAIwNzJazz84JvuGyK2J6fBTqB51O19/f/8wzz1y6dKmuri4YDELyrtfrZ2ZmtFptQ0PDAw88sGHDBkmSbhiVMA+6u7v7+/tPnTqVSCSsVms+nxcEwWKxyLLMsizCTbEtYLfbw+HwDSsrcHdRFCsrK3fs2EFRFHYzbspU33ZNUbE0NTV1dnZ+FB5q0pUnICAgICAguDXSQNOI9VFsT6h5vTjVarXJZJIkCQlBJpMJRFOSpPr6+s2bN69Zs4amaZjKLzRJ1G63b926ta6u7s033zx58iQIK4gvZPexWEySJAi1PxTLi/azoipRDlsxV1HCsOah8uC+CqFXCjZZllOpVDgcLpfL8XicoihInkCdly1btnHjxqVLl8IycqFUvqmpqaOjo6GhYd++fePj4xgXRqYpNgH0ej3GggVBmMtJU7G6x2Tt7BMhjx6h8gQEBAQEBATvAZVHcg1kD4q4eS4o/d1CoYA0qFgsVi6XOzs7N27cuHLlSuSGIkVoofSxXC7r9fqOjg6v15vL5U6cOIHRTDhIqtXq0dHRZcuWIVbzw0LloUp/m34J7fNb3DmZ/V508SmKgrlkb29vNBr1eDyhUMhsNhsMhmQyqdFodu7ceeedd2IuWafTLfRCUBTlcDgYhlm5cqVer+/u7j5//jyET7hhZFmGCIqiKEEQ5rpnwN2RS4XtCLgPESpPqDwBAQEBAQHBe0Y3QeVhGakYit+QU8KXBn7kkIzrdLr169ffc889jY2NGo1menq6oqICdiULPZJCocBxHMMwXq9327ZtExMTIyMjVqsVxBf5rPF43G63i6KIQuLDgtnu5konXuG7N33v7CAtxaYmFoshnaqiosLpdMLr3eVyffzjH1+9ejXLstFo1O1263S6TCazUNP6Uqk0MzOj1+tvv/32QCCg1WqPHz+eSqWcTieqPoQMIDt5Ls0MbiqVSgXXUcXNhjx084MUOgQEBAQEBAS3yp4LhYLFYgHNghfknAxDrYZXiUajgWher9dv2bLls5/9bF1dHXxULBYLRVGyLC8ivtRgMMDQfWpqqrGx8f77729oaIANCw41FAqFw+EPkQsKiiL4sqNSUiRMgGLSPw+hV2JxoU5Bn5um6f7+fpRVaMmLomg0Gh988MGtW7cajUae5202m1arTSQSCx0RxrW2WCxarVYQBLfbvWPHju3bt5vNZkmSisWi2WyGjEqn0+l0urmCCHAvaTQaJHBhQRaR1PtRA1kgAgICAgICglsChNSwe0d7dR7R9uxgIEEQGIZZvnz5/fffj2h6vBHpQogCXUSKk1arhURHr9d3dnYyDPPss89mMhlJkiCaHx8fh2jkQ7TIsz3VlGwLAAAgAElEQVTybxg+qvztDd8++71KYms+n5+Zmenv77fZbIVCYWRkxGaz7dq1a+3atclkEsmsNE0nk8l8Po+krYXWeEjFymazBoOhoaEBHj4HDx7MZrNOp5OiqHQ6rahlbnjP4Jc0TVssFqWGwSgwefTmq6PIEhAQEBAQEBDcCkAQLRYLeJvC7+d6vSiKMGiXJGn58uXbt293u90cxxmNRqfTiTfSNG21Wheho4CNY7lcdjqdmODs6uq66667Kioq8AKapgcGBoLB4Idled8Wizv7N/8PdVOr59lnUPrxFEVptVqapiVJisVi4+PjmUxGp9NZLBaDwXDvvfdu3brVZDLZ7XaYuPM8b7FYKisrU6nUIo48nU4XCgWr1YqxZpfLdeedd65atUqtViOFAFsNxWJxrvlm2InqdDoouOa3OiUgVJ6AgICAgIBgYYBYhWEYxVqeuu678k7QNI2AJ41Go9Pp1q1b19nZmUwmXS5XPp/PZrPRaLRQKMCPXJKkhR4MwzAQdaRSKUhHcrnctm3bqqqqQGH1ev3k5GQwGFxERNT/LyoPLq7RaN6pC1IcbBSiP9eyo75SnN15nkfyVGtrazabjcfjd9999yc+8QlBEMCVBUHQaDROpzOTyYDuL/TIWZZlGEav15dKpXQ6nU6ntVqtz+d74IEHbDYbz/OlUslgMBiNxnk+HFQeOVPzNO8J3v5Ufvvb3yarQEBAQEBA8FHAzMxMLBYzmUxQcSiM8BbdUSBWUavV2Ww2GAyCPc9leAKHGUmS3G73l7/85a6urkwmY7FYVCoV5DQIJwL1XIQkWtGCw3KRoiitVqtWqzFQOzAwIMsy7HFqampgdonqAl8HKcgfFVl8ZzP+naz9VrTy+AGkv1QqpVKpF198MR6Pi6KoUqnuuuuuHTt2wDJIkqRCoaDVavV6fTab1el0uDSzdfm4NDzPI65LlmWIdpCipVarMZ+g1CEo8yCpMplM7e3twWBwamoKQVooHm54p6FQ8Xq9XV1d2WxWr9cj5GsRBSfSrHw+30fhoSZdeQICAgICAoJbAsZYC4WC3++H/7dGo5lLLwFhvclk+vznP9/a2grtxCK67wuF2Wx+8MEHd+zYgXTV3t7eY8eOgbAWi0WdTpfP5wuFgsfjWagi/EOBfD7PsiwIPeTyhw4dGhoaQuXW0dHxF3/xFy6Xy2azMQxjtVrtdjtSnBDvyrJsMBjE+AFFURaLhed5rCrP88jozWQyer0eghnMOZRKJavVKggC0qDsdjsGnUulUlVV1aOPPurz+VQqFYJj58oCQ2XY0NCgxP3ik8lzR6g8AQEBAQEBwXtBGq7LHhwOBzg9OqnlOaDRaJYtW1ZfX6/RaARBoK67lLx/wDyu2WxeunRpU1OTwWAoFAp9fX1QzMuyDIMUnufRhP7Tu0YorjQaDahwKBQaHBxEy1yn0+3cuZPjOGhgVCpVKpWKxWLRaBSTr/l8nuf5mpoaBAJoNBrMqpbLZfBvmqZtNhvSpjweD03TqJFgNwnJkyzLyWQSknekRC1ZsmTTpk2pVIphmEQigWyBdwK1n9vthntPsVgkQnlC5QkICAgICAjeMygtUpZlIZ6ZP9oJgawMw6AlrFar5+rIvlcol8touvt8vtWrV0PGE41Ge3p6sI2Qy+WQggS1yZ/kNcpkMkrw7blz5yYmJorFYqlU6uzsbGxs/I//+I+f/vSnTzzxxFNPPWU0Gu12e2VlpV6v53leo9F861vfOnv2rNVqlSQpm81KkoQErkQiAedQiqIcDodareZ5PpVKWa1WZOtyHEdRVLFYRG+eYZhkMhmPx71eryRJXV1dnZ2d4XDY6XR6vd65jtxkMtlsNhSB6OIvIq+KUHkCAgICAgICghtAMauhadrhcKB7OldXvlQq1dbWLl26FLaVmIl8v7Xp0O6rVCqr1dra2mqxWLAPcObMmVgsxjBMLpeTZdlms0Fp86d3jZDMZTAY9Hp9OBy+ePEiz/O5XM5ms61bt47n+bGxsdraWr/ff+jQoUQi8dZbbx09ejSZTKZSKbjc1NTUXL169cyZMw6Ho6Ki4vz588FgMJ1OnzlzZmZm5tixYxMTEzabLRgMnjlzBl6WMzMzIyMjo6OjGo1GluXp6WmO4wwGQyKROHPmjNFobGhoaGlpicfj2Wx2ZmbmhjeMLMsul0sJikL5QSZfbwriK09AQEBAQEBwS1DcvimKqqysnJqaUnwP3wmWZdesWaPRaDDCiC4+JC7v3xGWSiWdTodNAK/X29HR8Yc//IFhmOnp6RMnTtx7770Gg0EURYQWFQqFP71rhLlkWZaLxWJPT8/Y2BgWZM2aNT6fL5FINDc379q1S6VS9fb2Pvfcc1NTU1qtVpblqampAwcOcBx34cKFV199VaPRgHPv3bt3/fr1kUgkEokgh1WSpN27d/f19V27dq23t3ft2rXPP/88Zql379595syZ7u5uv9+/a9euF198cWxsbPfu3du2bWtqalq1apUgCIIg3LCIKhaLXq8Xeh6KonB1PizxXv8fQRaIgICAgICAYGGEvlwuu1wuaM3nIsQ2m23lypWSJMGxBLKW91vTAs91tN5NJlNXVxdYY6lUOnHiRCgUstlsxWKR4zikGv1JXiCaphOJRCqV6unpicfj8JlpaGhgWdZoNF6+fPnrX//6t771LYvFIknS5s2bq6urz507Nz4+/vDDD69Zs+by5cubNm168MEHL1++fOnSpfXr12/ZsiUUCj388MORSOShhx6yWCzBYNBut2/cuDGbzYqiKMvyJz/5SYfDcebMGVEU/+Zv/qatrW3fvn2NjY2f/exne3t7tVrt6tWrPR4PVDdzHbbH41F0NerrIE8cofIEBAQEBAQE/5eII6lnEe8VRdFoNMK3xOPxIJiJoiiYHsJyHn16hmHcbnc6nYaqHmORMFRRjoFl2UQiodVqBUHI5XKiKJpMJlmWkSqVTqcZhimVShDoG41GQRBSqZTJZEJoqCLjoa5LtBUND/rQsiwvXboUnWCGYQYGBk6ePInpW6TMvt8zuO/3deR5vlgswrFRpVLF43HEM8my7HA4jh8/3t/f7/F4IpFIW1tbbW2t2WwuFosajebTn/70Pffcs2PHjsHBwZ6enmQyaTAY4DxjsVgKhUJdXV1HR0c+n4c2hmVZn8/X0dFRU1NTVVUVCARomh4cHOzt7U2lUjRNV1RUrFixwmQyxeNxv9+/bNmyDRs25HK5q1ev9vT0mEymcrksiuKaNWtYlsVALQ4bjkbYsdFoNF6vF6MOBoMBh4oRC2B+Q30F0Od8dEZmicCGgICAgICA4JaAWFCFrDudztkdVriOoNudy+W8Xi+cyJWsItQPiP/EZCSkHXa7vVAowN6E4zhJkpxOp8VigckMOD3HcWazGS7pDMOIolgqlUDf8XtMXiIcCjQRFi4ej0ev14uiaLPZ+vr6Lly4sGLFinQ6bTKZ4Jz4Ib0WGo0GwUwcx8myrNPpjEajVquFuOjkyZPnzp3L5XI8z1ut1vr6er/fXyqVksmk0+lsaGgwmUxqtbqurm7btm3BYJBhmN7e3mw2y3GcXq8/e/ZsMBi0Wq0Mw+TzeVEURVFMJpMsy05OTg4PD6Mx//nPf/5HP/qRJElmszmVSqXTaafTOTIy8uabb05PT2u12hUrVrAsG4/HzWbz9PR0TU2N3W7HtDTa7ZjNpWmapmlYWOL3cLPBjsoiMgc+UiBdeQICAgICAoJbpfL5fB49eHRqc7mcMpiIOcVCoUDTtCAINTU1BoMhn8/DkAS8TaVS5fN5p9PpdDrh8o5uvSRJ6DG73W6YRUYiEbRszWYzthHQgYa7OTzITSaT2+3WaDQYvrRYLDgYWZbVajW+rqmpyWq1YscgGAweOXJEFEXoNz7UnuUajQYcF+1njUYDW55SqcRx3IkTJ8bHx61Wa7FYNJvNVVVV6XQaDvFLlixB05qm6a6urieeeOLgwYMqlaqiosLtdtfV1d1+++1Xr149d+6c1+t1uVw0TavV6kAgwDCMwWDwer0rV65EFXHkyBGfz5dKpYxGYyKRaGlpaW9vLxQKr776aiwW27Bhw4EDBw4ePAjZvcvlcrvdzc3NmUxGofIYby0UCmq12uVy4brgXkJSFRl7vSlIoUNAQEBAQEBwSwARR3APlM2K1kUxHgFxl2XZ4/EonAw255BBcxxnMpkymcyVK1eWL19uMpkQF5rP58+ePet0Om+77TaGYaLRqNVqDYfDNTU1GFQFSYVzudForKioyOfzk5OTExMTy5Yt02g0kUjEYDDQNA1lCL6xsbHR5XIlk0lE1V68ePH48eObNm3iOM5oNH54mSLqH8iEFPGJIAhGo/HSpUujo6OlUolhGEmSrFZrdXU1OH1tba1arYbdvl6vX716dWVlJcMwbW1t09PTNE2bTKaampovfvGLsix3dHSIopjL5cxm8/bt22tqanbs2FFXV4fLt2LFiuHh4fb29kgk4vP59Hr9HXfcwTDMbbfddvny5ba2NqvV2t7ezvN8W1ubIAg6nU4QBJ/PByWVYnUPKq9SqRwOhyKagskpqgjC5ucH6coTEBAQEBAQ3BLQGtdoNKDmVqvVYDD8L59QqyFr1mg0UKuDroHHUxQF1btarbbb7el0enh4+MiRI/hbaGbC4fDrr7+eyWQkSUqlUrBT1Ov1SBTiOA5fgYAqnuc5jstms6Ojo/v27UNH3+l0UhSFugJNa4znulwuQRDACEVRfP3110dGRlCNfHivRaFQkGUZjBxKdGiNUqnU4cOHU6mUWq1Op9OlUsnj8VRXV1utVgwfV1VVWSwW7GBgMrimpgZzwCzLLlmyRKvVNjU1VVdXo9OvVqszmYzf70+lUoFAYGpqiqIot9tts9k2b96sVqsrKyt1Oh3P8/D3dDgcdXV1DocDDpiVlZU8z5fL5aGhIbvdXlVV1draipsBFqUQBaErP9vJFF/9oZ5n+GBAuvIEBAQEBAQEt0rlFTmHJEkmk8nlcsXjcWXKEPy4UCh4PB6j0ahWq2maBmlTlPQGg0GhfaFQaP/+/dls1u/3J5PJYDDocDj27ds3MzOzadMmSZLGx8dZllWpVKFQyGg0Qk+/a9eus2fPXrhwobGxsbW11e/3OxyOyclJi8WCuVtY08CTEQO46Eknk0m73T4xMXHs2LGdO3dCUv/hpfJarRa+QJlMBnKjYrF49OjR7u5uq9XKsmw6ndZqtRUVFRRFybIsSRIuCgRIEBpls1kQa4vFAnFLLBaz2+0URWUyGbTwi8Uiy7JQTzmdTgRvpVKpaDSKnzmOs9vtWq22WCwmEgmj0ZhOpzUaDc/zBoNBpVKxLBsIBCiKstvtuCVwtygVIO4lRfUEcZRiTEkwD0hXnoCAgICAgODWSINajX48JDSQyyuGIZhTVKlUsixXV1eDw8GsBhRfsaZBO1an0129evWVV16Jx+P79u0TRZFhmO7u7u7u7mw229fXd+TIkT179qTT6QMHDszMzLz44osDAwNvvfXW2bNnL126VFVVdfbs2WvXro2MjORyOavVCi4ICVAulwMjLJfLlZWVDocDM5SQo5w7d+78+fPJZPJDfTlgH4RpBJqm0+n08ePH33zzTVmW4RKj0Wj0er3f789ms7h8FosFmpZyuWwwGCwWCy4T9EsQ03s8HgzRojYAq+Y4DlFTFEWFw+FMJmOz2Xied7lc6XTa5XJRFAU5vtFodDgckiRxHOf3+00mE8dx0WgU+a9OpxO6LMi08vk8xl6dTqfZbFaIO/r0KP/Ic0eoPAEBAQEBAcF7APBg9OYRKYrMV3AvNN0piioUCm63G8IJ5Zc6nQ7pRWiuQ/Gi0+k6Ojr+8i//0ufzBQKBpUuXRqPRhx9++Atf+MLVq1d1Ot2uXbvuvvturVb7xS9+saWl5d57712/fj1N036/n+O4S5cuMQwTCATy+TzP89lstlgsQnkP0omOb0VFhdPpDIVCer0+mUxqNJrp6emDBw9Go9EP+7WQJEmSJK1WazKZIpEI6iK/309RVCqVwiIEAgHoWDA9jFXC23O5nFqtjsfjhUIhl8uxLAtuncvlMFtcKBSgw8nlcna7HTlQgUAgl8tlMhmv18vzPEaQs9ms1WqVJAkhr5ijTaVSxWLx3LlzWq02lUrZbDaNRlNZWVkqlRQqj9Qwi8WCSk8Zdb1198mPOIjAhoCAgICA4COE2VRprtfMxZ8wtyoIgkqlgvljXV2dzWbL5XKSJEHaXigUCoWC2WymKAqUkWEYiqKUgM9sNguZB0VRpVLJaDTabDZQUhC7RCLhdDqNRiPoJs/z0Ma43W5RFK1W6+DgYDgcXrNmTSAQ0Gq16XRapVJVVlbi7WazGbsBcMzMZrNwObTb7Xq9PpvNms1mh8MRCoV+//vff+Mb34AKCOaVMNUxGo2iKP7xXC9cLGV/Q6vV4kSKxaLRaKRpWhTFcDh84sSJq1ev2mw2bE1g2RmGcblcoihOT0/39vbC8IfjuHXr1hkMhj179thstocffnh0dPTVV1/duHEjRVFnzpypq6tzu90zMzM1NTVnz571+/0zMzPZbLalpeXAgQO1tbWdnZ3Dw8MDAwMWi4WiKJ7nd+7cmUwmn3nmmWXLlq1evfrChQvBYNDpdNbW1v72t78tl8tbtmxRxluNRiPGJGRZtlgspVKpoaEBdQVFUXAIzefz+OPbNDbKzTmX9gYzEh8dZQ6h8gQEBAQEBAS3BJgGUteFK6DaDocjGAxCEQE9Buj7XKUCTdOSJJVKJYPBIMtyuVyORqOQeajV6mXLlh09ehTO5eBkaC0Xi0XIPyKRCCZlJyYmstns0NCQTqeD2hvKn7fVIRAFQSsCvx3FszwcDv/qV7/6zGc+A9dzh8Oh0+lSqdQf1ailMmmAFjWminO5HNxdkskkOuWHDx/ev3+/1WqF1lyxErJarSicDh48GAwG4/G4RqPBhANmZC9fvqxWq4PBIMuyhw4dUqlUGCZeuXLl2bNnv/71r3d3d3d2dj755JO33XZbT09PIpG4du1aLpd7/vnnXS7X8PBwW1tbIpHQ6/W9vb1Wq3Xfvn25XO7AgQMul+v06dMbN25MJpOZTCafzyO+Cqr6UqmEJK9SqeT1ek0mE3m+CJUnICAgICAgeH8Bwg1+CW/yioqKYDCIEUa0XeFpCNL5zk9AL9bhcCxbtqyiosJutxuNxlWrVvn9fp1Ot3btWo7jOI67/fbboe5wu90rV670er2rVq2qr6/P5XJGo9Hr9RYKhfXr19fV1TU1NaEfjz0B2N7PPmCapi0WSz6fR0tbocXJZPLkyZM+n2/btm1utxvKHJZlEV/1R7LgSkWkqE2gWTKZTKlUCpKYo0ePHjt2LJvN2mw2jCugBqAoymq1YllEUdyyZUsmk9HpdAaDoa+vb3x8vKKiorOzs6enZ/ny5RqNJhQKRaPRxsbGqqoqh8OhVquRrpXP5/1+/3333ffEE0/cf//9/f39V65caW9v37Fjx69+9auOjo5yuTwyMtLb2/uZz3wmkUhcunSpUCh8/vOff/bZZymKWrdu3ZYtW7RarUqlcjqdk5OTGKiABEsURb/fr1ghERAqT0BAQEBAQPD+kAaahkEhmqlQM0OzgYY3xlsVUc083NTn8zkcDpPJBJfx1atXGwwGTEl+6lOf4jiOZVm9Xp9IJAwGw4oVK7Ra7Zo1a0qlUmdnJ0VRtbW18ImHwgSjnxigfOfX0TRtNBqh8AGvRVQqhkEPHDigUqnuu+8+hmHAdGGA88cDZScE7BwFkiAILMsWi8UTJ07s27cvnU5jfgC1lsL4WZalKKpQKLhcLovFMjY2ZrVa/X6/xWJBLJckSQ0NDcFgEPqiu+666+LFi1euXJEkyWKxmEwmvV5fKpWQyBsMBt944w273d7U1NTX1xcOhy0WS1dX16FDhzQaDQwrDQYD3C0dDofZbIa1DgxzcPxY/2KxiIuFrjxuKvKILeb2IEtAQEBAQEBAcCuABBkaFeq6atnlcimJP1DXwFBl/ixVvV7vcDj0ej3DMDzPsyyr0WjcbncikaBp2maziaKomKa7XC6VSoXAI51OhynJ6upqm80GBm80GnU6HUTzOM7ZE5NqtRrsXHHEB4+EAwzP86+99torr7wiyzJKiz+eljx13ctfmRDFzDEmVimKOnbs2O9+97tkMglHSOiLcC2wO4EYLHjMQ5iuUqlGR0cTiYTD4XC73Q0NDUja8vv9Vqu1p6enra2NoiibzXbhwoUnn3zy9ddfh7NkVVVVQ0PD9u3bIXbP5/NVVVVTU1NDQ0NWqxWbLbgBMIpgNBohnYpEIqdPn3Y4HE6nM5PJNDY26nQ6zCdoNBq73e50Ool//OILbLIEBAQEBAQEBLcCJc9VCYpSqVQ2m83r9UYiEeq6hyA0HmB17/wQUHw4pSA+FrIWQRBomna5XHArt1gs4Kbo4CJhFFrwcrmMoU9JkuDigklQUHB0r0HlFVKrhA3B3xAFAEVRsLfnOO7EiRNarXbbtm2VlZWxWAws/48HOB2apnU6HSZ0GYY5fPjwgQMH4vG4wWDAUKwyDIBqKpfL6fV6WL8vX77caDTa7XbkQwUCgVQqde3atZmZmU984hPpdDoYDIqiWFtbe/z48ZqampaWlpGRkcnJyd27d9fU1AiCIAjCli1bXn75ZZ1Ot27dulWrVul0urvuustsNhcKhbq6Or/ff/r0abvdXlNTs2HDhlgs1tTUZLPZ4D6ZTCb1er0kSYlEAqUgbgC/3w9DevJ8ESpPQEBAQEBA8P5C0XiAXObzeZ1OV11dPTAwoExngqLNZYNTKBQw75jP58GY0WjX6/VXr16tr683GAw0TUM9QlEUZmRhFQ9iOj4+nkgk2tvbMc8K4TVM01EYKIcHKo/NBCVyCMbqyIfCnoDdbs9ms6+88gpN03fffTe+6I+FqNE0lEtqtVqr1cJBKJVKjY6O/uEPf5icnLRarblcrlwum81mZOLiNOH2WC6XEea1fPlyePsouUsajebOO++Ep+Rf//Vfj4+Pu91ug8Fw3333ybJcUVGxZMmSgYGB9vb2UqnU2tpqsVhsNtuKFSs8Hk84HG5ubs7n85s3b8blLhQKK1eu7OzshFWl3W43m827d+/OZDLLly+HnSXDMCaTKRgMQhAlyzLUOMqdQ56vRYAIbAgICAgICAgWQCshxQZRhqbC7XZDwQLSPFt+MxeVh04acpdCoZBOp/V6/YkTJw4fPkxRFMMwkUgEPvQMw2C402KxQP3S399/+fJlBLtC784wDNzQQQqpWUOioK04JPzXYDCAqatUKsSRyrKczWbj8fjLL7+8f/9+ZJ3+kUBZ53w+jwokmUxOTU39/Oc/z2az8GtH5iucOiFwwllDk5PNZjFnjI4+LCyhVtLr9W63WxCEmZkZj8eTz+dTqRReHAqFCoVCe3t7NBpF4z+ZTOKKIB0M2neWZTHParfbU6lUdXV1MBhUq9Uej4fneZ7nlRhXlUqVy+VkWcatotVqIXyqrKxEfBh5vhb5VJIlICAgICAg+GhC0Z/MJo7zvx5vUeKfdDpdoVCorKz0er3hcFir1cJfEjR9Lrn8z372s1gslsvltm7dWlFR8ctf/rJcLu/YsePkyZMNDQ3hcHj79u3PPvvstm3bLl68WFFRcerUKVEUH3jggWw2e/LkycrKSo1Gc+rUqampKZ/P9+qrr95xxx1btmyBv2GxWIRNjZJdhcBRRSjPcZzT6UQorMFgQFMZP4RCocOHD8disV27dkFMj5laKHlQACjpttQsP5/38Ioo/vE4PI1Gg60G2O+Ionj27NlXXnkFJRBIsBJkK0kSKhYwY7vdHolEHA4HtiBwwAaDASuDAomiKLVajbRXfBpca9xudzweRxCY0WiUZVkURYTIwg3TbrcLgsBxnLJK8ON3Op2lUkkURaPRiF67JEnFYpFl2Uwmo9VqeZ6XZRnGpm632+Vy4XyVsVflUGffpbeO2ReIUHkCAgICAgICgpuTp9ra2omJCTBpiqKgZb8hnTKbzWNjY4FAoFQqvfnmmy6Xa+XKlYIgnD9/PhAI+P3+wcHBI0eOHDt2rKura2ZmRhAEeFZeu3ZtaGioXC5XV1efOHFiamrqtttuO3ToUCAQQDdaEASGYRRLdXx7oVAQBGF25BNeAILI8zwkNxqNxmw263S6WCx29OhRnU7X2dnZ0NAgiqIsy0ajETQaxF1hiiCg75XjDVQ00BpBgMRxHGguklaHhob27t3b09MDQdENPwRDCGDA8KAUBGGhR6hSqURRNJvN8MkZHBysqakJBAKZTAZFwvDwcLlc7uzsTCaT8Aia63NA2RWH0HK5zHEc9E5qtdrn80HOhCKEYBEgAhsCAgICAgKCdwVZlhsbGyG/weRrPB6fq1fNcZzJZOrs7FyxYoXFYrly5crAwMDQ0BDHcUuWLOno6KiqqhobG3M4HFeuXNHpdMPDw5s3b25pabl48aLb7b7//vsdDkd3d/fg4ODu3bvr6+tHR0enp6dtNpvD4cCXKhobkMhUKpVOp2ePwCrHZjQakTwqSRKUPxRFpdPpPXv27N279/z589Bzy7IMP3uo1UG4US28hy15HFgul+M4LpvNlstlnBTScE+ePPm73/3u5MmTsVhsni/FaCwCU+HaznEc/rigC2o2m9PpdKlUkiRp6dKlKpVqenpaFEWNRpNOpyORyLVr1+LxOE3T81jCQ42DkGBFDZ9IJJAYwLJsTU0NypL3cBk/aiBdeQICAgICAoJ3hUKhYLVaq6qqRkZGQOVnZmbmahsbDAaEqmazWVEUGxsbfT5fIBC4fPlyNpsNhUJ+v//ixYvr1q176aWXdu/enUqloIqBzwk67mvXrpUk6cc//nFHR0ddXR180IPBoMfjgVweuhRQ+Uwmk0ql3iaJQW8emhlo0GVZRkfcZDKl0+nu7u6xsSDZaL4AACAASURBVLE777xzy5YtXq83n8+jKw93SGhRoB1/r5YRH4udDcjKIapJp9OnT59+7bXXpqambDabzWbDZsINPwRvh9hGpVIJghCLxSorKxdkEWMwGPbv33/hwoXly5dXVlYeOXIkEolotdqPfexjPT093d3d4XB42bJlRqPRarXOzMxYrdYbfg4cKtGDx54DRVGpVArT0j6fz+l0InkXryGP0mIqQLIEBAQEBAQEBO8G6CW3tLQo7jEzMzNzvVgQBChGqqqqisWix+Pp7e397W9/29zcbDQaR0ZGMEm5dOlSg8HQ2NjY1tb2xBNP7NmzZ/369aVSaWRkhOO4urq6Rx55ZHh4+NKlS0eOHNHr9dPT0/X19SDxEMBAmkLTNM/z0MpDV4MfQOWRLAslN8MwhUIBwm6tVmuz2QRBeP3113/961+fPHmS4ziapkFMIcRHI/k9pPJogUNKrtVqQcqHh4dfeOGFffv2hUIhyIfA0ecpq+BDj853NpsNh8ML7XlnMpnLly87HI7Tp09ns9kXXnghGo1eunTpxIkThw4dYhhmamoK4h801+f6HFwIZW4B9RVqM7VaXVNTg8Sx2fIngoWCdOUJCAgICAgI3hVg7h4IBJxOZywWoygqHo9LknTDrCWDwXD33XcHAoF8Pr9p06bly5ezLGu1Wuvr6wOBwOjoaFtbm16vb2pq+spXvtLU1LRy5UqMeO7YsQNtaQSR1tbWrl+/vr6+nmGY1tbWhoaGoaEhr9dL0zTs1RWBTTweF0URqVUwXFd683q9nud59O/RaJdlWRCEXC5ns9ngbX/y5MmhoaG1a9d2dnZWVVUhDwuzlWjnv1fOlWC6GCZG5NPIyMjhw4d7enokSUKurSAIxWIRppw3/BDweJQrer0ehu4LPRKPxwPF1KFDh1wuV2Vl5ac+9ane3t633nqrXC5/61vfwg4GTdPBYNDv98/FxbHPoMzsyrKcyWRisZharTYYDD6fD1VTLpdbqASIgFB5AgICAgICgveMyiPAaMmSJbFYDM3gZDJ5Qyqfy+VWrFiBXviqVatMJlN7e3t1dXU6nXa5XA6Hw2QyeTweiqI2bdqUyWRUKtUjjzySyWSy2azi67J8+fJcLrdz505Zln0+n81mi8fjdrsd85f5fB7eL9BqT05OIjgWQg6FyheLRThaSpKUzWZhkYnfu93ucDhcKBRcLpfL5eI47vDhw729vZs2bWpra6usrIQpJ3jze7iMLMtiP2F8fPzixYvHjh27evWqzWazWq2oMVByzBW/hXoAZwcfekEQUFYtqN44e/bs8ePHq6urV69eXVFRgasZj8f9fn80GkUml8PhsFqt+Xw+EomYzeYbfg4uRC6XgwOmJEmxWGxmZkav17MsazKZsIbKjDLBYm4bsgQEBAQEBAQE75KDgrFVV1dTFAUf9Ewmc8MXG43GbDabz+ftdns+nw8Gg01NTTzPm81mnudZlk0mk7lcTtHDyLIci8VMJpPVanW5XAaDwWQyJZPJUqkUjUY5jnO73YlEQpm/hNAcymzIUUKhkKKrgZQff1Uul1OpFE3TFouFpmmIQEAuOY6z2+1er7dcLkOYLsvy9PT0z3/+84MHD46NjWUyGahE3kNDdPSnBwcH9+3b99Of/vR3v/vd5OSkw+HAscGFHWcxT/0AwY8S/prNZmOx2EIb8wjeYlm2v79/bGxscnLS6XRqtdqKiopCofDDH/7w3Llzw8PD4XDY5XKZTKa5PgeOn8pwcKlUSqfTqVQK0bwYHYZunlD5RYN05QkICAgICD5CmG2kuFD+pOjClRRV/BGToKVSyWq1YggVpA0t8Hg87nA4kGek6F4YhkEjHEbjBoOhVCqZTKZisYgWLzQb6CWbzWZ4LCpml0ajkaIodP1RACglhEqlcjgcuVxOrVZzHBeJRIaHh9VqdT6fh8ZDFEWDwaC0rjFdCg2PKIqQ0et0OlEUlSlbGNfQNG21Wt94443z588vXbq0ra2tsbHR4/FAH4I2ufIWmqYlScIOAH6pOPzg2GDWLggCZkbHxsYGBwdHRkauXr0aDAaxjaDX62HBjndhR6JcLguCgGAmlUqFUV2tVovBXFj+0zSN4V2TyTQ4ODg1NeXxeNRqNcoVNP7L5TLce2RZpmk6lUqZzWZ41Tc0NKxfv35gYOCOO+5wu93Nzc3xeLy1tTWfz7e2tr7xxhv33HOP2+3G1RFFET8gcXZ6etpqtep0unQ6DZmQxWJBTJVOpztz5gz0No2NjVgWHAz2TGbfbLdoJ6/4iio/fNTSpgiVJyAgICAgIHi3UKvVULEvWbJkampKFP8Pe28WJNV9nv+fXs7Wp0/vy3RPz74zMzADAkEQkrAWy5IjEXmTLKfKZSepODdZKpXkIqnSVXLhG1cllUrFrp9dkuykJEUW2hBCYCEQq9gZDczADLN2T++nT5/TZ+vu/8Xz5xSWgBgEEjHfzwXVDD3dZ+mmnu/7fd7nra2srLjdbntUEMMw+PNTiu3Wous6Jh/ZZvHZ2VkoWsyHgnsb+lWSJIqiOI7z+/3BYDAcDmNikdfr5TiuWq2WLpPP53O5HEIteZ7Xdf3gwYP79+9va2sbGBgYGhoKhUItLS2QsKZpWpaFY8DSxRaauq6bpomFDdLul5aWstns4uLihQsX7PwfKGzkynMct3r16mQy6fP5eJ7HTC5VVeE4ymQyCwsLyOcRBEEURVEUC4WCqqoul4thGIZhkO0zPj6uaZrL5cKoJqyCsKiAFQeXiKIoXJmvfOUr27ZtUxRF13VMicpmsxitBR8UFgzLy8vJZLJSqcBVxXEcjtOyrEAggHQa5HhWq1WHwzE3N4dmBr/fDxGPq3RbPxVEyhMIBAKBQCBcE1TKXS5XvV5va2sLh8NLS0sQpqZpiqKILsmb2Ae4UWiaZlkWZXKo4cnJSbg7qtWq2+0OBAJw7Lhcrlgs1tramkwm+/r6urq6wuEwy7IQ35hvhcfVanVhYeHcuXOLi4vz8/O5XE6SJAjQ+fn52dnZt956KxwOp1KpRCIRiUSCwWAgEBAEIRAIQByjWlyv1zGw6dixY+l0ulwuy7K8tLSUz+fR7arruiiKNE1rmmYYRigUWrt27erVq7u7u2OxGDLv3W43VimyLBuGUSgULl26NDMzMz8/v7y8XCgUKpWK1+sVBEGSJHTQGoZx/vz5rVu3wg4EG48oijDhCIKAzQEY69EwEAqFkDODFYKqqrDpY/siGo26XK5MJgNn/9LSUmtrq6ZptVoNur/ZbFYqFY7jeJ6vVqvYjaFp+ty5c0tLS5g4Gw6HIeVxXgjtIV8lIuUJBAKBQCB8CTidzmq1alkWz/NtbW2lUml+fh5FZfgo4G/RNO0Wpjd+Fvg0IOIZhpmbm5uenoaVBSoWBhufz9ff3z86Orp69WpBEHw+HywiWGzAHmMYBkaQchw3NDSEqM09e/YcOXLk0KFDPM8nEgnLsuAXr9frMzMzU1NTWE5wHMeyrCiKcOTj+mBgk6IoGHfKsqzb7Ua4PsuygUAgHo/ncrlSqeT1eu+5556NGzcODAyIoogWXk3TNE3DebndbtjNQ6FQf38/fPxnzpyZmpo6evQoXEYw3lAUZZrm3NzcwsJCb28vTdOI0Ww0GphiC2eUw+HAVYKvvVQqtba2yrKMa+JyudDhUC6X0RDsdDrD4TBO07IspM6jtaBcLuP5giCg4RUeKr/ff+DAAXQeJ5NJfDDwYbihzHsCkfIEAoFAIBBuqZhwu1mWhXBvNBpdXV2Li4v5fH5+fn5sbKxSqcDmgVLxVWNtbhWNRqNarXq9XljMT548mclkUInHMdRqtWQyef/9969fvz4ajaJgTFEUVDJy6CE9oZVRKrYsyzCMer1+3333dXV1CYJw7Nix2dlZv9+fTCbhsIeIxwuicRbNpnYCptvtNk0TBnqO4/BMv98viiLk8sTERDQa3bBhw/j4+Pj4eGtrq2mamI2KTQYUsHEwTqdT13X8k9fr7evra2lpueeee/r7+/fv33/x4kWHwxGJRFRVNQyjWq2eOXOms7NTEARFUZDbYxiGz+dTVTUYDFYqlWw263A4kKbfaDTq9fru3btHRkZisRgWQvY8LI7jisWi0+lcXl4+cuTItm3bvF5vJpOp1+u4jIFAACE8kUjE5/Oh4l4oFE6fPo01Rl9fHxxHsF3hLMj3iEh5AoFAIBAIXwL2QCLEtIfD4XA4vLCwcPbs2YGBAbsNFEbwL+BIUMbOZDJTU1MoOdM0nc/nGYbZsGHDAw88MDg46Pf7URSHuESBGRsIzWaztbUVjpdKpYL9BMyQQn7lc88919PTs2fPnsXFRRTR8VvoQ8UWBGreOCR7hQDzuiAI9XpdkiTDMOBRQfk/EAjcd999X/3qV9vb2zFKCZ2pCIFB3gs2HGAxR0Vc13Xk8MAY89hjjyUSiYMHDx48eHBlZcXlciEp6MyZM2NjY6iUo9G22WyWSqW5ubmRkRHcuEgk0mw2L1261N/fn81md+/enUwmw+GwIAiFQiEejxeLxU8++WTt2rWXLl365S9/uXXrVpwR1D9mu1YqFafT6fV6MSKX5/lCoSAIwocfflgqlRwORzweb2trwwcGrQX4XVKbJ1KeQCAQCATClwPiaJAGw7Jse3v75OTksWPHVq9e3dXVhXzxarXK8/wtDGL/LPBho7311KlT6XTa4/FALEYikdWrVz/++OODg4MoVDMM4/f7YXpBnRuhMTRNz8/PY04Tz/No20X7Jsrq4XD4kUceiUaj77///unTp2GesXNUILJ5nq/VarZXHsYSuPALhQJMMh6PB0k+LMvG4/Hvf//74XDY5/Mh/hJVcKwNEK+Jc8R7WZaFX0eqDxIq0dS7fv36trY2lmVPnTqVz+fRhLq0tHTy5MmOjg7qcuplvV4/dOjQe++9Nzg4iPcNh8PHjx+fm5vjeX7btm3d3d2FQmFubu7RRx89evSo3+8/ffp0JpM5f/68pmnbt28fGhqKxWLHjx9/6aWXuru7N27cePbs2XQ6rWna+Pj4008/jbZXl8u1uLi4b98+dLsODQ15vV5M1cU1gQuffIluDtfzzz9PrgKBQCAQCHcDmUwmn89Dm16nQH6jzakoqbIsi+FBNE3zPJ9Op2dmZhqNxvDwMOwZUHV2aEmz2UQhFg9urmAPLQgZDaHMMIyiKOfOnXv11VeXl5eRhDg+Pv5Hf/RHTz75ZCgUkiQJnn6n04nESZqmPR6Px+OhaRomcq/XC8uHPQTKTn70eDyYHZtKpTo7O9va2paWljRNwyrC1vTIjoQWt6v1tquEpmmce6VS8Xg8X/va15588kmMkkVXK3XZXg+9i7ZRBGKiwM/zvMPhwOqCujylCxdEURRBEEZHR/v7+yVJwqwrp9OZy+Wi0WhXVxcq4isrKy+++OKGDRvm5+er1aokSbBCJRKJ6elpv9+PfYyFhYV77733jTfe8Pv9iqKEw+GTJ0+uWrUqGo2GQqFjx4598sknTzzxhMfj2bt37+Li4vr1630+38LCwurVq7FgaDabL7/88pkzZxwOx8DAwIYNG+xLgQuLM71VLdEul0tRlEgkkkgk7oYvNRkRRSAQCAQC4WawRaqmaagN24KVpumBgQGO4w4ePPjSSy8Vi0XUlRHoDuOKPb315oZ9QubaUhvWGmQm5vP5l156KZPJJJPJ5eXlb37zm88999zIyAhUMkIbEYBovzvq7qid20Vip9N5ZaAkngbPOqIe29vbN2/e/Oyzzw4PD2NkLLo5VVW1e17twjPA2xmGgcz13t7eP/mTP9m0aVNbW5vtF4cf6f8XapcXA6i722nrOELIentbwOl0SpIkCAJWC6Ojo3/+53/+8MMPOxyOSqXSaDRefPHFgwcPejweWZbh2m9ra+vr61u1alU2m83lcp988onX6/X5fFghqKpqWVa1Wm00GhcvXpQkqbOzU9O09vb2QqFgWVY8Hm82m11dXTieUCi0adOmSCSC5le0AbzwwgvHjh1TFCUUCo2Pj2OP4sqBtfasg1v1saR+51h6IuUJBAKBQCDc7UDgYgQSZi0hzwR/PXz48Pnz5zF7CLYWDF2CgQTPvwklZw9ttfWuPeH1zTffXFpaQirlww8//NBDD8ViMZ7nYY9BORzS/0bfFFq/0Wjouo5KvCAIY2NjGzduTCaThmFAuOu6fv3XsSxLluVAIIAG3OsMTL1R0CdAUVS1WtV1PZFIPPTQQ/fffz9Gxi4tLe3duzebzTIM09ra2tfXt2vXrk8++QTBl/F43O12X7x4MZvNLi8vC4IQCoWWlpZ+8pOfXLhwIRwOIwlncXGxWCzKsnzu3Llms9nW1vbP//zP+/btQ19EJpPJZrOYF0vT9KFDhz7++GNd15vN5sDAQCQSId+XWwsx2BAIBAKBcLdwVYONXRO98sENvSxEG5LjbTsKTdMXLlxAdni1Wk2lUh0dHeVyGcqb53m0mSL+BdksN/qmFEVBWFOXJ9FWq9XJycnXXnsN1fFwOPw3f/M3aA+F9LezaFBWv9HaLQ7V9r3YhxEKhZxOZzabhUcFaTnXsgyhgm6a5te//vVHH30UrbS3KnQfGTUwzauqSlGUKIqpVCqXy9m5nJqmjYyMhMNhbA4MDAysX7++vb09EAiMjIyoqrply5aOjo6Ojo4NGzYkEolwOLx+/fr777/f7/d7vd7Nmzd3d3f39PT09vaOjIxs2bKl0WiMjo4++uijPp9veHg4Ho8PDw8Hg8Hp6enXXnsNy55gMLh161Z0TWA1dXMftv9d2t5lBhsi5QkEAoFAIFL+c0l56rddDSiQcxxnmubCwoLT6Zybm6vX611dXbFYTFEUPA1tmtRlP8mNqmrU1G3DPdYMJ06ceOWVV7BC4Djuu9/9bn9/PxQtXOZ2FR/DpG60MI8JTfDJ2M4cwzCCwSBODe0BPp/P7nm96pG73e41a9Z885vfjMfj5XIZOTa3yhNSLpdZlg0Gg5ZlFYtFh8MRCoVYlp2enq5UKm63e35+PhqNtrS0tLS0dHZ2jo2NNRoNWZZbWlri8XgymYzH45FIBOE54XC4r69vYGCgVqu1t7cHg8Hx8fFKpYLpWl6vt16vr1mzxuPxMAwTDodhT0okEgsLC6+99tqpU6domq7VamvXru3t7VVV1f50ESlPpDyBQCAQCIQvX8rbCSoQUrYqDQQC58+fh8heWlqq1Wr9/f0+nw9tsrCqwz2PcbA3uniAqsYQU/R3vvHGG1NTU0iB3Lx581NPPVWr1SiKYlkWqS9wurvd7kajcRPzqnCa9iBY7ELggc/nczqdly5dymQysBtd60V0XY/FYt/97nfb29uh43H6t0TKQ0njLmChgrsJ88zHH3+M/uN0Os3z/NDQULVaRQo+y7IYRIUFD8MwcLrDTYRLiulXWNJAxFMUBc8Seg/8fj9ewTTN995774MPPqAoqlQqxWKxrVu3OhwOv9+PsbtEyhMpTyAQCAQC4Y6Q8rapBq8JSWoYhiiKlmWVy2WkymSzWV3Xk8kkwzDQ1nbvo2ma19G+VwWFfPR6mqZ5+vTpQ4cOHTt2LBQK5XK5sbGxp556yuv1wiLvdrvtsaYQzYZh6Lp+o8YeZL9Ql7cUbG8PRswi9jGdTpfLZVzkq74Iy7L33XffAw88AOuRx+O5UnN/ThwOB8uyyHd3uVw8z+MKcxzn9/uXlpZyuRzHcdlstlqtiqLY3d3dbDa9Xq8oikgLpSjK7/dLkgSlLooiPDlut1vXdcMwcrlcMBjEPXU6naIoUhTF8zwuqd/vV1V1x44dv/jFL5DLWa/XN2zY0NfXZxgG/nrlx4xI+c+7eCP/rxEIBAKBQPic4gnOE9SnoXehmNeuXYsJrKFQiKKoHTt2HDp0KJ1Oo5QOjYgYxxt903q9bhiGqqqapkmSdOrUqV27dqEU3Ww2Mf20Wq1CKcIrz7IsknYMw4C6vdE3RbcuxLE9fAqzsVCYX79+/dDQ0PV3GGKx2ObNm6FikfCImvctQZIk+45gWi2kM2T31q1bLcuq1Wo8z09MTGzfvv3w4cMMw1SrVVmWXS6XqqoYp8XzfDAYRAA/x3G4vxRFeTyejo6OQqGAGE3kFyETMxQKNZtN6PjXXnstGAwiXD+VSvX392MPJJPJ3MRlJxApTyAQCAQC4XZhG+XtBHRYX1D33bBhAwLXob//8z//8+23385ms/V63efz2XOX7NfBYgACFDZrPIZDHcV4lIchT10u165du/bv3y+KIqbM3nvvvah5h0KhYrGIqU+2/nY6nehMvdF9AGCbapDYg4BI0zQx89Xlcq1btw55lG63G8VsjuNgpIHq3bhxYzAYrFQqSJuxi/r2mCdsViDhB5cFgf2qqmIbAeNjK5UKCuqyLGMErL3S8Hq9qJqbponRXZgnNTo6Oj4+jjyZYDB44sSJV199dc+ePRzHcRzXaDR4ntc0DbV8vB2OimVZ3A70BoTDYZfLpeu62+1GVR5bEIZh/PznP3/jjTfQW6zruiiKQ0NDgUAA7h1BEEzTtNOHbnlJ/m5cSBODDYFAIBAIdwm3r+31qqBW7XQ6ZVnO5XIQfLFY7MyZM+fPnw8Gg+3t7VDt4XAYUTaQyFDecLezLAvJa5pmrVbD1CGsCqLRqKqqO3fu3L17N9pYTdNkWXbTpk2jo6N2kysK57fvqmJ7AVpWFEWaphcXF0ulEsMwdhI8RmhZlpVKpb7+9a+3trbaa4Bms4nytsPhwF+hm1VVNU0TYfMMw+BSYHsBCxskykuSBAXvcDhqtZogCLVaDQsJjuOutM7jpWRZnp2dtePz5+fns9mspmmBQMDv99tmJGybYLYXfnLlxFn4lDDwq1arBQIBVVWPHj26ffv2o0ePwnWjqioi5/v7+9EPgIEDt13aEq88gUAgEAgEIuU/J8htrNVq4XCYoqj5+XmU7VVV9Xg8pVLp3Llz8/Pzra2tkUjEMAwcj12WhtJtNpvVatUwDFvjejweNGiyLHv48OFXX3310KFDlmUhg8UwjM7OzkcffTSZTCLf/YvRjhiohBq5aZqSJE1MTFCXC+oooqO3dcOGDffeey9N0yjDY8XicDhkWdZ1HVYWRVHg40flG6sFSZK8Xm+lUsEv4uxg+o/FYnDGsyxLXTb043pipYRjw96IKIrnz58vlUo4clEUi8Xi5OTk/Px8R0dHa2srliWovmuahlPDZwMty7quI+8SZ6HreiaT2blz544dO6ampmq1mv0pYll23bp1PT09pmkahmGv0IiUv5UrSfL/GoFAIBAIhFsORB7cFG1tbT09PTMzM7qusyyL8rkkSe+//34ulxseHh4eHm5ra2MYBtYO2NkxEzQajRqGAXe70+k0DCOfz2ez2bNnzx47dmx+ft7n81EUpSiK3+8vlUodHR3t7e1YCSA33TCMm/PS/I4gdxKFc03TDMPo7e0Nh8OFQgFdpFiElEql1tZWbBfAgA5LDIY32dn8eGD3D2Cbwq6s44dwv6A07vV6FUWBhQbiHtNedV3XdR36HisK2HhaW1t7e3tnZmagznHNNU2bmJj42c9+9vTTT/f19Xm9XuxpmKYJdxP2ARYXF0VRhBsH/7q8vDw/P//+++9PT09LkhQKhdA+q6oqz/Pt7e3JZJLjOFVVMRcM6woCkfIEAoFAIBDuaFAcZRgGQYcjIyO5XA4G8UqlomlaW1tbsVg8derUxMTE4OBgKpVKJBI9PT2JRAJtoNDfqqrCEF+r1ZaXl6enp48fPz41NZXL5QRB8Pl8DocDU5Ysy/L5fB0dHTCZ2AHwt7sM3Gg0UPu3A/X7+/uHh4c//PBDO/sSTn0saXCoSMOEyb5Wq4VCIcuyKpVKo9Hwer0ul0uWZXhvms0mrqEsyzzPq6qKMj8q/YIgLC8vh8Nhj8ezvLwMJY2Kvq3F4VmCtd3pdA4NDe3fvx+GGYRRejyeSCQyOTn5s5/9bO3atYicT6VSfr8fln0U2pPJpNPpVBRlbm7u0qVLly5dmpycvHjxIsw8kUgEyZVYk9A0PTQ05PF4VFWt1+tw+2Bpd7vvCJHyBAKBQCAQCJ8L6D+WZeEJSSQSyWSyXC5XKhWv18txXKlUajaboVCoWq0ePnz45MmToVAokUhEIhGESAqCwPM8LOArKyuzs7PpdBqBhohWhDzVdR2F+UKhsGbNmq6uLupyYygMJzcaHn+j+Hw+eFGgngVBoCiqvb0dba+wpKNvtaurC82vWGNA0zscjqmpqZ6eHq/X6/P58GTqcha+3acbDAZzuRz899hnWF5ezmazmzdvjkajkNqxWMzn80mSBInP8zx8O1gSaJqG9oOenp729vbp6WncIEmSisWiz+cLBoOFQmHHjh0Mw2BWVCgUQr8s2hWKxaJhGIVCYWlpSZIk+HwCgQCuA2bo4n6xLNvZ2dnW1lav19H7i80WIuKJlCcQCAQCgfB/ALhHms0mFC3LskNDQ6qqzs3N1Wo1aDsIfZZlU6kURPnU1NTZs2fR3InCcy6X8/l8GMBkzyRSVTUQCMAxgqgWiqLQR5tKpWxNibr17ZbyNE2j+I2sGEEQVFVNpVLBYDCTyWBvQdO0YDDY39/fbDYVRREEAfV7NPueOHHCNM3h4WGsQOAjsiwLFfFSqYR+A9M0S6USx3GSJE1PTzudzmKxmM1mW1paFhYWKpWK3++XZRm9ELIso9zu9Xoty8LtQD9rKBTq7+8/e/YsDjUcDjebzVKphEBJRHxms9lMJgPfPG4ExLo9PcCek+VwODwejyRJpmlGo1GGYVRVFQRh9erVWCfgHlmWhXtB1DyR8gQCgUAgEO50UD63LIvneThqOjs78/n89PS0ZVkcx6HLE+rc7q1kGEYQBPhVMHKor6/PNE1d1+00G6SmQL5DUCIgRVXVYDDo8/lQIEfrp2EYNzoH6kaRZRledpjOUXHv7e2NxWL5fB4Bmk6nMxwOd3R0/wrFAgAAIABJREFUuFwuQRCgfev1OlY1Kysr3d3d6XQa8nr9+vWqqh44cEAUxYGBgVOnTo2OjjocjqWlpWq1mkgk5ubm3nvvve9///vRaPTkyZP33nsvhPj09PT58+e3bNkiiuKJEycURVm3bl17ezsGrHIcp2kajC6JRKJWq4miiPUAriFFUWifFUUR43ixoMIaAOOf0MAAC409+FZRFJ/PZ5qmLMs0Tft8vs7OzlQqpWmaZVkej4em6Uqlgg8Dfot8QYiUJxAIBAKBcOeCDHKKoiDmKIoqlUo9PT25XO7IkSOyLKMx1O12C4JQLpft6He0q+JFMLiUoihbjsN8ghxGlK4R6K6qajwe7+zshJhWFAUTjkzThMp0u92yLPv9frfbnU6nGYZBm2wgEJAkCeuHTCbj9/uRvYPQekSh67oejUZXVlZYlkWlH6sUr9eLMjkkLxLZkVTjcrn6+/tPnTrF87yu65qm9fX1oShOUZQkSR6PxzRNnudhU6Eo6uWXX7YD6Y8cOYLUlwsXLqiqWigUEonEz372s82bNx87dqy7u7tWqy0tLS0vLy8sLPT393/00UewsCeTybfffjsWi83MzPj9/o8++igcDodCIVmWsROCMJz29vaurq5isYgVCHV5Ri+uM6bP2sV4LIqgwnFqFEXZwTiNRgNFd4fDIYpioVDo6Oh48MEHJUnCuoWiKJwUZgLcbh2PI7l7VgtkRBSBQCAQCIQvjo6OjoGBAQw8CoVCqNlffzzqNUXM5fxKqMlAIBCJRLAkQEAkjOYo6iPypVarlctlnuc9Hk82m0W0CzzliqLEYjF7QBUs6YlEwufz1Wq12dnZeDyOJQSGmKIT9zqRLKFQCH53VMQDgQB0rS2RbbMKPP3BYPBrX/vaPffcMzs7axjGP/zDPzz++OMURY2NjV24cGFubu7pp5/+0Y9+VK/XA4HAgw8+iK7fRCJx+vTpdDrt9/v9fn9nZ+e5c+fy+Tz8Nlu3bg0EAqVS6cprhblOfr//ypz4z3NPseLieV5RlFQqtXbt2kqlgpMlEClPIBAIBALh94eWlpahoSFBEJDKgiFHN2dnR0YNxDdN07FYDJ5y2yVPUZTdWgpvOur3Pp8PNeZIJIJhTAzD1Ov1arUKCV6v1/1+v8/nm5iYUBQlkUiEw+FMJqOqarVabTQaWBjAzn6twwuHwzRNo9kUfassyyI3BtIZ3hUcPOLY7733XhwPftjW1raysqKqajQahSWG4zhBEBKJBMZLcRy3cePGY8eOCYIAY3q5XO7t7f3qV786MDBw/PjxnTt3Li8vIzsSOf3Ig/f7/bFYDOsQW8fftKDHbgMSJwcGBlKplGmaME0RiJQnEAgEAoHw+wNN08lksqOjg2VZRVGghpFifkOgtxVrALRjQivDn21nsSPM0U5tRwC8aZrpdDocDudyOY7jWJYVRdHW1isrK1gJ0DQdiUQ0TcOcpkgkEgwGkXwPS8n15a/f7/d4PHgaNg0wNhW9pDhmDEz1er31el0QhL1792LAqqZpr7/++i9+8YvOzk6v1xuNRmma5nm+UChks9mVlZVsNluv1zOZTL1e/81vfhOPxwOBQDAYjMfjLpfrN7/5jSAIw8PDiqLYF4G6nO+JnPtYLHal3eXKMWHX4lpnirYHRVH6+vp6e3vhwse6iECkPIFAIBAIhN8f6vW61+sdGRnp7u5G+TkcDt9EVR6VYEhMOLa9Xi8M9PCQwL6C3BsUwmu1mmmaNE0vLCxANEcikd27d09PT0NY12q1I0eO0DStKMrKysrFixfj8TimHcmyvLy8XCgUSqVSpVKBJx7LgGsdoSiK4XAY9nRRFIPBINYA6Iu157A6HI7u7u5UKtXX19fa2ur1eh988MEnnnji3Llz3d3d/f39+/fvp2k6lUqJosgwzDPPPNPS0oJdiLGxsXvuueeZZ57ZsmVLR0dHR0fHgQMHNmzYMDg4uLS0pKrq2NhYIpHI5/Ow1mD4FC4Iju1KHX/TYIMimUyuWbMmEAhgS+F2dxsTAGl7JRAIBAKB8MUBnZdMJvv6+rLZLOYWoSnzhl7HtqnYBWNRFFF3t6eTwu9er9cx8RR6naZpSZI+/vjj+++/X9O0X/3qV88991ytVqMoKhQK7dixo9ForF+/HusExLZks9loNCrLcigUQrCm0+nEwaMv9qpHSNN0MBis1+uou/t8Pl3X7WGu1WrVsiyMUhocHERMvqZpIyMjy8vLXV1d69atk2U5Fott3LgROxgbN24sl8uCIIyPj/f392Okq8vl2rZtG8dxnZ2dXV1d2ExoNptdXV2RSARROfF4vFwu21GS2BMIBAIMw1wp4j91PT/LtXIkEfA/NjaGVmOe54vFYiAQwFUlEClPIBAIBALh9wR0mnIcl0wmBwcHZ2dnUZu/USkPxYliMwJkkD0PeYofwkZvzydiGAaWEqSnX7x40ePxdHV1aZr2b//2b6VS6W//9m/b29tVVd27d293d3culwsEAgsLC7t37163bt1jjz32k5/8JBqNbtmyJRwOcxzHMAzHcdcyheOQEOkoiqIoili3wFN05aZBMBiE5g4Gg8VikaZplmV5no/FYsjxxFsgvb6rqyubzSJ/k+M4t9udSqVWVlYqlUqz2UQ/gNvtxtwo0zQty5IkCZYh22jkdDoDgQDLsvbB2zr+ZtSk293b29vR0WEn+muaZvfUEm4rxGBDIBAIBALhi4Nl2UajUavVgsHg8PBwLBZDYPxNLAmoy5EsUKiCIDSbTSTK2/YbvCNmjkLC1uv1lpYWv9+/sLAwNTXlcDgKhUJfX58gCPv375ckKZfLnTlzZmho6K233pqZmdm7d+/mzZsnJia2b99eqVQMw8BMVoZhZFlWVfVaR8hxHCz4FEVhyhVFUS6XC/V4rDqcTqeu66ZpVioVj8dTLBax0tB13TCMXC5HURTP8wjUR7i+XU3nOE6WZdM0V1ZWBEGAJx5vkclksIpYXl4Oh8PIx4SsxxPcbjfi3m/JPWUY5oEHHkCopdfrxU4FYkMJRMoTCAQCgUD4vwfyUtDZCS815LWu6zRNV6tVv98/NTX15ptv2uOcIM3xGHX06zg0BEGAVwdeeYqiUPCmKMr20EPKo0oN7w0abS3L2rRp09zcXDqdHhwcRLT83NwcJC/DMAiaFARhYmKiUqksLS1VKhWv15vP5xGPw/N8LpcTRfE6kYuoecN8AhM/ljGBQEBRFNM0cYlQXw8Gg3hZ/FXTtI8++ghbCj6fDw0AtprHzFRN0wzD8Hq9MO5jNlaz2fR4PIFAIJ1OLy8v5/N5LG90XQ+Hw+gHYBimWCwyDMMwDNZCzctc/57yPI8AHETuYBqUoigPPvjgzMwMwzDhcDidTqNLGM4i1Oax/0AmQxEpTyAQCAQC4f+MlEfx2DRNFIwxIQi15N7e3sXFRYZhHnnkkZGREZjaXS4XTO2oH9M0jTLzVYEAvTKA5TpKEdpXURR7nFNLS0s6nZ6enh4eHj5z5gziJmu1GmY/0TS9tLTkcrk6Ozt9Pl9fX9/atWsFQdi0aZMsy7qu53K51tbWYrFYLpev9aZIw3ReBtIWGlcURY7jCoVCoVDgOC4cDuNlLctaWVmp1+v5fP7IkSPVahUldqxDisViMpnEigjrk87OznK5rOs6EmMQjzMxMREMBhOJxJ49e5aWljBQFncBNnq7LfhTcf7/q9RGfiiOE2OnZFl+4IEH8vn8Cy+8cPbsWVinurq6kMOD18fayV6h3VzwKOFaEK88gUAgEAiEW4/D4WAYRlVVXddZlkVhGP8UCoWQ9d7f37969ep6vc7z/MGDB2GVsR3wFEUhvfGqr48mTrskf30ZCvFqmqbH45FludFotLW1YTRpMBhcWFiIRCIURWUyGUEQBEE4f/78z3/+88nJyaGhIU3TJicn8QpLS0voNIUwpWk6FApda+vATqu0m02RBI/O1Pn5+T179pTL5YGBgXg8Pj8/PzU19eCDD46Pj7/00kuWZS0tLUWj0YsXLx46dAiWnomJiXXr1kmSNDg4mE6nPR4Pz/OSJKXT6YsXL46Njd13330nT56cnZ09f/78wYMHOY5zuVzvvffe5OTk4ODgpk2b/H4/2n9xeAiZ+d2L5ehAgC2nXq+73e7W1tbx8XEk5Lzwwgt/+qd/2tvbu7CwgE0V7JzYJih7k4R8O24hZGFEIBAIBALhtkh5eNYh3ZDOjqqwpmn/+q//urKy4vF4UHcfHR1NpVKIcHE4HB6Px+l02nGN15Ly1BU56BDK13oyCu0w01uWZRiGx+P5yle+sm3bNkEQnnjiCZqmN23atGrVqtHR0bVr1/b19fX09Pzwhz986qmn/uAP/sDhcIyMjDz11FPxeHzdunXIoc9kMpZlXccrj1NAQdoOxKQoyu/3a5qGAJxAINBsNi9evPjaa6/5/f4dO3bs2LFjcnJSkiQEYhYKhddff93hcBw9enTVqlVw8y8sLJw4cWLv3r2FQuHs2bMrKyv33nvv8ePHDx8+/I//+I/BYPDAgQNIxLcs6+DBg21tbZlMplar2S4ajuNqtRquNvXbU6Kuo+y9Xq9lWbg7kiR1d3dv3rzZ4XCkUqlnn322WCz++te/TqfTDocDIfcURcGwhA0ZbLaQdthbi+v5558nV4FAIBAIhLuBTCaTz+c9Hg/Kq59Sb1c+uCVSHn4Pmqbdbreu681mE72Y77///jvvvDM8PBwKhZrNpq7rDMP4/X5ZlguFgtPpRAxLs9mE9L/q62MC1JU/Wb16dWtr61WfDCsOIh0ZhqFpulKp9PT0tLW1ud3uVatW+Xy+e+65p62tra2tze/3r1mzpq2trb29nWGYsbGxNWvWrFq1qlarjYyMtLe3w8JuGAaaO6/VPOpwOA4fPjw9PU1RVDKZHBsbQ3qMqqqNRkNRlIWFhXQ6PTs7297ePjo6+o1vfOP48ePz8/NPPvnk+vXrV1ZWuru7I5GIZVnxeHzfvn2pVGpyctLv95dKJUmSLMvK5XJbt25VFOXSpUu5XO6hhx5yOp2PPPLInj17/uVf/qVUKjWbTWTht7W19fT0YHUBv9P8/PzevXshrH+XOVBYABiGgSCdcDh8zz33dHV1ybJM0zT6ht9///1Go7F582ZFUWD4QRUfay38FbL+tq4ha7VaJBJJJBJ3w5eaVOUJBAKBQCDcFkWlaZrT6WRZFp2XGMW6a9euXbt2Pf300319fTDT+3w+y7K6u7shoy3LQnPq776icDgchmFUKpVrPQF+D5i8fT4f/PocxzUaDU3TZFnu7OyEVBUEQVGUYrGIftNcLmcYRjqdzmazcP8jbEeWZaS2+/3+a72paZqSJFEURdM0BktB9GPg1Pz8vMvlGh8fTyQSUPalUkkUxXg8XqlURFFcXl5ub2+/ePEipsZCm27evHl8fDyXy42OjiJb85NPPrl48eKWLVtcLlcul3O73RzHtba2YvNB07SvfOUra9euPX78eDqdpi4349ZqtVKpZA/Z/dTFvNYZwVwkSRLHcZs2bUomk8ViERfT4XBs2bLlueeei8fj+CH2SVCGx7u4LkO+HUTKEwgEAoFAuNNpNpuYpoSxSg6HY3p6+t13321tbf3DP/zDaDTqdDpVVVVVFe6Lzs7O0dFRjBmC+r+OZwa7CijeIx/mOlIeVXnTNBmGwV4BBhhBXyqKQlFUuVyGYYbjuEgk4na7NU3zer0IZnE4HIIgyLJsWRbP86ZpGoZRLBavk7FTqVQglzEyCUGT2IVwu92VSuXChQuLi4sLCwuKoqDAL0lSIpHYt2/fe++9d+HCBU3TMG42mUym0+mFhYULFy60trY2m81SqSQIgsPhGBgYcDqd77//fqVSyWazsixjdNQLL7zwxhtvuN3ukydPTk1NYXWEGnm9XldVFTX7T8n36y+fEKQTDocHBgY6OztpmjYMw+l0mqYJv9C2bdueeuopXPBoNMrzPP7VNE27y/Y695RwExCDDYFAIBAIdwtfsMEGwYiWZVWrVcSNHz16tFqt/uVf/iXHcZIkQb/WajXEQSaTyWAwWKlUJElCVCJiHK+j5m1/iKqqvb29o6OjV32maZpIl+d5vlKp1Gq1lpYWSGpN02Arx9FmMplQKJTNZhEyA72OSPh6ve73+xVFqdfrCGVHvflaR5jNZj/88EP48mu12urVq1OpFJoHYrGYoii6riMYZ2hoKB6P9/b2OhyOxx9/XNf1fD7/7LPP+v1+lmVZlk2lUps2bTpy5MjDDz/c1tYWiUTWrFnT2to6NDQUiURWVlZGRkbC4fCqVavWrFkTCoU6OjouXbq0adOmdevWYU/g8ccfHxsbwy4ERVEcx50+ffrIkSMcx93Qrbcsa2hoaGxsDOGSgiBUKhXcPo7jLl265PF4DMN44YUXFEUZGBjAIg2fN8T44LLfvg/53WawcZA+YgKBQCAQ7hJOnDgxOTkZDodhmL6tUt7tdmcyma6uLkVRNE2DS2RqaioQCEDJIeDlyscIK5QkaWJiYmJiwjCMcDhcqVQQgIggS1VV6/V6NBqtVquGYSD0UJKkQCDQ3d39V3/1V1gY6LrucDhQDvd4PNdSOzeqgq56ZRANiex8ZNvruh4MBvft2/fTn/4UBnHDMP74j//4kUceQdL87/7i14p7v9b64TpnisYDJHKyLPvjH//46NGj9nCuK289wzDYGHG73dDfWLTUarW1a9eOj4+LoqhpGkJsXC6XpmnogpAkqbW1NZ1O/93f/V0kEvnRj36E1NFIJGKaJl6tUCjYk7M+DzhT+/rYD5xOZ7FYHBgYGB8fvxu+1MRgQyAQCAQC4dZjmubg4GAmk0FZ+u233/7444+7urquqUicTvwZCAR6e3sHBgZ8Pl+xWLRlKE3TcN47HA6MQbVjKxE0iZh2hmGwMLCD52/3ZCKMa8Wb2lOxLMvKZrNIicHeQqlUgib+cgTfZWsNvPKFQiGbzV7ryfagVjS5YoOlVqutWbMmlUqh+cEe/lWv1+PxOJprY7FYPp/nef7HP/6xoij//d//vbi4GI/HDcMwDAM7EuFwmHw7iJQnEAgEAoFwR2NZVqVSgfH95Zdffuedd2q1GppZ7UGwVz5Gl6SmaS6Xq7W1ddWqVclkEqNVURJuNBqVSgVWGahzqH/MHzVNc2VlZWFhAUZ2Owrzi5kwislHkLaYxKRpWiaTwb9iPwGrmtvqLbkOmAyFfQOKohYXF9Eje9UnYxVE0zRcSRjsmkgkxsbGWltb7am6qLI3Go1isRgMBr1eL/JGLcsaHx//2te+NjEx8c4778iy7PF4UIlXFOU6Q7UIRMoTCAQCgUC4I2AYJpvNCoJw4sSJgwcPrlu3bmxsDFEnV5XyFEXBo4Ju1Fgs1t/fPzQ01Gw2kd4IjQg1zPM87NculwtCH0+bm5vDY7wgpPzt9hK7XC6sN7B4QOB9sVjMZDLw/2DVMT8/XyqV4HK5Ia4lzX/3J0OdK4qCK+zxeBYWFjRNu5aUx0EiFRRiPRaLbd68ORAIoG/YNE37DjqdzkqlguZgWZbRjHvkyJFvfetb3//+96vVqqIoyO5UFMXlcgmCQL4dRMoTCAQCgUC4o4FVffv27f/zP/+zcePG73znOyzLGoZxHUHM8zx87ajNt7W13XPPPfBj2NnzLMtaloUuVXRSQkBDTy8sLFQqFbs6Dp/67ZbyMPnAZoPMdcxqXV5exjIDK5Dl5eWFhYUv63a4XK5arWZ3Es/Pz19nkYMLq+u6LMsul6u9vX1oaKirq+vKcEl7OeFwOKLRaCaTQXOzoig+nw8jdbdu3frQQw91dnYiI8jn8yGYiHw7iJQnEAgEAoFwZysMp9Pn801MTESj0ccee8zhcFSr1U9V4j9lsHE6nQzDuFwuBKK7XK5gMLhx48be3t5ms1ksFuv1OsMwyE6x1aT9J8Mw6XT60qVLbrcbHZmQ+7dbymNzAE2iaAOt1+sLCwuSJNnJLRRFGYYxOzuLevbnLMlTN16VtzsN6vV6JpOZn5+H3+aqT8YSSNd1VVXD4fC6deu6u7vR5wot/ql2WNM0BUGQJAlG/EajEYlEcrlcsVgcGxurVqtvvfXWJ5984vV6G42GLMvk23ELcZNLQCAQCAQC4ZYDxfbDH/7Qsiyv1yvLcjgcts0w1OWwFPsxPBh4AmJVoHoTiUQwGIxGo6dPn67VavgnCHo8HzV4uPAXFxc//vjj0dFRTdMwMha9nrdbymN1Acs+XPIHDx7EDyGjsUtw9OjR8fHxvr6+L/52mKaJmEi3271z587l5WXTNEVRvGobrsPh0HXd7/f39/f39/djKC96Ej61AIDBBj/heV7XdY/HI0kS3gv3HW/6wgsvpNPpTZs2IeuGfEFu2cePXAICgUAgEO5OHNfgRl+nVquJoqiqKoq1mJn6//7f/yuVSqFQCNpdFMVisWhPfkUZ+8rH0JSQv3aBGSNjGYbZsGHDtm3bBgYGZFmuVCqCIKAXk+d522ADo8vHH398+vRpvA4K87ew0/SqhXCcuCzL2DSgKOrMmTOzs7OIpTcMQxRFHGStVtu1axcafO21CnoAbpXtBPsbWD9gfwA62+FweDweXdcXFhY++OADzMd1Op3oOsAB4EbQNF2pVHp7ex955JGxsTFBELBMQj+AvXSxdxvQkABwaqj9u1wur9eLEQHPPPPMN77xjV/+8pdvvPEG4nEMw1BVVdM0QRBwm27VPcKr3T1h60TKEwgEAoFA+Fz4/f6pqalEIgFTeL1ef/PNN+v1ejAYhLpFG6UtYW8IjuPQCysIwvDwMNzz2Ww2kUjoul4qlRiGQUVfFEXkVB45cgRBloZhIEzmtp6+2+3O5/MtLS2qqhqGcenSpSNHjvA8j+RHxK5j0KxhGPPz8wjXN01TVVWMwsVy6JYcDOIjMYwWvnb04zYajUKh0Gg0FhcXM5mMpmktLS2SJFUqFbfbjVUH7o6iKOPj493d3YFAgGVZmqYhjm/i3p0/fz6RSNTrdUVRHnvssW9/+9tnzpw5d+5cvV7nOC4ejwcCgaWlpesPAiMQKU8gEAgEAuE24nA4wuGwx+NB7ODevXvfeeedLVu2YJAQSvUURSFt/SZevNFoYFBrd3f3+Ph4T08Pz/OlUgne+lqthlqyLMsowJ86dWpubg4dtCgP39bTR6gLwl7q9frp06fn5uZg7LGXGRRFCYLQbDaXl5ePHj1q/66d9X4L1xW44Ha8DAxI0PQrKyuHDx+G4wg3heM4rDQweZeiqMHBwbGxsY6ODmTR4GWbzeZN3LvBwUEchmmaiqI8+eSTTz/99MDAAFY4GLvr8/mwgUC+R0TKEwgEAoFA+BIol8uiKF66dAmq8d13341Go/fee6+dWqjrOkVRPM/fxIvruu52u1mWhRj1+Xx9fX3r1q1DuApeE+2tUMyBQECSpO3btwuCwLJstVq91nTVWwXsQ6VSyePxLC8vnzlzBkVue/go+kQh65vN5smTJ0+fPl2v171erz1r6VZpWczSwqtBykPH0zTNMMyxY8dOnjwZjUZxqKFQCO2wOFSWZXt6ejZu3Ih6PHZRkMlzc8kzhmFcvHgRy5jl5WWGYR599FGfzzc9Pb2ysiLL8srKSiqVsizrdvczEClPIBAIBAKBcHU8Hg8ke0tLS7PZHBkZ+Yu/+AuoQJTJIeXt0U43KpQhTw3DqFQqlmVFo9FVq1atX78eM4lQ0jYMIxQKURQF3XnkyJHjx48zDINxpLf19A3DwHlpmvbBBx8sLy/D7o8mUchol8uFaBePx5PP53fv3o3eUKRq4vrcEpAXiXh7OzUSmwYzMzOHDh3CFXO73dVqlWGYSqXi8XgYhimVSl1dXRs3boQ5HuYcOHMQaHMTWwcrKyuxWKzRaEiSlEgklpeXkepz+vTpjz76KBKJ+P1+SZLQZkC+R0TKEwgEAoFA+HIIBoM8z587d65Wq33rW98aGhqqVqvQf58zDhLxLxCmdp2bpun169cPDw8HAgFN0xqNBlotOY7D+zIM8+qrrxaLRa/X+wUk2Oi6LoriuXPnEFxTrVb9fr/dIQBlr2kaOk1Zlp2cnJyZmYGOR6n+Vk2ltSW4faHcbrfD4SgUCu+9997CwkI4HJYkyTCMSCRSqVQQVlOv1+Px+OjoKK4nRVHYK0C2JkwyN1GVDwQCkUikXq+rqur1elHgd7vdfX19p06dKpVKbW1thUIBSwvyJSJSnkAgEAgEwpdAtVrNZDLvvvvu7t27IdoQ7g5zfKPRYBgGQ5RuTiijSOxyuWxZj2DEgYGB9evXp1IpyE2MiUUoJM/zn3zyyd69e2u12u32YUPyzs7O7tmzB70BtrPFLorjaTDTMwyjquqBAwempqZgWMd53ap1Bew6dkRmo9EwDGP//v0nTpzA/gCcM5FIRNM0nufdbncymdy0aVMikahWq7bbx86rwSnchFde1/XZ2Vmn0xmJRCRJ8vv9FEWl02ncte3bty8vL3s8Hp7niVeeSHkCgUAgEAhfDslk8uDBgy+//DLP89FoFBYOxETWajXIbthIbiKoBMIdVWHoeFSyMf911apVW7du9Xq95XLZ5/PVajWe551OZ6lUcrlcu3btwljT23r6lmWxLPvhhx8eOHAgEAggS0eSJPhSoImdTqfH48HWAWYtHTlyZGJiol6vw59zE0L5WtjrB8MwarVatVqVJGnfvn2qqvp8vnK5DEmNpZGu652dnevXr+/q6rIblHGdkWkDjxCyiW70SLxeL8Mw+CTk8/lQKNRoNMLhsKqqDz/88AcffHDgwAFRFKvV6i20GN1tuJ5//nlyFQgEAoFAuBvIZDKFQsHj8cD18VmNe/1AbjhYMNSTpmlVVQOBAM/zBw8efPHFF++///7vfe97eBrq8dDfTqcTb3fTJoorD9V+7PF4yuWyoiihUCgUChUKBUmSnE5nMBiEAOV5XpblTCbT1tbm8/ngckGB355kUowlAAAgAElEQVQRa9vZqcuR9vboVjv7BTE4OH5FUTD8CNmRqHB7vd5XXnll165dWGNgGwEDqvCCtqBH86gd7zg/P28YxvDwsCiK+Xye5/larWZvYiiK0mw2OY671hQn20VjJ/HDxoOehGazyfM8TdPnz5/ftWvX5OSk2+3GoCj46RHM/8gjjwwMDEQiEfwEp0xdbpn9FDexDEMaPT450Ov1er1cLieTSYZhRkZGMNO3Wq0iAghXm7q8G4BP0VVf/LMfVNsIpChKJBJJJBJEyhMIBAKBQPi9kvL5fP6zUt5Wb1f+9bMgHN3j8aiqCjGdzWYXFxdffPHF7u7ubdu2xePxcrkMJX1r5/5c9WBEUYQw5ThOFEW32724uGgYhqZpsMtrmibLcrFYHB0dtdU5VCA035UiHooTghudo7aGhjLGSWHiLM/z+CHDMO++++6pU6cymQySdlDAxhja62hQJLXXajX47Nvb24vFoiiKNE0rikJRVDAYhO3+Ogk8WIdgpwInBb0Ov7vT6Uyn03v37sVcKhTIsUhwOp2dnZ1jY2Otra14U2wduN1urFtu6+cQ42NHR0cdDke1Wp2fn08mk4qi2LOo4ES6zjW8nrQlUp5AIBAIBAKR8p8lHo9PT0/DKKJpms/ng47MZrOPP/740NBQoVBAQjkK87dVyuu6Dj2N6VHhcBhFaF3XEZPC8zzLsqqqzszM6LoeCAQ6OjqcTmetVkM0pJ2xCHe7fe52QRpbCrZ3HIsBDEOlaVoUxUqlcvr06ddff315eRlTTjFgFWuAa8lQO9/G6XQWi8VcLsfzfFtbG3U5ShJ+G/iRMD72s0BwX3mQaE5AUL3P5/N6vfPz82+99dbRo0ebzSaGUlWrVcuyQqHQwMDAmjVrBgcH8btYfuCA7Qe3D8uyMMRX1/WZmRksBePxOO6Cvc9wnY8ikfJEyhMIBAKBQKT8jUl5VVV5nuc4Dt4PezTSunXrUqmUJEkwrKNSfrvPBQVywzBg4Wg2m36/v7Ozk2EYp9NpmmalUnG5XFhXnDt3zuVyBQIBURQ5joN41TTNttDY4hseD0h2rEbw4rgm8IGgoi/L8qFDh958881sNovjgZUIipxhmGutZBBM6XQ6EYovy3KtVqtUKuPj47VaTZZlBPLgvFAsv6oaxnrDzquxHe2I4Jydnd2xY8dvfvMbWZZbWloURdF13eVytba2rl69emhoKBwOI/jf/tPenfgCpLzb7cbmiWEYH330UaFQWLNmDcMwLpcLexp4fB2DDZHyRMoTCAQCgUCk/I1J+UgkIstyJBJxOp3/9V//df78+Y0bNyKeXNd1v9/vcrlUVYUgvq0+DZ7ndV1H9R0Z9oIg0DTt8/lSqRTDMCsrK6qqchwHq8/i4uLy8jIac6ER7YK3ZVlYe0C7G4Zhz4g1TRPKEiVwBLmEQqFcLrdz50601aK5E3YdlPntDoGrHjmsNdDoMNaXy+X5+XlN0/x+fzKZRLuwrWuv2mMA2Y3iPWQ9RVGYiWtZ1unTp994441Tp07BEFUqlSRJisfj4+PjY2NjqVSKpml0xOJQUdG3c29uu/p0uZrNZiwWq9VqoigmEondu3cbhsFxHFpjDcOww/hv9HiIlCcQCAQCgUCk/FUIBoOlUsnpdPp8vjfffPPtt9/u6+sbHBwsl8soBguCgDQSQRCQoX77zgXFY9vQAnUOU0owGEQ/LsdxpmlmMhlBEEzTzOVyi4uLiqKIohgOh7F7ABVLXU50oS5n5sB1g2AZNKpSFAWbysTExJ49ez766KN8Pi+K4pWnCcWPAvm1LiOkM0VRhmHgaYj3OXnypGVZwWDQ5/Mh88ftduPBZ18E/hwsHliWxWhbiqIURTl06NDOnTunpqZg7sdzRkZGBgcH+/r6wuEw1g94EepymKZtT/8CPod4I/QfNxqNrq6uWq22a9euWCzW0dFhz8rFFgGpyhMpTyAQCAQC4RZIeU3TRFFkGOa1117bvn37ww8//Oyzz0IoC4KASUPwcKNkflul/JWjZCGO8RPU1FF9j0QikPj1el0QhGazmclklpaWVFWFekZt3o58sWvSdt4OTO0IkVQURVGU8+fPv/rqq8ePH0ffLU3TyM63L6ntybnW6eNor+zshEXe7XZPT0+fPXsWqZHwL101aIi6HHBpZwTpur60tDQ9Pf3+++/v3bt3amoKotYwjEAgsGrVqk2bNmE7AlGYOGsshKjLyUU4i+sc+a3C6XRyHFcsFgOBACYGjI6OLi0tdXd3R6NRrF7+18tIpDyR8gQCgUAgECl/A1IeWSvHjh178803R0dHn3jiiXq93traWqlURFFELorH40Hm4O32W9s5krbB3W5OtRMnGYYJh8M9PT2NRiOXyyG50jTNU6dOzczMmKbp9XoRO4OpSagEo7JOXc6HgeyWZTmXyx06dOjtt9+enp5GIdx2wti5kHZy5bWq6RRF4djs97JlK96oXC6fO3duampKVVVRFBGjedVlle2xqVQqMzMz+/bte++99w4dOoRtk0ajwXHc8PDwxo0bBwcHoZjtybv4RfSeXtkqgOfc7s8hFlderxdTvRCLuXnz5mg0as8NsEf83ugH6W6T8o7b2l1OIBAIBALhzuHEiROTk5PhcBjC7lpS3rIsDDlCi6ckSaIo2n6Po0ePvvPOO3//938PizYE2R1ygraqsQMf8Vee55eWls6ePXvhwgVd1xHWXq1WRVFMpVKDg4O9vb0tLS2BQADGd13X4bCvVCqLi4sXLly4dOlSsVi8dOmS47e5HQePdYXb7Y7H46tWrRodHW1vb/f5fLYXCHOmisXi4uLixYsXp6amFhYWNE2DYQap9u3t7YODg6lUCvsV13rTL0C4/+4S3DCMkydPHjt27Nvf/rbP57MTdTiOk2XZ6/U6HA74o2q1mn3kn7rXNE2vrKwMDAysXbv2bvhSu8n/awQCgUAgEKjLaeu2eKpUKqqqBoPBUChEUVStVvN4PHBdezyeZDK5vLxcr9dlWb7p2U+3GzvTMJPJJBKJVCo1MzNz5syZpaWlRqMhCILL5ZqdnZ2amhIEIRqNBgIBBKuHQiHDMKrVarlcxnWwO1+p3x5ZdQuxZ2nB96Lr+vLy8srKypEjRyKRiCiKSNtE12wulyuVSrIsYwcALh3TNJPJZCwWa29vj8ViHMdRl6cs3fmlW8uyaJqOx+OSJP3Hf/zHD37wg82bNx84cCAYDOKC2w77WzgZl0h5AoFAIBAIvz8iHg8EQcjlcpZleTweWZaR8+hyuV555ZWurq4NGzaMjY0pigJLOuYZ3bEiHg8ikUi9XjcMI5FItLa2SpI0OTl57ty5ubk5v9/v9/spilpaWpqZmYHfxs6evzIdHx4Y+/Vvx12A0cXtdiMxE2NZK5VKsVhEqA5UvmEYgiBgXYHyPMMwiUQCZxeNRmOxGGbTwrvC8zyGRt3JsCzbbDZ7enoeeOCBV155Zc+ePZFIJJlMYh0Fyw3WLfZEXvLNJVKeQCAQCIS7WsHbqvRKNY8kx3A47PV6V1ZWRFE0TfPDDz/cuXPntm3bUBxNp9Mejwf9mneUgr/yvOwHsKzU63WWZUVR9Pv9PM8nEol0Ol0qlXK5HFYsgiBAMqI6bifKu1wuxNXDyX2bDh5Vedugz3EcjOxIfKcux943Gg30yKLPmOO4VCrV2tra0tKCZUmz2VRVFc24uCCmad7uAa6fH03TLMsSBGHDhg2GYbz77ruGYfzZn/0ZRVH2xDH0y2LNc+efEZHyBAKBQCAQvghB/yk1X61WI5EIy7KVSiUQCHAct3fv3l//+tf33XffunXrWJaFqYamaVmW7xyz9ZWC/lNq3jRNBNGYplkoFFwuF8/zAwMDQ0ND6XT6woULi4uL5XJZ0zRFUSzLCgQCV9ruETaPyU239bCRHQl3jT2wyeFw2PsDtkCH0T8Wi6VSqVQqFQ6HkcODgEuEaWIarq7riqJgHNUdDhYq9Xr9q1/9qiRJ9Xo9l8shab7RaGia5nA4cBNxguTLS6Q8gUAgEAhExP/WA4qi6vV6LBYrFArVajWZTO7fv//111/v7+//5je/GQqFkCIfjUYNwyiVSnCn3LEiHucFiYzoGNuXUqvV4L1JpVKqqi4tLc3Nza2srCiKUiwWkbYOGzqK+hCU9hvd8oNHnowd3kJRFArwyJpEod3lciHWJplMtra2trW18TxvGIau60iDwQnaYTXQ/TRN3/k1bLi5YNmiaXrTpk3hcBhLERTjETOKE7lOQBCR8gQCgUAgEO5eNU9RFM/z1WoVhhNFURYWFnw+3zPPPCOKoizL8C5DaPI873a776g2xM+qeYqiZFlG+H2j0VAURdd1OMjxT+Vymef5np6ezs7OXC6Xy+Xm5uYqlUo+n4dJnWEYjuMwcIr6HVI7bw74eQD126Nn0cDg9XpDoVAikYjFYrFYDKZ50zQ5jhMEQVXVcrkcDAbxanb9Hl4drA3uZDRNU1WV53mn05nNZhmG8Xq9qqru3bs3kUisWrUKCxJ7Au51YnmIlCcQCAQCgXDXqfkrKZVKyWQSSZT333//unXrwuEwkuMTiUSpVIKgDwaDd04S5WfVvE04HEYijdPpZFnWDpJ3Op12sHqlUnE6nX6/PxQKDQ0NVSqVbDabzWYLhYIkSbIsIwDxNul4iqIEQaAoyjAMTdMQ/Yl3iUajyWSyvb09FArBacMwDArYGMVVrVah1xOJhKIoSNqBuR+eHDun8k7G4XDEYjFYoWiaDofD5XI5l8tt37597dq18Xg8GAzay5s70Nb1pV03sj1BIBAIBMJdAnLlo9EoKprIqJEkCZnlhUIBqeq2Fvz1r3+9fv36np6earWKCUrXEmF3/nLlhn6OQridGFOtViHo5+fnJUnK5XKYD4WIeoZhFEXx+XyYjWWHoDebTUmSaJpmGIaiKJqmYbiHHrXzaqjL4e4wliA8nqbpYDCYSCQ6OjpCoRDLsmi6hQ+eunYe/LXuxf/de3T8+PFXXnmlvb39r//6r+09CtM0r5yGizHDdrJNsVgcGBgYHx+/G77UpCpPIBAIBMJdiiAILMuim9DhcPj9fpZly+UyTdOCIOzYsWPfvn0+nw8lbYqi7p5GQ7v9FI8DgYAgCJZljYyMoIUgnU5ns1lo92azCed9tVrFVCNFUVRVZRjG4/HgCbquY1uA4zj0zn5Kxzscjr6+Pq/XGwwG/X6/IAhI2sFAWdj0kR2EnYG7pxS7efPmRqPx7//+77/61a+2bdvWbDZFUVxcXAwGgxhShgvC87xlWcVi0bYY3S2fVfIfGYFAIBAIdycIbIGlAckniEwJBoMffPDBrl27+vv7+/v73W43ivSqqt49Ut6yLLS62mNuAcdxuq63tbVFo9F6vX7u3DmHw6GqKkbDWpbldrtlWaYoCukr1WoV6yVBEKrVKpYEcOqLohgIBPx+v9frRf6MXcI3DENV1UKhgI5PiHjId9Se754xSY1GY3x8/Hvf+97KykqxWIxGo9VqtaOjQ9M0VOIR+OPz+QRBuPPj84mUJxAIBAKBcGtgGKZSqXAc5/V64QVnGCYSiRw/fvyll15qbW39zne+E41G4SeBCfsuuTIQ8XhcvwJBEGq1miiKuq7Pzc2xLNvd3W0YBsL4UUGH0x0jnCzLyufzLS0tiPWkKKrZbPp8Pntqqa3RLcuClR/uGthsYOO5EpTw7yp3NFxJDz/88OTkZDgcFkWxWCxioWWapiAINE2rqgp7ksfjufMbfImUJxAIBAKBcAuwA8trtRqGDcHIcejQIVEUf/CDH8RiMUmSDMPwer21Wg12kbtEysN0BP8GOoORes6ybLVa9fl8CHF3u92VSgW9B6IooqGWZVmPx4NRTT6fLxgMKoqiKIrf75dlGZmYdsyObRGJRCJQqIimsbU7/N+Oy2Bo1N3zKW00Gl6vN5vN9vT0CILwzjvvRCKRwcFB0zQNw2BZ1uv1iqJYq9XK5XKz2eQ4jkh5AoFAIBAIv/+gkNloNEqlEhRnpVLRdX18fHzDhg3j4+Nnz56NRCLBYNAwjEAgAMf83QDLsmhLhW5GC6zb7dY0jef5RqORz+fL5XK9XjdNMxaL6bpeKpV0Xfd4PMi4zGaz+Xy+ra0Nrg9RFCuVCiw6kOZYNeH18Rb25UW7LfZAYJGHprd/gt7Zu+ReIDnU5/Mht+fIkSOlUumf/umfgsGg2+3GKhRpoaZp3oVzo1zPP/88+b+MQCAQCIS7gUwmk8/nEa8OyYiZRE6n0+fzSZJ06dKlYDDY0dERCASq1WqpVIpEIoZhyLKMmv1VX/b3z3gDJW3nzNhFdIZhNE0zTfPFF1/86U9/Ojk5mc/nU6lUKBRC1k2z2aRp2rKsqampnTt3dnZ2Li0tHTt2rL29HT2aqN/jSqIkbxvx4fyGhQZZmajNX5mU/79GYf7fTbC5Fl6vt1AowNrEMEwoFDp8+LD0/7F350FynfWh93/Pc06f3pfp2aWRRpZkecULeMFgFMzLDVCxDYFise9LCghJUUl83yoqYc3mVMK9cbYbEqhAuElsINfEQAyExQ5gbBbjGG+yLVmytWs0mq2n9+6zPc/7x5kZjywJLJBZrO+nVFNSqzXTfTRT9e2nn/M7jcbExES5XE6miHqel0zbTE5F6PV6Q0ND4+Pjp8MPNVM5AQA4TVlrV66XtLi4+LWvfe0LX/jCgQMHkuuGGmPOOOOMdrvd7/crlcppdUJhclhEJJVKpdPplRc8ybr7N7/5zYceeujqq6++5ppr7rzzzm9/+9vNZrNYLCYnyyYvkPr9/u7du40xu3fv/vrXv54MCErW4JNF92SVfeX6XMlC++q/chwn+dIrd3hOrzX7c6vX65XL5eTIB0Fw6aWXvuENb/jyl7989913dzqdSqWSzWaTNzp6vd7P4VUOnmtssAEA4HSRNGIyiCadTieR1Gq1SqXSAw88cOedd15yySVr165d2Y3dbreTnE2upnSyrxN+/g/IiZp4JaCfMSgmnU4vLi7ee++9r3jFK975zncmFyU9dOjQrl27tm3bdsEFF2zZsuWWW27ZsGFDsjYfhuF//Md/OI7zzW9+M5vNLiwsXHvttVNTU9/61reuvvrqhx9+eHFxcWpq6pprrqnVal/5ylfa7fY111zzspe9rFarjY6Otttt3/dd113ZN3Ls8vzz6b9j9UNdecC5XC654kEYht1ut1qtbt26tdFo3HXXXZs3bx4ZGVm3bt38/HwURaVSqd/vu657Wp1LwKo8AACni+QaQ8l27eQ8y4MHD05OTj7yyCO33HLLZZdd9qY3vSnZ6v0LWoHPtSiKjDHtdntsbCydTg8MDJx77rmve93rPM+76667ki3vDz30UHI5rVKpNDc3d8EFFySz+RcWFh588MF2u71nz57vfe97R44c2bdv3+23395sNp944onPfOYzURRdddVVN99888zMTD6f37VrVzKS5bQ6wsd+s6280ZHL5VzXbbfbqVTq4osvfvOb3zwyMrJly5YgCJJpP77vJ8NAV1+Ul5QHAADPH8nO7JWzLTOZzJ49e+68886hoaE3v/nN4+PjMzMzx3YVNZ9YuaJWtVqt1Wq+709MTJx55pn9fj+dTjebzXq97nlerVZL7j80NHThhReWSqVNmzYlb2s4jlOtVkVkYGCgWCyOjo6+8Y1vrFQqYRi+5jWvUUo1Go09e/bEcXzGGWeISKfTOQ07fvX3WzKvs9vtJsme7H2anJy84oorxsfH77777kcffbRarS4uLrqum0wRXZnBf1r8RPNjCQDAaSLZgZ3MOkyn0/Pz81u2bNm7d+/mzZvXrVuXSqWmpqYKhcLKLo4kqlZ+8+Nl2fNJstzrum4yWbLb7e7Zs+e//uu/fN8fHx8fGBgYHBysVCrJcW6326Ojo48//rjjOOvXrzfGFIvFZKi84zhBEMzNzZ133nmXX375pz/96X6///Wvfz0Igosvvnhubi6O42RDzolGsjyPU/UZQZ+cP9But4MgSMbUdDqd5NqulUrlvvvuO3LkyPDwcHLmcbKvKRn3eZr8ULMqDwDAaSRZ40ylUvl8vlgs7t69u1Ao/Mqv/MrZZ5+dDERf2WDDkvyxkoIvlUrbtm3zfX9+fv5zn/vcN77xjWq1un///m63a4zZsWNHoVAQkWRs5czMTPIGSC6Xm56eXlxcnJ+fTwbPdzqdfD7vum4mkwmCYOvWre95z3te8IIXjI6Obty4cWpqKgzD02fo5Im+65JDl4wHTa6SKyLJNaEWFxevvPLK+fn5T33qU8m4z1wul2weO3022DCMEgCA08WRI0cOHjw4NDTkuu7Bgwc//elPHzp0aNOmTZ7nRVGUzWZrtVo2m03OGvyRcw+fZZM9nxhjMplMtVrdtWvXXXfd9f3vf99ae80110xMTCwuLn77298+cOBANpsdHx+vVqtTU1MbN27MZDI7duzo9XobN27ctm3bvn37arVaHMdnnXVWMsV/bGxs48aNrVbrqaee2rZtW7vdfulLX5rMSv8hpxqfPqvyyeb4dDoty1d+TUo9WaGvVCovetGLtm3b9t3vfnd8fLxQKDiO02q1RkdHT5NhlIqX2gAAnCYefPDBe+65Z8uWLYcOHbr55psHBwevu+66crnseZ4xptPpDA0N1Wq1ZH7LSsT/eLPMn5eBkeycCcNwYGBg//79ybzOXq+3sLCQjE/JZrP9fj/ZE5Kck5Bc+6nf71erVa31jh07tmzZ4nnegQMHSqWS1rrf7xcKhWTXzdzc3MTExOzsbKFQCIJgZcz8aZjyK08wubyuiCSXM0sm8cdx3Ol0BgcHFxcXkwX7//zP/9yyZcumTZva7fbMzMyll156ySWXkPIAAOD546GHHrrvvvvS6fTHP/7xSqVyww03HPduJ8rHn8lliYIgiKJocHCw0+kkfdztdpMt0ackzX+Sf7X6NytTU1auKnWyFX6iK3CdlBMdlpOaJXqiR3ii2092F1ByvsHs7OzAwEAy3/PYuUk/8rAkF9VSSiU74/P5vIjUajXXdZ988smtW7dedtllp8MPNae9AgBwurDWtlqtbDZ7wQUXnHHGGcmVR48TByc41fJnsv84m81aa6empqrVaq/X6/f7xphk9s6xdz7ZgeInekYnCt+Vq7Su/oerLwe7OnlP9GBOFMSn5E2PZCPKsw/i495+st8AJ3vY4zjudrujo6O9Xs9aOzAw0O/3T/RJTvTIfd9PrreV/Gclu+cPHz58zz33bNq06URPgZQHAAC/wHzfz2QyF1100eTk5Iku4HpKVuVP1UDAubk5z/Oy2WxymSqtdXJpz2az+dy92DjRMvPqswhWvlZyuFY/2R9v5s9Jrcqf6M4nOgInuv9x/69P9sXGyUrm8yTlnc1mS6VSsnnmpF75JE9KLZPlyybMzs5OTk6ePj/RpDwAAKeLXC5XLpfDMHRdd3p6+oRxcCpW5U/JdpGk5JJd0Xv27Mnlcqs3TD/7BP8xWvOHPKlnpLzneSubamTVZpuTPQLH/aLPWO//kYF7okd+Uu8/nGxVn+xhN8bMz883m82BgYFCoVCv15P19ZP6olrr1W8rJed7ZLPZV77ylaVS6Yfs2HmeYa88AACnkR07dgRBkIykPNnV958Jx3F27dp100037du3b3FxMblabbJj/mdfUcsH6tiaUurnK7FO9H963Ad5Unf+MYyMjLz97W9/y1veklyq7Md+DbZ61k3yCir5TTqdPuecc06Tn2hW5QEAOI38IiZOJpM555xzPv/5z09MTDQajXK5vLi4uDJm5yfx47XpM1blV9bjV19a61Sl/MmOSD/Zl2En9SBPdvfOiXQ6na985SsXXXQRP4+kPAAAeJ7bsmXLq171qoWFhYGBgeRKn8l2+Z88ZE+2WU/0RZP3N1Zvkf8hE2xO1cmjJ1XVP2SbyrP/JKfq8M7Pz58mkyJJeQAAADn//PMXFxdd1y0Wi2EYrgrlp6PTKm2PimFz9B30qnuuBK4SZUREHRW6Rou7creVOysr1lplRdRRf2WNUSp5PCr5KsYYI9aRE81/XB3K+odX9TF75c0xtX3Uv1KOFjEiWllzdIUf9RVXHQH7LPteTn5I5Yk0m83T6szU55TmEAAAgJ9zyeDwIAhc113aLu/qXredcnUU++1uPTJhGMd+EOULOWPcMDBBELVbjWwm1e+14ygo5LOdTisMQ9HKy+Riq9rdvuOlY6s6PV+7Tjab1Vq6nVa/19FibBxaG4u2scR+HPhh2A/8XqebSWcatUYhX6jV6tlcvh9EmYy3MD/rOiqbTc/NzWRy6X7QC03Y7XdiG8XWJANAu+1Op9XO57NR7NcW57y0Y2xUq80HQRAEgVJOvx/EsXVdT2sdx7HjqMXFBaWk3e4mZypHUeCmtHYkNqEf9DJZzw96xkS+7+dyuXQ62/P7fuS7addNu61Os1DIdrrNMOgpibudZi7r9f1uGPp+GIRxLNqNrbJKkpdGvu93Op1CoSAirVYrn8/Pzc3lcjnXda213W5Xax1FRkRbq1KpdKfTi2ObnLeQnIFqbWxMlE6narV519WOo/SyZ2wTOqkh9yDlAQDA802v3SkX8kpJu90slQo65XS6LeW4Bw7NpVJeGJnqQEUpZaJgaHjQmLjX6xSLxcpAudXsTE1NZbL5gepQq93O5Qsjw0NHZmf7/b7rutlsemig2uu2lRilVK1Rj42xWnmep5QaHh5u1hZHR0bESj6fn5qezRcL/V5ncsPk4cOHpw5PrV8/0WgslgYqruvmS0WdcjudzujYWLfdSafT5WJxz+7dpWI+m0sZY5rNxsTERC6XMUbm5uYcxykW80eOHGk0GqlUqtForF073mq1yuXywMBAEPSTIS1zc7Naq1wuOz19eGBgoFIphWG4f//+Xq83MDDged70zJFGYzGTz3V73aGhaspztCOlcqHT6VSr1cjErutGkVmo1U3CTB0AACAASURBVDudnt8Pk087ODiYy+Xm5+eVUpVKxff9DRs2zMzMJLNl0ul0t9vNZDLz8/PFYr5erw8ODhpjWq1W8r5BuVy21rbb7TiOC4WC53nHnRYKUh4AAEDy+bwx5siRI9Zax3H2799fKBRyudzExHCj0bTWNurNSqXSarWmDhwoFAqLi4tKqcPTh62169atm52dbTabxWJxZmZWRLLZbLJU7Pv+7OzswPCw7/vGmEKhoJRKBvCHYTg9PZ3N55vN5pGp6Wq1orWOoshxnJnDh4eHh0ulUrvTnpqaajabruvW6/VkU1Df7y8sLLiu6/v+xk2bdu/e7XleHMee5x05cqTf7yulJiYmyuXijh07JyYmBgYGer1ePp/ff2B/sVicnZ1ttVpJ3MdxPLl+MjmnNp1OK6UOTR0aGxvbtGmT7/tzswtauVq5g4PD/X4/l80dOnTYGtVp91rNTjqdmZqaKhQKpWJJRJRSQ0NDySCjMAyfeuqp5IKpyUW4FhYWDh8+PDY2Vq/Xs9ms67pKqTD0N2xYPzMzY23c73fz+ayI9Ho913W3b99eLJZHR8etVY6TOnz4SKlUscvk1E2/ASkPAAB+4SVz8fP5fLVa3blz55VXXlmpVLKe57r5devW/c3f/M2jjz569dVXz8/Pr127NgiCbDbb7Xaz2WzS951Op1IpGWN83xeRYrG4b9++er0+NDQ0Oj5en59XSjmOk8lkWq1WOp32PK9YLJZKpX6v99a3vrVWq+3YsXNwcDDZ85PP5z/0oQ+tWbOmWBx43/vel0qlwjBUSu3Zs+eFL3zhb//2bw8MDCSbTD72D/9wzTXX/Mmf/InWOpfLVSqVxcXFcrk8OzvbbLY3bdq0uLiY7HgJw3DdunVBEIyMjMRx3Ov1xsfHRaTeqC8sLGSzWc/zkqulLiwszM3NLSwsrFkz1mg0crlCp93LZvP79u/ftWvXa1/7uiiK8/mCl84W8qV2u7t37/7HHtt+ww3/Y9euXYODg/1+/7HHHnv3u9+9e/fuarWaSqWstYVCoVqt1uv1Uqm0d+/eXC6nte71Os1mXcSMjY1orfv9vrXW87xMJlOpVJrNZrPZ7Hb7mUxueHg02cy/uuZBygMAAIiIDA8PJ9u7oyhqdzqvfOUrt2/fXm+1arVas9l497vfvXnz5i996UsTExOzs7NRFKXT6ZmZmUql0m63Xdc9c/MZ7Xa30+mMjY0dmjrs+/7k5OTAwECtVtu/d29laMhxnJmZGc/1XNfN5XL1er3dbtfr9f/ziU/c8Z93ZLPZzZs3Hz582Pf9Wq22Y8eO73znOw888MDCwkwcx5/61KdqtVqpVPJ9v1QqPfHEE1NTU+l0utFoPPXUU/1+P3lLwVobRdGaNWt6vV6pVIrj2Pf9ubm55MVDcuHSbrebzaa11q1Wq9vt1uv1XC6Xz+drtVqz2ez1eusm1vX7/eHh4Y0bN87OzudyBRFxHCeO46HBkcsuu/wzn7ktlUovLCx22m1r1dDgUKlUaTXbvV4vnyscOnSo2WwaY9rt9uDgYLvdnpmZyWQyvV5v165dURRZa88444y9e/em06mRkaEDB/cNDVdb7UatNr9v355qtZK8lli7dl0QROXyQOBHe3bv81JevxecoquEgZQHAADPL1EU9Xq9QqFQLBQLhUK73Y6iyBgTRVGtthiG4c6dO7du3ZqMsLzvvvsmJycvvfTS3/iN3/jABz7w6KOP/q8//8sXv/jF7Xa73W7fdNNNt9xyywMPPPD617/+yiuvfPe73z21f/+999571VVXuY5z/fXXb9u2rd1uO46TZP25Z5976NChbrdbKpUqlUoul/M8b2FhwfO8brfbbreHh4eTLE42r1944YWPPPJIsrnl+9///otf/OKRkRGl1I033lgslj0v87u/+7u+7997772vetWr3vOe95x99tmFQuEf/uEfxkbHduzYoZQzNjb2L//yL/1+f2xs7Otf//qWLVs2b978p3/6p7/+67/+2OOPrVu37uabbx4fHx8fH7/gggt6Pf+RRx79zd941znnnLf1ZS9/85vfPD09vWbNmve+5/3Dw6Napf76r/+mWq12Or1er7d27dqRkZEwDPP5fK/XC4LgzDPPnJ2dffLJJ6+++urx8fGLL7744MGDf/Znf/Z3f/d3rXZz7do11133lm984xszs9Nvue5Nruu95CUv/vrXv3nttde+/Jde8d9e+ap3vetdv/zLr3Jc72Mf+7iwKk/KAwAAHKvf7yclffDQwUw6feedd77whS+slssTExO/+Zu/mcvlSqVSNput1WpBEPz93//9+973vp07d27atOnzn//8Oeecs3nz5kKhkAzDabVayYiY7du3/9Zv/dbnbr99cHDwH//xH//n//yfURy/6EUv+sQnPjE0NFQdqI6Nj7/2ta9dXFw8++yze72e1np+fr7b7a5bt+5jH/vYlVdeedZZZ733ve992ctelmy8OXLkyOTk5Ete8pK77767Wq1+9atfvfjii7PZbLvdvuuuux544IFer3PbbZ9ZWFg4ePDgyMjIvffe+4IXvGD37t2f/OQnb7311sPTh7/xjW/Mzs5+61vf+sQnPjE3N9fv9z/ykY/8/u///sGDB9euXfvYY4+NjY1t3779nnvu+ad/+qcgCG644f/70Ic+tLi4eM899/zFX/zFTTf9ZaPeWjM+8e17vrtt27YjR458+zvfueOOOzqdXr8XFAqlhYWFdrstIsm+mpU/3njjjR/96EfDMPzVX/3Vm2666fLLL//Wt7514MCB6empw4cPbdgw+dd//Vfvec97Dh06cP3113/hC1+4++67//Iv//K3fuu36/XGXXfdXVuoZzIZ9sqT8gAAAMcxODQ0Pz8fhmGhUFhYWHj1q1+9bdu2fhgcPHjws5+9LYqivXv3jo6ODg8Pf+9735ubm3vrW9+aSqWuuOKKV7ziFbt3767Vat1u13GcIAhSqVSv1xOR8fHx6667bubw4ampqQceeOC///f/13Wdv/3bvz1y5EgYhs1Wc35uzkunx8fHH3/88eTfDg8Pu6576NCht7zlLf/8z//81FNPvfOd7/zOd77jOE4qlcpms1NTUxs3bpyamkry/eUvf3kmk0mn05dccskf/uEfViqVd7zjHbfddpvnee12e+PGje94xztardbk5GQyQf9tb3vbeeedd8UVV8zNzVlrH3vssenp6Te84Q31ev3Vr371+Pj4wsLC0NDQHXfc8frXvz7lun/wB3/w1JN70un0RRe98JJLLrHWJl/9wgsvvOmmm8ZG17z2ta996MFH5ubm0um0tTaXyzmOUygUpqenM5nMyMhIv99vNpsLCwvXXHNNLpf78Ic/vG/fvmuvvfbAgQNRFPzr//3UC1/4wtHR4S9+8Ysf+MD7JybW33jjjffff/8rXvGK0dGxrVu3Hjw4dd55533pi1/+nd/5H3yXkvIAAAAiq7ZqJHrdbj6fbzQayT6W2dlZ13Xr9UY2m/X9II7jkZGRJ598MrkurLW20Wjkcrl+v9/tdqvVahiGqVRKRJKF+SAIyuVyJpPZs2dPsVg0xnie99BDDx46PLVz585PfvKT5XJZRLLZbBiGWutsNmuMcV230WhkMplHH3304osvPuecc0TkpS99aafTSU6oTfasb9myZXJy8s477zxw4MAFF1yQPJcf/OAHv/Zrv/bQQw/967/+6+TkZL1e73a7Y2Njg4ODw8PDrVbL87wwDD/84Q/fe++9t956a6lUSnI/SfBSqXT48OFcLpdKpWZmZsrl8v333z8zOzs9Pf3xj3882eozPDwcBEGtVhscHHzkkUfe/va3P/zww7feeusLXvACEUmGRSYnrcZx3Gq1kuMcRVEcx1EUPfnkk4899ti+ffs+97nP+b7/0pe+9Lbbbtu1a9dVV10VRdGZZ5752c9+dnb2yOHDhz/60Y/W6/Vzzz232Ww+/PDDt99++w033LB169bZ2dkgCJL/gmRUjuu6hh30pDwAADjdC0Zr13Uzmczg4GCr3U4GJlarZcdxkmVmpZTruv1+/0UvetHk5OSXvvSlubm5hx9++Mknn5yfn7/iiiumpqbm5uZc17399tvPOeecRx99NJVKrV27Vmu9efPmiYmJO++8s1Qq/emf/ukf//EfN5vN5CvGcZy8KojjeKBSdF23VqutWbPm/vvv73Q6zWbzu9/97rp165Ip9UEQ5HK5Q4cOnXvuuZ/+9KfPP//8gYEBx3H27t3baDQuuuiiUql05MiR5KTYNWvWzMzMHD58uNlsJrtTUqlUoVDIZrP79u1rt9udTmfjxo3j4+M333xzcg7u1NRUsip/1lln/du//Zsx5l3vetc//8v/6fV6ImbPnj1DQ0PZbLbRaOzcufOss85aOzG+ffv2J5/ambxsWFxcbLfbSdOvX78+iqIoirTWY2Njw8PDn/3sZ4eHhz/4wQ/+0R/9USaTuf7663/wgwcPHpi6/PLLo8hUKpXt23dkMpnf+73fu/nmm5VSjz66bXx8vNtt/9Iv/dK+/Xt6vU4yNNMYE8dxcpov22xIeQAAAOl2uyLi+36/32+1WuvXr5+dnV1YqC8sLNTr9WazGUXRpk2b6vW653lve9vbPvjBD15yySXf+973JicnN2zYMDY2dvXVV7/08svPO++8V7/61Tt27JicnJyenvY8r9Vq7d+//0Mf+tCNN95Yyhd37tz59re/PRli0+l0qgMDvV6vVqtVq9WHH3ns/PPPT2a8fOADHzj77PPPPvv89773vZs2bUrWzn3fT6fTExMT11133UMPPXThhRdmMplut3vhhRf+8i//8he/+NWJifW7du168YtffMstt0xNTV166aXj4+PpdLrVarmum4yyOeecc3bv3n3VVVd95CMfGRwcfNvb3nbLLbesW7fxjjvuKJVK69at8zzvd37ndz7xiU+sXbt2enrqNa95TbJaPzw8rLXMzE6nPOdXX//aH/zgByMjIw8++OCrXvWqz33uNlEmnU4ppZJpOQ8++OC6devWrFnzxje+cXp6+s///M/f//73J+N33vrWt5bL5fPPP7/T6bzuda+vVocKheKf/dmHbrjhhlKpsmfPnuuvv15rPTQ09Pd//3dr1o4Xirk1a8auvfbabDabSqWSKZxJ0ydBz3fvKaQ4oAAA4OfcI488EgTBWWedlSx1p1KpxsL80FC16/fSWS/lpQ5MTU+u29ho9AuFnKskiiTod3Y9uf38c8+01vphPD+/kC+UvnbnHf/xpa+9//c/OL5mQms9WC0/sfOps7Zsnp6eqhSKmYwX+L2w75dLpU6nYxzXuvrIzExlsJp1M3EYOla52m0s1tesn5idnw9FVQcrzbnpSqnYaLVzhby1tt3pDAwN93q9ZAKm53hzc3OlXCEMw3Kx2Ol3Ot26kTifKxcKhfpiq9frrV9/RrvdyWQye/fuLRaLqZQzNDS0sDBXLOW7HV/rVKvVqFYrYRiKMr1eNynj++6773//77+99dZb87lyu92OY6sdxyhJZz3PTXW6LR3b2IQpx0un08n7A7XFxtj42m63v9hoDo+ONOuNUiEbBn3HcQ4ePLh58+aFhQVr7fDwcBiGMzMzo6Oj9Xo9nU4bYzIZT2nb7XbT6XS9Xi/kS8nvez1fa12tDjmOs7CwkPaySinf9wcHB7u9tucl15YK4zjWWiul4jjeuXNn8rKBb2xSHgAAnI4p71iTyabna/NWGcfVvSAOQ+OoXLFYVkb1+91CLuWltYl68/Pz7/7d93zuc7cbK9Wh6m3/9u9bX7613uy4rrt3797BwcHqQLndbmZTnlLWdZSN4n6v12q1JjefObu4EIRhOpdVkbhau6Kjnm+s9Pr9fKXU6vvlStGzYWOxFltxvZTjOFEcR1aKxaLnebVaLfKjSqVigkgpFYdhvpRPZ3S722o1e0qp6sCw4zhPPPHUhg0bZmZmJicn2+12s1nPZrO5XKbVbjja87xsqVSYmjqolKoOVq677i233/5lpSSTcR9++JFcLpfPlQcGBhYXG/lCoet3rZLa/MKatWNBtxMEfqlQ8n3fWmutKpXL+w4cLJcGSgOVhVojCoNMylViyuVyv99PLkCbnKobRdH69evn5+cHBwdbrVaymp7NpjudTjKRs93uVqvVqamp8fHx5MZGo1Eulx0nlYzAdxynWMw7jiMiyQabJOWttdu3byflSXkAAHD6przfacdx6EdBpVoOoyCVyWfTBd+Xfj9QRgVB33NtOuOI8UWk1emlUt5AdWj33j0jw2ta3U6r3V27dm0cx4V8ZmZmNp1OZVPe4uKCl3JK+UImn+80GrOL9WK1EhsTWZNx0ulUygRRLpNzlBalfBO1/aDba1eyKROF2Xyh2++5rpsvFBbqjSiKRoZGdu/dfeYZZy7UFvxOb3x8fOrgwbG1Y3v27jzzrM3tVt9aGwYmm83GsUpOkPV9v1gsdrttrbUxUTaXbrd6WqeazfqGDevn5+eVtp6XCoKgUCg0m03PS/u+ryTVbDZHR8c73W4qk1KOeKlUv9/1O53h4eH52bl8Pt/pdKIoHhwe6vWDUqnSaHWMVUPVcqvRikI/m82KSKfT0VqHYTg6OhoEQXIibLFYTJbnoyhKltvL5XKtVgvDsFqtzszMJJN2KpWKMabT6fT7/WKxmFxb1xijjiEijz/+OCl/qrBXHgAA/OJJlr3L5bLneUEY1mq1ZruptfZ9PznhNQiCer0eRdHKpZ0WFxfXrl3bbDYrlUrSpsaYAwcPDwwMRFGUz+eTvd2u6z71xBPpdDqfzydn0CY7TJKV6aDfTy7y2uv1crlcJpPJ5/NhGCZj5kWk3W7HcTw0NDS3MLd+/fq+31+5Puu6DRtmZmbOOuvsJ554wvd9rXVy5dcwDK21SU/HcZzsdE/WsFOpVKPRmJycjKIomZbj+74xptFoZLPZgwcPjo6MjoyMbN682XGcfCErykRxoLUkJ5t6Kbc6WClXSpWB0vrJ9clGlyAIwjCsVMpTh2dEJFk4j6LI87zBwcFcLvfEE09kMplMJlMoFJJRP1EUBUFgjHheJo6tUs7o6HitVi8UCoVCYXR0NAxDa+Mw9CuVkuvqubmZOA6TAyIiKxGfPCq+e0l5AABwWmv3uqGxjuP2en4hXyxk834/9HtdMVEm4+VzmWw+l81m09l8s931vHSz2Y7juNfpr1k7Njc3l814Jg6VSLGQM8akHGdxcbHf75fLA3O1hTM2bu71g1KpVJub10qltGOtTYJeO7pcqYijjTFh0M9nc9NHZodGRpOd8Y5Odbv90cHhVqs1WBlYnF+Yn5+PgrDn9/P5fOD75XJ56vD0uWdf4Pt+LpcfGxvbv/9gNpu21tbr9eHhwWazGYZhss49N7sgItVq9fDhw4uLjQ0bNmitRVQ+XyiVyvV6Y/369XNzCwsLC3v27PE8L5k/Uy6WZmfns156aGhobn7BGrVYq5tYDk9N5XI5LSqKomq1Mj83WyzmozhwXddxnGQGZbKvffPmzcl5w8mDqVQq1tpkSd7zvE6no5RKXggl229arVaj0TDGDA8Px3E8MzMzPj6eSqXS6bTnecmrI621tTYZksN37ynEBhsAAPDz7pFHHmk2m5dddlm3202ieTlgnh5SbpVOpzKr/pE5+g561T2XfhOFRpQREXVUDRkxauVuK3dO7pN8XP1XrnaO/SpWiYmOv/zsee6qP616VMdLsmSX+TFPSo77GUQklfZEjIhW9kTj2/XqJyXmJDowWVk/1oliMgiC496+Y8eO9evXs8HmlHA5BAAA4OdcMvnE9/04jpPF3XQ6fezdwtA/8ec4Tli7riviHHOzo1MnsW3BWnvcbQ6u5xz3/r7vP/tQdhzH87xn/2D8vn+yB/Ykn+lJfBLXPX5nhmF4Ul8XpDwAAPgFlpxG+fjjjyczDU+UjydVvUlTHvf2lU3ez8aJNn8ne9Cf/Sc/7jM62UHsJ/XIn+uUP9GqfLPZTC61i1PwKpcNNgAA4Offrl27kqGKya7r4wbMyVbNz2Rt+KQe5Mk+wp+rrjvRg89ms2eeeSbf0qQ8AAAAcPpigg0AAABAygMAAAAg5QEAAACQ8gAAAAApDwAAAICUBwAAAEDKAwAAAKQ8AAAAAFIeAAAAACkPAAAAgJQHAAAASHkAAAAApDwAAAAAUh4AAAAg5QEAAACQ8gAAAABIeQAAAICUBwAAAEDKAwAAACDlAQAAAJDyAAAAACkPAAAAgJQHAAAAQMoDAAAApDwAAAAAUh4AAAAAKQ8AAACQ8gAAAABIeQAAAACkPAAAAABSHgAAACDlAQAAAJDyAAAAAEh5AAAAgJQHAAAAQMoDAAAAIOUBAAAAUh4AAAAAKQ8AAACAlAcAAABAygMAAACkPAAAAABSHgAAAAApDwAAAJDyAAAAAEh5AAAAAKQ8AAAAQMoDAAAAIOUBAAAAkPIAAAAASHkAAACAlAcAAABAygMAAAAg5QEAAABSHgAAAAApDwAAAICUBwAAAEh5AAAAAKQ8AAAAAFIeAAAAACkPAAAAkPIAAAAASHkAAAAApDwAAABAygMAAAAg5QEAAACQ8gAAAABIeQAAAICUBwAAAEDKAwAAACDlAQAAAFIeAAAAACkPAAAAgJQHAAAASHkAAAAApDwAAAAAUh4AAAAAKQ8AAACQ8gAAAABIeQAAAACkPAAAAEDKAwAAACDlAQAAAJDyAAAAACkPAAAAgJQHAAAAQMoDAAAAIOUBAAAAUh4AAAAAKQ8AAACAlAcAAABIeQAAAACkPAAAAABSHgAAACDlAQAAAJDyAAAAAEh5AAAAAKQ8AAAAQMoDAAAAIOUBAAAAkPIAAAAAKQ8AAACAlAcAAABAygMAAACkPAAAAABSHgAAAAApDwAAAICUBwAAAEh5AAAAAKQ8AAAAAFIeAAAAIOUBAAAAkPIAAAAASHkAAACAlAcAAABAygMAAAAg5QEAAACQ8gAAAAApDwAAAICUBwAAAEDKAwAAAKQ8AAAAAFIeAAAAACkPAAAAkPIAAAAASHkAAAAApDwAAAAAUh4AAAAg5QEAAACQ8gAAAABIeQAAAICUBwAAAEDKAwAAACDlAQAAAJDyAAAAACkPAAAAgJQHAAAAQMoDAAAApDwAAAAAUh4AAAAAKQ8AAACQ8gAAAABIeQAAAACkPAAAAABSHgAAACDlAQAAAJDyAAAAAEh5AAAAgJQHAAAAQMoDAAAAIOUBAAAAUh4AAAAAKQ8AAACAlAcAAABAygMAAACkPAAAAABSHgAAAAApDwAAAJDyAAAAAEh5AAAAAKQ8AAAAQMoDAAAAIOUBAAAAkPIAAAAASHkAAACAlAcAAABAygMAAAAg5QEAAABSHgAAAAApDwAAAICUBwAAAEh5AAAAAKQ8AAAAAFIeAAAAACkPAAAAkPIAAAAASHkAAAAApDwAAABAygMAAAAg5QEAAACQ8gAAAAApDwAAAICUBwAAAEDKAwAAACDlAQAAAFIeAAAAACkPAAAAgJQHAAAASHkAAAAApDwAAAAAUh4AAAAg5TkEAAAAACkPAAAAgJQHAAAAQMoDAAAApDwAAAAAUh4AAAAAKQ8AAACQ8gAAAABIeQAAAACkPAAAAABSHgAAACDlAQAAAJDyAAAAAEh5AAAAgJQHAAAAQMoDAAAAIOUBAAAAUh4AAAAAKQ8AAACAlAcAAABAygMAAACkPAAAAABSHgAAAAApDwAAAJDyAAAAAEh5AAAAAKQ8AAAAQMoDAAAAIOUBAAAAkPIAAAAASHkAAACAlAcAAABAygMAAAAg5QEAAABSHgAAAAApDwAAAICUBwAAAEh5AAAAAKQ8AAAAAFIeAAAAACkPAAAAkPIAAAAASHkAAAAApDwAAABAygMAAAAg5QEAAACQ8gAAAAApDwAAAICUBwAAAEDKAwAAACDlAQAAAFIeAAAAACkPAAAAgJQHAAAASHkAAAAApDwAAAAAUh4AAAAg5QEAAACQ8gAAAABIeQAAAACkPAAAAEDKAwAAACDlAQAAAJDyAAAAACkPAAAAgJQHAAAAQMoDAAAAIOUBAAAAUh4AAAAAKQ8AAACAlAcAAABIeQAAAACkPAAAAABSHgAAACDlAQAAAJDyAAAAAEh5AAAAAKQ8AAAAQMoDAAAAIOUBAAAAkPIAAAAAKQ8AAACAlAcAAABAygMAAACkPAAAAABSHgAAAAApDwAAAICUBwAAAEh5AAAAAKQ8AAAAAFIeAAAAIOUBAAAAkPIAAAAASHkAAACAlAcAAABAygMAAAAg5QEAAACQ8gAAAAApDwAAAICUBwAAAEDKAwAAAKQ8AAAAgJ8zLocAAAA8d2KR6OhbnOWPyopIJGJFIrEiSscqbZ9fT98REbFKlCRPzIiIkeSJq1DEijIiRkSLOCKuKC2iRESsFTFiRJSISonSgVo6kunlYwiQ8gAA4DmUJKo65kaR5FYtYsSmRFsR9fzfLZA8ZSViHVFqueOTlNciWtRypVsRUaKsLL0IWLqH4lsKq7+hrLUcBQAA8FyxItYc3bIiSsRqq8SsVKuIEnFsvFKuz5Nnr7QRrZ9xQJYPxcrTV8svb1aOlPP0oTMibrKsH6ulvyLoQcoDAICfAiMmkqQ31KqaFy3KiUXHq1Les/Z5lvKijF1aT185HEsfV55qkvLJr5Unr1f2INmjXwUJIY+nscEGAAA85z2b7IsXa0SZ5TZ1RCV7vpdq3oqESqnnUagqEUdiJYGII+KI1aKSHUXPZFd9XF38Si1vqllqepO8oUHNg5QHAAA/BVqUXtoRngSoXV6YtipJWyvaLLfv8+uZy/JWeLX09KxO6vy44f4MyQ56u/w6SGT5zQ0tDCEEKQ8AAJ5zsUikRIl2RGtxlUSi7NLyvBhZWro2SrQWUc+3DTbJgBr1dJwvJ72ztMxulzNeW3GesQ9nZebNJUTlTwAAIABJREFU0lsVyaq81Us7cgD2ygMAgOeUEekb62hlRawVJUsZGlsbiVJKjEgsYkRSS9tQllajVz4mm8h/Cjfq5bg+VTfGy09tqbpkpeOTwZNWixGx1hgt1tFaTCgmFp2cBOsYq62TMksnBIuyVmwkIqKd02HYD54NVuUBAMBzSIvJqTgyEuuUUeKLhCKxyJ66bN8zV2t3FlvdhVq90wtEJKWd59NysxUdK21FqaXRkpEW49g466jJ8cELtpwxWi2W8lLyJC3ixnFGidKhWCtxLFZrNyPiGNGxiChxlRLjiDIsyWMFq/IAAOA5FYppS6w7kZJsqSeya1Huf+zQnffv2DW92IuV0anA2NgocVyjM/L8Ou1VWyOyNHVTS6QldmxU9FzP9MsZNVotnbPpjBddeNYF6yRvZFDilGlJ0JWwJyolXk7S5UilouWBNo4YsUaUZq88SHkAAPBTSXl/QdLlvmSne/LI/sbX/mv7tx95as7k63FapfOpTNZqx1gl2gmMk1w26fmxwSYpLWVl5VJQWqxjIxX50m87YSet4sFSfnLt2k0jhd/41bPOcKUkoeo3xDWiHBFHdDZSaVIeJ8IGGwAA8JxSkcpFkp0z8tX7n/y/d9y7/UhXVdaG5XHXLVnH7cdxHPQljsSIklDEihJr5aiPIj+dG+0pvdGKa5dOAVgZq29EjLiZVLGUcyWMelO9/oEn5x7atT+dL7zpJWvPraSybj6lQ7FGkpH0ACkPAAB+JmJxfa/0ZN1++dsPfuW+HbvrNhrYYApj7a6VtBUTiPHFRsrVac8JYyOilTzjoxJRP5UbtVpeWD81N1oRK7Eo0Wr5ElCOaKu8YthuNcIopfLKS+uUCWz+Y/9+VyX/38Z+aXTYzepInLgnIsnprcmWIy3JHE/2U4CUBwAAPxWRyFQkt39/z79969GDLV3ZeKFkh2ZmGlKqiIol7IuxGTEZHShxfKutcldd/PSn/ytxam7UEqdMmLISWW2UNkqLUmK0bffEWCeTTjlO7Idh0A8jJ86t+dbjR644f7QwKCk36ziOqHjVpXETdDyOwl55AADwY7BiY1GOlWTpeblkTaSSeZNKWytRZFop5/Ydi3/1yW+2rdd1y02bDp2clZRoT2wk1ndMlJLAif3YmCBdNOpHn/aqrCgRZXVy+SSrVj8sdfSjFFn5hCubXFZH8TPufpwsSkbBr850K8n8e7X8zFc+ylF/dMS4caRFYlFGaauUVcparbSycSxWqeQrKlFKDwwOdvZvf8XZAze84ZKLhqQY+BnT1+lMLF6glBZxRRzbF2tEpUU5fAtCWJUHAAA/ZspLLKJXzujUK1c+siLKijFKp6zj+CLfePDIwYafH6gE1kahr1IpuzQi3YpYq6wxjlJp64pYo5/FGqMS0SbZHiNitVmd8kcPXLciT39GK3rpNYDYZKzM0X0uVvSq664uvUiw2qwMk1TLF1+1q7p/9cej/xiLstpRT/+VVdYqMRI/PV9/acq+ksVOWxWq9+w4MPqfmZHXn39OOq2NFRuJco049pkXlgJEOP0ZAACcSkrEWrE2Wa3XWjp9eWjXgcgtxqmcb7Sx2hq1dJVTG4uNtDFKYiVGW6OSYv6Rv6yySyeQPp3jViXL82blokxLwWuNWKOtcZKPZtXvrdHWyPIvLUbZY35J5NhIS6Ql1DYUCcWuvu7Ts3jRo370LxGJez3tpET0fQ8+eOBQPxIR7Sy/RFqJd8oNpDwAAHju0sIaUU/v4D0yH862Q1WoBk4mVJ5obcWKWapnxxot9ul182c3U34lf1c+HvMPl4NeGS1PN7oWo5Z/rb5RL3e8KCtqKbBFWSWxEqvEaBsnvxwJHRvpk0n5ZysMlVLpXLHZ6u09MBWKiNWi9FHL/UqL0lwiCivYYAMAAH4iannpWCfBmcxiVNqI+JHsPjAVpIqxV45iMWJEJ5u8jbKirVViRYxRoq02SqzV9lnsldfyzJRfVfDHNr1VKw/SLv9zEbFLg2ZWPxNlj/4MymiT7CF6OqiNaLH6Wa6GGvWsD6KXMbHRTjpdLO/avS/cuikUm9I62aZvjjrYLMXi6Z8FAACAU8Naa8zT+1uCyB6cnomctB+rIIhEtLiOiGhHKTFJWRulrehYObE4op5V+ZqVQv8RC/lGknNkl4JaWSVJmD99BuzRn2V5x4teXpnXZmlLvRFZ2m+jV+3h+VGBfhKL9yqdjqOo7fteprjn0JG+Favd1aflLr0MUcQbnsaqPAAA+PE8symViLESG6uVNkbFIlZUrdE0prR0Dqmrk/3xrpOKktZWSkSb5ZVmexIbV4w5Jpq1lWNOCVVWJSvZxogWMVq0KGNtcruxSos1ItqKWb5UqyyfWLvyJJUs/X7VIvuzz/Rnd08bh1ZrP7Jxxm20/SAS44qIVk+/47E0Ggcg5QEAwCmjnk5gq7U2xhqlrYhxpNcLxUTJFBYlxthATGy0KFFGtA2Mk8/FfixKSxyJI2Jj7TgiYuJYRJTWNo5dz4vj2MaxKKW0Xjo5dimBrSzvnLFxpBzHmlhrLSImNqKUUp4RpXUqjiIRxyZvCygVB4HERqc9q0QrbUwkNlperVeS7GxRykSxaLGxiI2NdrRok7x3cMw47+MM+FZWlDiOE8exGCPJXPnjzwE3EvTF8XQq0497sZtpRxJYySitrNVK4qU7aYeeBykPAABORcCLJCveq25yHCcyVtyl8TKxMSkbWBtYa2KJlbWiTBzHIk46l/d1FBsRJTqbS7lK/LbfbZsoEpGk2rW16Wy21+vZOFaO4zqOtTaKQnGc5a+fjKQUEZvJZnq9roRRLKId5aVSTsoL45TWruPovhEjxopjosBasY4nEoloE4bGRCI2lU2JWNGp0FgJI7EirhbPkzDUXtrRxsahGOtqicL42ImQ1hxn9d3LeEEYilgv5emUGwdh6PeV4y4Nt7Ty9Gh8rcTERjt9o2InHZqlXT9KrF6eXalXXmkApDwAADilVnbJa7s8ed6KODbWJjJKtJhY2aU0VRKHfspNBbWaOCljo9BxTa+pHC1KtNZa6ziO474fKbF+X1zXcx2tVRTFSmlrVsarG1me8d7v9lzHyZYyYRiaKDRR6Hd9ibSkc+KIBLGkXddNBcqaIHRTKaUdExutxRpVKGZ7nWZkItfLiDhijDiOuCnHScXtdhzp2NUShUpJOp02JnyWR0QrJXGsHEeJxEEYhaEYu3R9J7s0ZnJ5jd8sTb1XyoqTnBGcpDyXgwIpDwAATjWrRT19fagkPMXqla5PTjNd2XmyNDheaxGlRcJWI1sqSdTJFioS901gAhNnM5nIRGJEiVWiAiWR76dSXjqb1qL90JfIuK4TmlWL4nZphdvRSpu43w1C389kMmkv3Yv9TKHkaCeIo07QkzCKJZYwzJeKYuIoimwUKZHID5RnShnV7gQq1Eo7YfIGgzVxvyOOI47WxhhjrEgY+M+4xOzSUz/2nF1l4zh2XVc7ThSEcRiIdrxsNgrC5WO19FGJKGVi0SJiRBvRq1b4Yy3OctavXI8LIOUBAMBP4sQbPezSVaCWwjRWOrbJSa4quRysNZHYwIu7xgnKqmuML47XcbNaSWiiOIjFkUwqk8pl4mSMZRyK1dZENjaxicTxVrb2LI2YtCKxSXup2IhyU1psFPom6Plh6HleKuV6KlKiXCVxynQWZxxRWut8JuMo7Yex6rdyOUckjK2IyoTK8aN+HPRF6XyxqKyJQ1+0Y6M49H3tpo7dTKOPM35HibE2jmITK2OVo1Nau1qZ5fcUkpNtk9HxStlYrEne01DarmwfslYp4xwV9wApDwAAfiLHrg0bsWKOHtYeKx2JikRbpZfGuSslEqcc66aU6dRy1o9rtbDTThcqfV1Vbi6Vdr20F5kwDgNtlYlM0PfFRk4q42VSjqOjMFp5I0BZLWK0FWXFEev3uzY2bkoH3Z6IHakOBO1Ou1VLFQuFlIptrMS6YrM519G61+l6Vsd+mNFiA7/eqGeyGas8E0e5TN51dT80XiYddFpBrytRqBybTadz6VQvPs7SuD3e+ayR37dxLNbqVCrtecaYbqvtOE7yCsSufEwG7S+dEvuMajdijVKrJ9mzMA9SHgAAPJeVb2VlRrtrVUpEizJirSgl1milXIlyrnnxReelTa9XX9D56ncP9udqnZSXTafTNgiDIIiN9VJedWyk1Wn2u76JxdWplKNCY5Lpl2JFlLHWWpFyqbBw6ICbzRZKhfl2u1QqbX3ZZVWv/dWv3R9bE5u4G/TDfmStfdOb/p/pKf+B/7o/bNdCPzhr85nlfNbTQS6Xf2LfwZlaU3zJpHNK27SWdrteLpZSbq7bbli/73qOMfbYDTbHv7hVGFaHh33f7/V6URhaayUIVDZ7vEO2NMLeLp3jmnxSs7RSr4w66gRjgJQHAACnuOCTHS9JsIu2om2sbSg2Fu2I5MT6XjDvSBhJoRc4Z4wP/P5bzpZG/d+/277gkosu29f4q3/6zGBlvFKM0ykv7pp9/z97dx5l93XVif67z/kNd65RKs2TZUmWp9iWY8dxnIGEhABJCIR5ePTj0fAIC2jIg9BvABb9Ht2Lppu1oB9T5yWQJgMhDhgCIR6S2Ikdz7Ykz5Y1llSlmu78G87Z+/3xu1cq2XKi2BocsT+r1nXpp1vluqfu1f3+zm+ffQ7v377zmp+9afv+g+2//PrXZtvNWsKb12xKPD+/f6ZcCVZMmJRdD/WxWo2P7WmsGHvve9507er4vq8fuuuR3dHC9FiY9pZmR1dMri+N+B4ytzgzN3PNOMyx8Yd75V5gJ1bWf+RdV735iuDeR4/tPb60fzG+qhS3F5d6grHJ0RJmn1+c/akffPPWqr3/wefvenR3YLKVE5WWpwPtPlk7ViuvH6n1mouLi4tJGJUmVs4ePXbJmqmou3To6NF2deQX3rmrc7h55zOHnjx86JIN4+PlUtTjRw62mvUJUCeMSv0lQlQTZIYz450zkYcNGdGgzU0IOrEYYfmtUhrllVJKKfWqMTDoskIwwxWrRZQPxAXwBjlLABNA0rpbjCWf9jHVVpXibNLxoUP7PvvZu549FP7cO3e88/KRH/jJ9442ULWYNHjwQHfv9AvvWhGmo+NjW9/+Xz72F7/3wf/1+vUmBf74Y8/9wxf+9ud++P2vv/7Sh+awZRLy9OQ/Tcffd30sx3DJ69ff+Lr1jz/27OUj/P73fcf1b5jc2MNlE9g/i7/46J/XO8dXmpEKGsfjbhb2x0yyErWH7nv+K0ebx5vH/+v//L63XDlyMEc1xCTwmbufefPV0egirn/HtrUrIyHzgzdsSGL8p7/ZHZTi9719284a6sBCBx/+rx//4C+/B8A4sMrjznufvn22/YGr64319dVrx59YXPszb9+Q5liZ4hf/8GuP2FrPL/anD2N0F0zNy1Io3YATRsUjiARxMa7GnijcIViANcqr5WfPSimllFLnNuqLCIbdI4XIG1OKS0TU6iUpm+1XXvtLH/qNn/2FG58+Orfjym2bJ3DHrUd+85f+6tbb7ty5sfrcQWPH8fHbbv0/fvs/fP97f+Kq9eb3f/9Tf/HRO374R7aO1KrGmBD40p17/v3//snJlZv+x1/+1Sc+f3jDKvzLv3zxQx/69e3bNqRZ+tzT99362bt/7Vd/97//f7ePjWDn5WsskrQ7l3QPEs9LPmuoZYB//3Nv/D9/5d1rR0apn4jH337i2Q/+0scWWjhyePrLX+/Xx/AnH/nkp269tdIYKZXxB39w2z/e9g+1Uvmf/uGRd3/3L3zu7x8er+LKy3Y0gHu+cuzf/eofPfnEwnfcvP2pJ59+5LF9t/79P//Zn/3Fzu0b5oH/8fHP/d7vfSTpdfqdpeTY4cb6ddVyVIotWAr6dFFnTmfllVJKKXXOk7wReMMQhviip40AQobFooxmgk4iB4/js1947Bd//f0LGb521yO9pbzbaVpgdjHtAVnJ18dXToyOZIJf/uAP9WNML4AJZKIEODo902x2YVCpVDdtXtdKMb+4MDo+1u41L5kszdzzwk99z//y3h97U8jo5lm1EsaxyfNmuewnGpGVzFBqgf/4n/9pT8sefvpZescN5DEzfVQc8gy1Ws0EUTODD0sz801bqgnh6PHmxPjUvV+97zc++IH/7Yf/OHYICJEN983jwIFDzXa/m8hcH61OYuNSWGnkTnY/fuDK9Rv/p59+3/6vzf3R3z9kLJtKzYq0nnkKI2tQG3TtFJHBil4iaLBXGuWVUkopdcHjPJhhHAAW8mQYJJ1+XrIgPPbc9J/+1RebrjpK3QQUMcrxZI/boyMT8x5xY2oJyKulY3NtAtjj859/+LHp47UVW5faHYkrPaCfgkypl3gKKv0UOUGCuOeyTpYcWZj+mZ/+N9esL/3Bn33+uq3r3/q2K8kGvTSLyzVDPut3azELUwYknf784eb6FatWTqzo9rGwsFSrNY4vdkxkm72sj7Iv1XqeWgmnsH0OG2Mjv/s732v7+POP3HPNpZuvvmKtoXDzBDIntZGJyvhEIghLI7lpPHt4xkTlf/6XO77+lf67b7rxF9573ce/Oh638yiu9dqdye3b+1nYTZsQyGnW0yqlUV4ppZRSF4hAIB7EYA/2DMsg2BD9jgnHc8DUV0lU6yQcRvGnb7v7V370Tb/8mzfee+d1b3lX2DJ4Zt/+DGsu23XLLe01X73v+fdsvmR87ZZ19bGp9ZvLd0/1Uc6AsDzey+apZjOJj8514qj2hnd81wtx1VRHx6objttqCkytu7Q6PslAKnWiUmV0ZS9Hc3ZpfPNEWF4B4Du+67s3LPG9D9y70MsvqdmJteuffvapDZfWbt/jR8bLHGHbNTf94LrLlno8naM0ue6p/c/NLGAsxNT6S1ZtWF0fQ6vvBZieb851XZdgGSni2ebx69/2rv7O7spLJ48fOriiUV3MsGL1Orf4bGt2xlYbC8kcp4RapNU16lultfJKKaWUOj8Y4gFmY5yYPE1Rr5uo9KWnsffgcY4bKFV91HjwiWOf/HLfj+Cym8M9B/GLv/lXx1sLtz+aVScab3jztQ/t3fOh/3jXpdePXn3D5k/83b2Hl/ovzCe7p+GChi+NPvgMalMbv/zg7s8/jMb6eOWlVz5+YPbxI73f/8NP7u/gjW+/1JfGnjmO/TNm/1ztyIKP6uvCxkbYlXv3dR88gDU74+tvKY+tXfvUkZndR9ALwgUndz7QkdKaj37qtnv24HU3VI7M92e7cmAR++a6WVi9475mV7Bj1+r989h9BE1vv34YHYk6tvrcAhYBicce3pet2lZGefQr9+27+W0bdl47sXs/7nngkX6SRvWJiRWrud2eXL9+cNbzMv3plTot0qeLUkoppV5RLgfIyLDVuS0O+hywDtZbSoFOjv/rT/7hE8+7JB7zFEJiII9cy4CSYAQUU7Y05Y5G5I/LCEe1wDmKTLfVrJRKIUvIzIHJS1Q5tlStlmdi542MOYvUZaUgCkdS57q+GcRV4VHTdyPcWijXnbh6slipRod9UilXaj3OKqOdTn8k8Y3QJtliUApzqvT9qC9VshKlneONpDlWDjqS9sSU4lKcLZUq1UMLeaNer3OrlVIWjVCvWY6jzMREcSWqtdKOlNj12zWSau5C5yDcj+2SpVpjot3qxrn1ZDqhmSQftNtpY7IHDrkTZGkpQ15dmdRGuslxEEV2RZZ5BAi5ZfI+lSY3hL2/+dDbL2+whcGygnkqBlmnYtWQFtgopZRS6qwiomXdEomIUWx15IEM7JmMEIEdiMTYnqklYB9UvARCQcYxRspd24cAWdUKB3mzVlrbZXj0+9ZlFFFAPs0rFEtQRr3WZwq52l1c4KiUhhXvXFKyHAUirhuFSZ55bxGPdA2nLFSNmThB4KNYiOA84kbfhCnlaDTSXpdLlUWXGg55vL5kgqTnEcepKVM1yAAjMSFoNnuoRZDEVuqJUC9Pq5WS9z4NXD/kfsYoNZIwhhhYbuZpqRr3ETMZb20Yew5MhihJHWwFQMYegQExQMxMzABIS+aVRnmllFJKvQYYiCGCiAdEYEgIYMAByE0MsEcgIIaFAayBiSFACO+NdeXMWCZ4xEDsrQFgTRkcZFkaj9aTxYUwCEu1cLRab5fibr/ne6afCZIEIB8wJIfxiYUxTCRC4skhzIAc7CE+t6AgEAPEpUwMaqOcJjBGbNhnG4YRhaFn8p6tNwSicsXG7Lp9qlVtXO0tZUFUz7IsNzlMDiJIABNBCOSd9X0yjiwIkCgnZgtHBrQsiRHrTq5Ko7xSSimlXmuIBSJiwF5AAgGJMcReRAicUkACBkHEkx+U7gz6uHiARWxihQGHAAwEgEg5jNBNXHvJVxm9ZuLam9ZtmDlyxNUrPnMhmyisJVRFrYLeHETARgy8AMQQgSUEOZjBDAislcAgTcgEyJwtRd54hAH6CRAQWQZAgAEzRzC1WmmpdQxp21lGXEVQTinKYQCB5IBAii76xYOGI1us/mUhgfVU/MHDFLUzOQQgq88VpVFeKaWUUq+5NA9iAUyxBxJZFiEIgQWGEQw6qJMXKqI24MJBxgWYon7oBBBYiAEzwK7XrubZyMp6J5TRbes7hw61pp+qh2Eq3sZx6ClNOmQhnQyGB8XmBBIIF13bGb4HZjDAFgR4IEsDy2FOvayL0JA1kvWNqZB4YQF5GJAxgWT9xXbV9CorR+eWWnm7ZeKGy4tYZSACMCQDxyfORlA8vsEOWYAYkAA82LmVivJ3LalRGuWVUkop9VrCNGjJQgKAARFYwBCnBPEUAAEIIgzyMB5SxGsBAMohxGIl8Ce+F1jAPkh7H/rg98wt4ff/+582Z2RtHBAnka2Tky1bdwR56Ynn9ter5RZ7ECAUMEFIQBDy8PAePod4sC1iNLGIp4pzm6bW7j5yiB2F1TgjlEDscpAgMoCFd+TZ5u03vuGKoIzHdj8zu9QNSyNp3yGIwALkIA8JwRlAoBTEIEPMBAgCCEACcYMFrAIYD5DOyiuN8koppZR6DSIppuGZhUhEiAAIQUhYjAGh6FMJk8Ej8AjYkYDJMBlvEgkMYOAcvIFHyFw3ftMElo51v+973rp9x8YdE3HdYt/BzlOHDr71LTvnpjH9J/uarocsR20k8EFJAsA4NsTIhRGxczlgSogNxR6heG9yngjD977pmt6d6fPHj1G/HxIC9k5yQ+AwBgnynPP+VDV+0+u2fv2hh8rII59bIOVBkVAAD3IQiGQMY5B6IoG1cCQQgGGYmOAIHhIIQcSBjNbKK43ySimllDo/DPBy/axPKRchEQijKK0BRACwcF7M1QsEnINA7MQwPMETGCIMMSIGBkIMRwDDC7EHyLBfMdmYqONzn/noTDh5990P3XJp7cM//71/+P/cdig/dvWV2zdW7a6pemnNim4puPPBPT904zU+MbPGPLP/WPvooZt27UJk9x89tPeZJzdve93IyEQ5CqZq7tCjC41q+R1vQmtp6+7n6KHD0xlCgZsw6dtv3vbUkl272i7uPnLw8Sd3bb1icz354tGjrpsJk/c9iiIRB+QQQ2xJDBenHcNONCzGFl3jiSHF1LwRAAIiI2QAIfHwDHGAMwKSYm3ByYZAxaUKLcRRy1+HSimllFKvAL1smCc5cRcCSJgYEBIxwiAREhEYDwOAJCVOAU9MlIfEgUeQUZSaIDfGwYAt5aBcaDBtLUJ+av3qA4e6znd7abXTb2Q5J334XqXPZvV6G3bxwn1fWXzusZ949xWXjfpfe/f291+99f4v3nb4mXv+9Hd++KYN0e5//Oc/+JVbvvOajc2ZJxdmn3zyoc/b5pGP/9Z7n3zsSwuC/Y98+ejj96LT7nW6bPj9b986Mp8d+NIde/7+Sx/5d2/+yTfunN1738yhxQMHjszMNdkEJibJF2HbQjlL6BF7hAIIGY8QHBIbkcAh8DAQIiZiKxJADMSAA3AAAdgTPDFDimW/AhKQ0IuGXSmN8koppZQ6XwTEZ/MDqFWlvdQqBVE1jiqlYHJyslxGUIpHRscWF7H/0DGJ4k6Wt/uYWrF6fg5f+tI9KydWXrH98uYCSlH5B7//AwCuu2bXwrG5xWNzSzML04eOHZrDlq2XVgkLrTbZcMWKqTAMu4sL9drqhx55OE3TUqm052mpj453cjFlWuwmJipHpRKIkGXFVq0oJtwJQmZw6nFGj4ihu3aqb50W2CillFLqXKJBdQ3RYI/55Z+/0jMDzyyluJL1XWo6SZ4sLsliB33nDxw+QgEqo5M5RdNLrbiBZqvfGEdUbhydnq1m2bYtuPX+Y3uemrv9awcPzh7ddeUNH/iRtyJDw0BC7D9ybD7D6MTKgzPPzh+fjapjIjI2UZ2ZXxwZG19qdTKWxuTqjrd9MUFltDI+uZh4ZDnVq8J+2aMyXFySEH75SqRTH1NRgiQn5+BJS2nUN6Oz8koppZQ694FDQCwvun3FHwCOz/VXrhqBWMuI4ziq1Ks15NauXLOeArQzlnLdxdWEUKqN+wBxfcJTYINys4vG2KrHdj/hJBKU/u3PvPXJx1u/+sv/96c+dXsuGFu1TkL0nU3ZmLCU5c6zHJ0+eOOb3jK7sBhVKlsvM1+8536qrUiCksS1bsZpN017PUNk4A2YwEV+B0wRtM7wEUHkxMS86Ay9OjM6K6+UUkqpc4xP05vlVc3KC80tLtVGMDKxanbJVCqxo3g2Q59oqZ0kOVwYzWfoZlhyaPZ5KcfBhdbk6o0z87Mf/q3P/M6Hf+An+OfKE/Zjf/3Xzz2Da69q/OzP//KVOyq2gX2H5w8exQd+8p2jt2/5zD33oRaVKtXH9/kfftd12eSK61634Ytf7TzyzP7KukuX0iBF1Gv2US7ZMDQinj0NOk1SsZoVUjzOM5uVhxRT81ppo84c6WmfUkoppV5RoAYAoUEPRQsADJ+DjCfryKRAx+G3/vS2v9yT5FGNiHiY6Y2imNMNAAAgAElEQVQxzK+89yKBp2rhn3z4nX/5scdu+9qTmZHJke4Vl+187NGZrNbdtG5NvR0ttdutGmqTI+3DC5fVxqanj82H1guvjkOb8/rN25+f3d/pdiOJ16xZ5wMPcUHWe3Z2tk/R1Ru3xKXKHY/vNrW6W5wfi6NtqybW7NzenJ/d8+W7Ruqj8z6Y3LL9mX0HwRJPTgp8aEzaa5F4wHoKGBYUAYBkBP/Nx5IICAPpU9aj8uTGcvq5X3/3ZQ1PRMUmUnLKw1dqQGfllVJKKXUOnQihy2cPX+VMohDm5xcXOth2+dWTzy2mxvWS/P4nngvKqxy5Fw7OxO3YgRITTD9/iFLK51MYyqtxuVzeu/fp9avXTe99Mi/bJPENuL3PPFdeMTYzc2xVo9L1NiF85YFHV6xabUu13LlwxVR/qbl/Zun+g1+MApocnerkHNXHn9t3sDI2kXrOPfPcXFaOgqj46V5Fe3idX1Ua5ZVSSin1miLMwjxI8CIgepW90QWSlSp/+GcPVoLY5W6+u1iZGM1YkpxDRL12Uq+tTXKXG4/YwAbNjIyhNEvbaaex+bLj3T4iZHGJOymNNNJWs9Xtl9esa3ez3GYwiKJ6xwU+EAj73JmgPJdkQX3MJUkSN7ppO8pcEARBGKTdNoNRrwehEdeHMEAkHkSDgnnwGSd08cKxtUma2pp1Tpe9qm9Ol70qpZRS6lzjs/xBgPh9R2YffeyJaoRqbHInPojZcDWwtaBsKICxMECeS6ebR1EWBnAJB6aT+STLIpNzZBrbt7m8D8mjRqWz5/HW/IIIRwFVV64yJoisoLsIZLnnoFIPShUPmU9yDks+7YeS9pbmy/Uy+j2IOBGGFRBAoGLxqwf8GT8opV4JnZVXSiml1Dk2bEY5WNApglfXjBLCQD4yshIIekuzadKsjm1q9rrGhNTt2iQD9UgEBiBnKmVhH5eDpJ0iZc58bbTW6hxEF61jR9dW6lne7bSpeu3VYccZ7i3MHOIq2yhKHrp/8zvf9sKB/eBa2mUggzWQgEjqoWF2WdbvtQRxaOPYJ12xYCGDoqGkFxRV7We47JW1BF5plFdKKaXUa5GRQaYtMj2xvJrgymBE1Gu1qLUUUNPmzay7aMNY+kth2q9TANdDloY+yo0vpb1eZynpBeS72zddOns0S7pLkyNRf3S022lFrn3pqvG5kcqh6YMVXwq5u3qilmeeXbLuhit7C4dHS+wcEgP2KUMajdqVl2zeOop/+cI/RlLqpj4eW+FJQIP5eIgATEXlg5gznHFn6GpW9YpeWToESimllDq3TjcBL68ChCNOyWeXbd3yb37s/e95xy391jyn3ZDSN++66vvf+bYbr9hRD4Rbc+jM2/ZitRw0Ytq1fePP//hb337jriDppM3Z7lOPXnfjdf/ld3906+rxKO9/9P/98RuvufxH3/fGH/qed7Tnj+y8ZN368Vrv+KHu3HTeW2pUSiUr6C615mcD8t/33WtiTmNy5TgMCC5NEZeK6XgRAQvYE3tIfsaPSLTMRr0COiuvlFJKqXONBZ6IRBhF63Uyr65dC5PrV8LG226+4Qfehb1Hpr6y9+mZfndsJPqet77hsrW44+7s3sfui7hXbVTKaZ6KX5idSSrJ+hGsqpcrkgfG8eqpZx9/8M9fePr5p/euuGFXCMSSfvG2u6zJJyqV97zj2moNv/27X4+jwBnfXpgtVdPR8cbSbPPxhx+s/Pj6dStGnp1PENlW0oMHwghkhktdYSAAswCEM7sAobOrSqO8Ukoppc6jE03lAcigMvxlC0XOYjNKCPIgai3M12to9TBaxs51E8GRo2VxKycw0kDWm0vnD6zf3Lh8x6bXb7vh0T1Pff3BxazTNoSdWyo/8M6bbaX7R7d9ccvqdW/cdRl1jzazZgmIbO+Gy7cuzc5G4xt2bkN7CT/9Yz+ykCUzR3p3f/H+dWtXXnvzm/Y8d/TgU088u6e3ee2qZ4+/ABjXS1GuInUgAEyQIpUzIHTGAZ0YYBKYoiaHRGh4RnBKT3ktw1F6CqiUUkqps5HjT4T4ZcmCIAKWoljcCMQzYCDDjyLrihGm03ycYTmKD0xWCyqCcv7Cgf79X7rvN370rSuWjrxn1zV3fGnP/Xvyei3b1Mg+/J7v+JFrLr310x/78Tdv/KXvf0tUiqmEkI/s+dpnV1fyd77h2olS/r3fddnaVVEyf6AmyPyRazaPvWXTjucevu/IC9w6mn/sY3916713fee1m7cszLz78qvfdd3K6f17e/Mv9OcOrx4dESdpTsHoCjgLE4Jd4JOA+8S5F3gKGQHLGT0oMMNncCKegBSUFXvFApDimgaDfJHqvT73lEZ5pZRSSn07BxhPCGyfXTf1f/aRj65fV3/jTTev37DtM7d9gaNwMUkpKr37HVd8/OOfPX584Zknjl6x4/JWJ+2neOap2V6n/8Jzc5du3tZojOcONogtRRHB2qjf8y7F/PxSr5O5DJMTq+cXWrlrbl697r3v3PqRv7iD+6m1QbfbD0JTbTSSJHXdHtgjDDDYl5VkUFRDgDnjWXSBgEAEAsmp50cv/aNSGuWVUkopdV4MJp4BvOj2VXwYaz0bJ0HUqIXVsU/f9sT7fug7E/SCciOsoZNDSvXn57H9qtfDluqjU7MLaZrxmjooqM7Od1auGZk5vjQ9PZcLugk1RqZ6As9BpVFZ6mUjE1NiS61ucujwrGR89OjxH/2xn4hiPPHEUySmUq4ZG7f63gYRkcBaiCBNIcIvXsnqv5UH5YtvABacfqmwUhrllVJKKXV+kYAEYMGLbl/xB+Bgljp9RGFUBcqjn7/ra5OjeP7wERdWUUZpYk3Lh7fe/sSNb7vpyutu2rht6pN/+487Ln/dgTauum7bTbe8c92mS5574XA3QbUBKo3ONZMSIS6Pd7I8GlmRU3xkZmnrzvqVV+0aH1u9e8/Cm98R3/uAT9M8z53Artm8ZbGT9LPUex+EFoaQp0ULGiHCoL5dvqVHhGVV8SRCp7S0EUDL5NVp6LJXpZRSSp1jp51hfulB4jMuHhHOnQnjx/fsO/gsji104ur4H//NvoefXFjoun/+ytLizNGjrfSOex9tS3zJzqv/+tYHn58+/sKBo5fee51dWth53U0P7D781PMHL9m44e++OL//WPPIXPvLj+CFw8eD+cnk6L7j7eQfbr+rXHrvrptuPvbwlw8emEktPn/7nSYud1PfqEVrNkZzzVY/ySQnI4zAgBkiLDAQAQkE7EEGImdaEkNEEAi/ZGRe+uWss7FKo7xSSimlzo9BM0rIcE9TMqDTtlE/s+BLAIIorn71gUez9hzHjcxWPvqJz9Qn1iSwn7ntCyFxYsv75pae/bvPVxorSr1eP+PSxORffvLT6czsinrVBqZLcmBm7rf/8x+vW70qqI//pz/8b2ElPt6d5aW8vGLqhWPzv//f/jSqR/2GuW5y6tAijrWaUa0222yuHV/d8zg8OwdjIOJ8DmFYgmcQWMyyTj0M8Jk1jDfFlQoDFN3pIZ5gT34nAop9qJQ65XmjlFJKKXXunUEzSj7TCWxBaIMkSXuZW+qk67fsON7qV8dXJQhtpd5pdjuOKhOrXFCz9cke6Hg/N/WxrvMcxeXJlaiNpXFdyAbVkcbq9U1vu2JNpZF46sKObNw4n/podKI6tToPS3ku67etvvMRPjQ/v9BLGhMrbn7b2/cfw9GFpo1LCK14B+/A+TBxm0G+GpyVnNnGT1I0o5RBjc2y8aGT9Tf6JFIvprPySimllDprmNnYAAweNphn9hCGdwAGs8pFTj39DLOcUWAVzl1OYZw4FzUmD823EFQE5EGcOxodc4KlvqOgwsICCRsTC8KZERD7uJQziTGoVuc67ciWYJB7FgOYoBsFL3Q7rlzJmbvMIAu2n79791fyx7pRlBhI7j7+2b8r9domrPb7aRiFOacwBsVSVcKwITwEfrB89cwiuAlC67yIh8sDin2WgirLTnKG46MdbJRGeaWUUkqdC4YIzN4DxhJgLYLQFvGdaBDeiyj6svn2jJKqMDwBjECIMSxEERihwfmABwEEAozPEAIC0wfA1jAFIIbJISYzMWBgUpADyFmCNTAGxQJWYojpe5dB8sDCGICyXGBLlsUbC7AB+GTxOjEG+0IRZDChfgaPiAlGyBIZDwoosHYwWoMtovhbGh2lUV4ppZRS6hURITKG4AFmMJ9cxykv+eQVpPjBOYM4IYKYUye9hcRjsH2VGXxP4UGlueSAgIPB7lYsgB8UsLCA/PBnkOEP7CEAiFkYgCVQAAE852SZGCJMEHhwEbiLuXmwFA3mBcs20vrGSMDkIAJ2xL44Au9hrMZ3pVFeKaWUUucpxwNkjPGAB5wDc1EBLyJSzDTLN2qZfkYFJEVBOouVZamdhAFfzM+zQIgFxYw5D+a2WUBuMMEtAHmIgRS7zxanB8LEID65PFeEYEQAQ4AdRHmCkPVwBD/4/1LxuAEyEAMwFQtYwWdc/m/YOWFiZhExBiAW78jaU0eHAV6+HFZplFdKKaWUOltJXsgYY4wDvAeAMAyLJA+iM1v5ekaImYiYBBJgUKguBowiXsOImGLbVBIn7EFikQPMPOhsb+Eh4lkAIhELJjCMsBls1gpisESEnIiJCDTYkhUWYkVEwAQ3PDEoTkKo2O+p+Ft8C7XtHkzCBBFDFBprreZ1pVFeKaWUUucRERWRnYVEEEVoNBrA7Esj/6tprGiEDViECfZkBQsVWbiok2ED4xGQcMDMAoBDzyDvhUUYkABOEBBDiA3Ygi1zCnAxKw9AQMKWWYBMAGYCiwSAAWhQEi8nNnYalsvTcEMnAehbaQDPQmSIyBgKwzAIAlrW1pIJ0M6DSqO8Ukoppc5Oaj/tAlYqGqMLBAEQG4xXYiPOiKPBHYd3ABHAxEYMExsBkxGYM+n3woAXCJkXVaILjMACLDA8WH1a9GovNl8NcHJpLEQiwAx2VRUjZKXI6MN6GwAQ4xlMFiBhGm7fSsWSWogVgIQHP4YYECDFklmWk8FbTg4SLQ/kgxOGwbiREbIBkgpxhVxkg2FMo+GwFv/V0nmlUV4ppZRSZyPNm2WfA4bJAiCiiCQ21On233T1trV3PnVkqROEoQmj3OXsBdZ4FgCGhIQsmFBE8xgwIIHQslsAy/9IQuQGa0wZ4oZ/xSxg2MGsOQCBEDkEoAwQjxgSAwByAB4xAFCGoigHAQyhqJoZbNhKQpIOit6LpD7833GxxZVAjBDAtGxunosfxg/X2pKIkB2MFuE0nSWFgQhBLc97Yba0LubvuvL6RhWdXGoRAQGdchpA2mFeaZRXSiml1NlJ8y86YIxB0WAeVCvHUxPBZZtWTz/weLk01uq2TVSOq9XWzDxGRgdfYZiEARDYSmKElk3VGyamoivkuT9oxAhESF58UE53EN/8IMBF4i9a4AhMcXYBFH1+mIQNQMKevPeBcd16kL/hyu27dl5SCeD7ORBhcAHj5E5RGuSVRnmllFJKnUPMbIwxxlTKZvvG1V/52gPWp5U47KR5hhTVGmCHJwIs4KLFTcjOAAYMmGW3RYXJeThohjPlZ+cgU1G6A8GyTVyluMogRjwJGzAJCHkl9oa7a8YqV23btHqyQkBoaDiFb7SqRmmUV0oppdS5NdwGCszsnAuCoBTg+p1r71w7dmhm0ZZHoyDsOx/XR9OEi52YIAySov8jUz78TmbZ7YmSknN98GQWPysHi5J9wbA15bB8H1J00SELV5wBWHHozo0H+et3bnv9VdtXVmE84thC+MSVD9Zlr0qjvFJKKaXOnRPN4zFsNxkSLt80+eZrL7vt9rsXOvNxbYW3nKUJJBzsxCRF/PUQ8RLwydR64raI3efh4PIsfhYOCgESgHByWYGcfHQsLLDFwlsrLm/Obtq+9g1Xbdu2Ng4BuD5MkdNO2e5VKY3ySimllDpXUb74xBhTZPqIsDLG23ZdlnSa9z7+/PGsJzBJZxHlUXAIAHAY9oMHxULmoonyQDETv7x9zWCcIK7YtsqTK1bMbpio3PK6bddsW18hBMze53AOtqS18UqjvFJKKaXOk6JK3lo7iPIG5TR93ZZVtdKbsyS994kXLNI+nOfIUYBBZby3wp6MJztc3cnLbk/ss3SuD56Y+z6LB5ef6Jz4hAFHkhsIgY1wzOl1O7e8edflm6ZKkubMSRgQQCCG7u2qXh59w82TlVJKKaVeHfHwiZNwoe8PLfafODT3yDOHnz48++zh481u4rwPDJEBsXcsqW0UdSnL21EWO6y+4oOGjIgws7XWBoEwZ3lmjcWw3/vJW5HlfS8hEAz2jD21GeZpO2Se5iBIjHgAPJxZN0WDe/GhxUgljsNgpFG5dMuWyzeu2rVx/PI19fGyCTgjW+xI6xHEQgEPa3QIoOVd6pVGeY3ySimllDqXUd7B92AsEGUUdhxm226ulT6x//BzLxxsdtpEFIcWADOLBEWXdiMnb0nwag66LLfGeEhAxoQBPKcuL8ell97TCJz3QgjIMEGcz9lHNhBAXnLPMzlIwhZ++Zawg/gFBudTkxOrJidWrhhbu3bt2hVR4FG3sOLhUxgCACYEkYcpwrsFAIYwyOgKWKVRXimllFLnJcpzUgRTplJubDeXdi/ts5ldbCZZWtTheO997krGnPUJZyIq2ukQURiG1lpmTpLkpfes1WppmhYFQkTkvffeR1H0yv/XECsZIEwnlr0aEMdxTOxGapVKKQ4DEwdBFEXlUmgAyhMihrUomtCb0A3n420xmBCQ1SivNMorpZRS6jxg5BkIAiETwRCDkswlznsYL8TMXuCYDfsY/qxH1KKpTp7nIlJkdGYul8svvadzLssyEbHWFrX+yxvyvAJGmIqW+UQQw4PtWsHMYUC1cmyIRLwlkA0cRSQwkltTbANFAstEHgAQFnP5UiwO1iivNMorpZRS6vxkeRYiQDwV3WlIxDkKAsAK4AQMIiIDBOyWLQ49O7IkiV4U3EXAp+vuaO3JO5y9U4kTzSiL7vICcs4bwxAx7AGYwMIYhwACCyF4EIAgF8iwNH4Y5XMAoFCjvNIor5RSSqlzToCs2NmVQeyNFXCOLEUUQCAMT4asJRMQCMwvXkj6qpe9EghEIMB5MUQCL2xtALxo0St6rXZcqdjAQsDsiUUMvZplr0KDLC+wTBCACZBBJbxg2IGTBIAxNCyIBzMLDBvwsLdlCJC4k1GetAmh0iivlFJKqXMf5ZMivHoE8NYUu0Ex2MExrEEYAQYg5ziw9lz8AK1mc25urtVqee+NGZS4vPSeQRBMTU2tWLGiuA8RkTGvZoZegKJpDROd6HwpQJYKGQoDBMNMn+cchsYUpyLsWQjWEA3ub4tzIZ2VVy990uoQKKWUUurcIaBUVJtbEOwwmgpsXOTTE60Vg+CcxBJhboyM3X7HXaOjo5VKhUiMMcynCeidbtt5Wb1mHQDvPUCQovDnlT92DBetLs/3cfzi+vsgLPaTAgGw1g7LjOzwsgEBgAFFy76xUhrllVJKKXXu0/yL/3QedzD13jvnmHlkZGRycrLoZnPa04Y0TfM8994Xy15F5FUuez3tCNC3+CX0DcZSaZTXIVBKKaXURawI5UXvmmKvqKKbzUvv6Zzz3hebSaEosCGNzkqjvFJKKaXUBWKMiaIoiiK7zGlr5dvttjGmyPHMrFFeaZRXSimllLqQvPdFX/l+v9/r9Yq5+WJh60tDfxiGxV8V1TXFXL6OodIor5RSSil1ARSz7NbaIAhOVMDb07XKiaKImYv6eGttsdvrOVqMq5RGeaWUUkqpb6JYyZrnORGFYSgi3vvT1soTUZZlWZbFcQzAGOOc0wFUGuWVUkoppS5Q1gkCa20URUWZTRHZTxvli/r4Isczc1FvowOoXst0fwGllFJKKaU0yiullFJKKaU0yiullFJKKaU0yiullFJKKaVRXimllFJKKaVRXimllFJKKaVRXimllFJKKY3ySimllFJKKY3ySimllFJKKY3ySimllFJKKY3ySimllFJKaZRXSimllFJKaZRXSimllFJKaZRXSiml1L8aIuKc896LCDM75/I8N8YkSZIkSRAEYRhmWXbarw2C4MTn3W73pXcTER1hpVFeKaWUUursY2YistYSkfeemUWk+LxarVprmZmZjTl9/ul0OtbaPM+ZuVwuB0HQ6XSKb3viu3nvnXM61EqjvFJKKaXU2SQi/X7fOWeMCYKgmIMvpuHDMASQ57n3/uW+PIqiNE3DMBSRVqtljKnValmWGWOMMcwMwFq7fPJeqQtLn4tKKaWUukgUmbvT6bRarV6vZ60tl8tZlrXb7V6v12g0rLXF3Pxpv7xery8sLExPTwPodDq9Xo+ZO53O+vXr6/U6hrP+RKRDrTTKK6WUUkqdZXEct1qtQ4cOHThwwBgzNjaWpmkR8aMostZ+g69tt9uLi4t33333yMiItbbX6x07duyyyy6bmprCsJJeRPI8L+b4ldIor5RSSil1diRJUi6Xx8bGNm3aZK3t9/txHG/cuLEocy+XyyKSZZn3Po7jl375ypUroyhaWFgYGxtLksRaG4bhmjVrqtXqifvolLx6TdFaeaWUUkpdJIpi9yAIVq1aNTU1xcxHjhwplUpRFEVRVKxYjaJoZGTktF/ebDbDMJyamqrX661WK8uySy65ZOvWraVSqd/v93o97WCjXmtIn5RKKaWUujgU1S/MXCqVROTIkSP79+8HsHbt2n6/X6lUvPfdbrdcLgOoVCqtVouITixj7Xa7k5OTzWZzenq63+9fffXVU1NTp52/V0qjvFJKKaXU2VQ0mvTeG2OIyDnX6XT27t0rIlNTU957a20URc1ms1Qq5XkeRVG5XE7TNEmSOI7DMFxaWpqenh4ZGbn88sujKCqVSlpRozTKK6WUUkqdc0WIz/NcRMIwNMaISKfTueeee7z3W7duLQrox8fH8zzP8xwAEfX7fWPM5OTkzMzM4uLi5s2b161b1+v16vW6rnBVr3FaK6+UUkqpi0SxOVSxXLXI8d77er1+9dVXe+8PHTqUpmkxH59lWfG31tparRbHcZIkx44dK5fLK1eutNbW6/WlpSXN8UqjvFJKKaXU+VCkcyI6sZ+riDjn1qxZc8sttxhjDhw4kKapiBT18caYcrkcRVG73d6/fz8zb9mypVQqpWnKzLVa7eU60CulUV4ppZRS6mzy3heVw8xcNKC01iZJwsxjY2M7duwIgmB+fr7T6Vhri07zzrn5+fnFxcUsy7Zs2TIxMVFsAtVsNoMgaLVaOqrqtUxr5ZVSSil1sSmifFFvU8zTp2laLpePHj26d+/eXq+3devWMAzDMOz1ekeOHAGwfv36HTt2OOcAFFU6xVpYXfaqNMorpZRSSl0Yp+1QycyXXHJJmqb79u1rtVrXXnvtunXrTnSlVEqjvFJKKaXUhXfaDpVPPfVUq9Xqdrtr1qy54oorjDFhGGqUVxrllVJKKaVeQ16uQ+UDDzywY8eOVatWNZvNsbEx7TupNMorpZRSSr1GA33R2aboclPE+k6nY4ypVCrtdrtcLuusvNIor5RSSin1GiIizHyiQ2XRnrLoYFP0mjTGOOc0x6tvR9qMUimllFIXs9N2qDTGTE9PG2OMMXNzc5rj1bcpnZVXSil1IX2DN6FhC8AX7dFjTnwVA3TybhcPHs600cs8/G88bjgvYyKAA4cA2EAGvwlP8IAFWwDCKDKGOOQOTINHJgwxAEMIIFDxcE/cntORZTDDWhBBBERIU4igVEKWAUAUXdBQBsCALGBgDAzBGlg4EIMsYGX4i38NPO+L37l8sx9ELsaXZzH83+DJak4My+kG6MTQnZVXq56DKqWUOp9vgqdkcbzM2yELvJeAEFiBMLwDEQxABiIC44k84AVGEF5cF5gzDzYICBaw4gkMAthDCGRgABgBcg9mnHaVJp3+XOgsD1MO7sGPCsEB3sAAIXJCAinBi0uDJEUUghzaLTz9DPY82Vpc6Cy224sLkvrQEDsuorzA8DDQhx7/Oru4O4Px9auj0mjjil3YsAWjY6iXUIkk8L3QCsUREDlYh2KoL+AwCRgAw5hlp53FmREY7AHAGBBBDC6mzXIF4GUnU3LqX/nhUDAg3tVsAHlxYJdlpzf80tz/yk4AdVZeKaXUeXwrHLynvegtbXkmAOCBXCBOQiOWxBSJFgwZ3ouMgIQIuLjCAgDDAJMwnZy8E8AAgcA4IS+GDQUWAOxwdvBFA0inRHk5NeGftSifwNeZkBmwgYWP0CMknEyIN7nH8fnuc8/OPffM0r6nZe9ut9gs2aBEVnIfCpWC0Gf5IB4RhAY/pWUxp874Lk9O5/rgef7fLT/oDPrGC5WsHcltyUxM1q/cEVyxbdXrduSrxnypRgitWJtDGCa6YCXSAsjgagsRMPy9gR0TmeKIFHVM3psovJjm5QfP0lNm1Hkw+SBA8fgBBsNLaEsQ89JXXvFNTvwDSBrllVJKffuGeiyLnstTTs7IgYBgCASwMImAs6CYmAfDOwhDinn6i2toyAMeEJgANgAsGM6TmIBscGL0HIMEsT19QMS5CO8v+Q0y2HqADQiw6BE8uOz7wUIbe5869IU7Dj72uOu2SnArS8a4vGTDkAynOeXegE5OYdIgzQ+jCYROuYWAcD4Okgyy2vk/yIZtHDKTkVI/k3bm+pFN6qVg/cpr/+1PBVfsFDFpUIEtCxAB9sK9ck9c5RmeYGMQ70VABrCDSiFh+D6EL+Z/uYrBsBbewTkQwRKshQlA8bD45XQlgnTy6Kv8VWqBjVJKqQvwJngyZYqABGKI+MRtCBcaAcixpI4ZBBOSLXsazEObgAkMiAgJ2YtplAgZgYFAQAwjMGyQQcSL8T6wFFsDcAgR9mSDFw1dcbv8av45ivUksEWVvAEsUrAHh/DUaeLh3U98+tbZBx7dWK9N1keWFmaJM/IOxokQOQ8WAyIiPtvt2nUAACAASURBVHH54OQVBAOACUZO3pLg/Bw0AgHkQhwUYu9zl+QhStUgrgSGjUnz9PmHHzz2udF11TJt2hiafBFEiCyMvcDP0mW14EW8F4aQ954JAuPBIr4UVS6q16YMnjYnA7oAxHAeJkSxzoJocLkCwbJzaz41/VsazEmcBRrllVJKXSg8zJjDd7TiajUxJAfnIEtsyEaBtRmQAhkgAksIYAyMAfzFV1gtsaHB3KcbrrELDcWGLEACSA44+JwASGVYTMOnDOMwzZ/bM7OiOtggAzzYwpeQJ4end3/6b91Tz220drWXUrsjeZaFFrABkwGRDQJDRJSnmSF4AxJQcfmFUNRuUDFrvuz2oj9oSJDlI6VKZKM8dWmvB58HAa5ZOfHYnXeNbd5QnZy0Y3FI3sEBF2x57qAg5JSiLQKsEJENGCYH/OC5aPoX17JXGl4nBECwGFQ5WQlCawaT63kOn0GAagUGMASD4srhcBX44BVqi+U/GuWVUkp9eyX3U9+9inc4kuFl+iGfgPqg2NqqJdsHFgVthzxEN0fOsBahBQmyHP7iuoBvCFEImOHCVotqgMijajBGKBdhN++DUwQhJF4WNJYNI50caT6nZdWEYh2DgcRwcNnC/Y/MP/LY5fWRVWPl7PhMN+tX6mWwwJB4BgsRecAIgtBKMYNZhHiAiSDGnFr9v7xhyLk+aJYtTTjPB0k4LkUk1O/32bsooGqlglIIYKzb3/eVr106Nlm65U0j45O9oujqwvUTH+b4ohORKWpFWlkexCYH2kDPIWN4g1Y6+M1ePGl+ODFvhn80xfmsQWAQEqIIlRDFcvQICIAAsIM6QD/8d6/oSHR2aJRXSil1IciJ+XgZXqMnAIMKamNBMUwpQ6kLTGfYsz+745Hnd78wM7fY7CSpAQVBQOKZHezFFRaYiUgocN5DpFqKJ8dHrr10wy1XbrpsTbCmihpFJROCADKDDxle6z9lhWtRuHEyzZ+TYTJFPOEQjtgj8Qe/dM/6uFTJ0jxtWeOjkVgCsPfWhmSMIRARASKSF8UYw4WTReYzYou8s/z2xFneuT7oL9xBw/CcMwiRjStxAEn6XXd8Pun2Nm/ceN/jT7SD0k2rNuDaiRi5jYIL+cotlqkYA4IHHJABeRz2gENtfO3xw0/vOzQ9O7fUz48sdB1FF9+/XoTBS4vARgDxRhDaYOWKiXXr1m3esHHdeOW7rkQZCIEYECAoCmpkWe8uMURn4aqFLntVSil1nrjh1XkUE3tUdKSRtNuNqzUArVa7MTIGoJd0fRD4IJ5LcedDB2696+tPHW7mtTU9W/dkPRkjADEJC8mwicTFc5JDgMAywYghYSu+Jr2oP3PFurHv+44bb7l61YhFkLt6FKRJUiqVet12pVIGkHTapVoNwHDOz5y6SPEs/5ySIglgAhCc6S4GZI596jOHP/G5De1ezeVGcjGZs+zJiIQYzL+frDYuQvyJBa/FmYdh+6+zGaVhxM44gySENwz42LuIne8nVB1ZrI3ut9HINddc9au/hmoFYcBmWN1CxcnReXt+su+0xVqxkYmjtoe36AA94L49nU9+/s5nji7lJvJkcxt7W/F08cwaMyDD1drFfDwVZ9HMJDDCZjBhLxXfvnnr6PVb13zgO3emXYyWEDBXjFgapnmygBEinHhhaJRXSin12o/yGLZrIAHIQcDeGTJibJE7UwfH0ozMg8fw1Uf23ffok4cWUx83+lRtOeuDsoAANiIENuKZxBuQGCFediuAfJseNOJNUXVElmGLN3rr0gr6se+WuLdxonbDVdvecO3my1djtRfruBQZEgG7/5+9Nw2y5LrOA79z7s3l7bX3hm4Aje5GEyAWEgQJggQg2dwXSRQ1shQaieORrFHIY49nxh6vmqA0I4dtRUxYlsK2vIRMWrIpUqZIi6QobiBBggQIoNHY2d3oBb3Wvr0lX2bee878yPdeVTcAsSAADYDMrzMysrOqXmXevLfyu+d+5ztEUBU2ZuQiMor+vuRUXhWi6EFDlsj1sb6WH3r00Y/91+mT5ybShJDnxmfW5VZVOXSWlUY8XodZuUobxwBIKRhR1B86Ks+h48ygEyI3CkgoLhSpeHW5ZvWx857b9dYtH/rJynveiW0TGllV3UziLxOhVw/JxXkX1lZSIMbRRf3usaU//caDC4mfS5DYmudA2IKt91I8dlK6uOfLa/PkoKzZyJCTFCBFEVIourMCQCy9yvr5PWPhtVdM/Y0Pvf2q6ajOiIAKlFVplGVSfMCLk0qZj370o+XbpUSJEiVKXJ6YFjbXMSUAqqpkAy/cdyrMakks3TePv/eHhz/39UcX4+2VXa9bdJV2VyVuKtnipxhi4A28EjxZIlLwaF9IWF+jJxmeiwg1sZABG6VIgmqawtWnmzsPnF7Xrz3wvUfnEDSnr5+mOGAi8kqGDTNJnrOxz4qAvwzlQQk5gYgieOp10Xezf/ynKw8+vNNpAJ8bSQNNLeeGhIwVBkhpsAkPDoZeH8VR0SJFoSFs3uPi/758J0c2/pf/ZLEckxvKTNE+DCJSNsS5E2siZttd72TLa1PXX49tkwgs87D07yBX+PJMgkSSjkTVpdxojMNz+P/+4CtfOnR8zjdWUE8q0/2g4TQQhAKjNHy49Kyu/lo8udFjh90WBAKK/swEJi02smPbrjyz1Fvu9O++5ztX7r1hx5RRgi3WUIpo/PAjXuTI5PLVUqJEiRIlXslgpDFZ5sgQW26nhaE6vvidk+fayrv2JVQ9M7vUTzJUaxwEUC00OaQyqr3IEFLZvL/kv6+tk1AwhIrjgW+3sjGo1NLEnZpdXM0ZE7tOLCYf+/S3zi87D6ynIIYSssyRDS7bs1MZmot7j6WltXPn6mQY6gme4WEADpwNHZMOkgOVWGlwPGQ9GxvrIIfy2fsf+JOe4IwTckbVegQe1jMLixNrTebTMEQzpmT5Ak4dHZRUvXz0ffMUjh0oE+II51P88ZcOPXJy7lwHadjocjVJVTMP7yEO8PwDMSQ3/quF56ZACzNRHaT6KBjCUFIU3+/Ink84bezuRlPLPv43f/DHT5yDAPkgO2KoNHwplDEllS9RokSJEpeRBjzHKeMFHoPaMgKcWfCHH3tKTdBsjXNg4dzgVelSUGHPCCH2RJ6skBGwwm7eK17DJ4VMTtYTCw9f9uQkTwHAEJwDc1xverLn5xafOnZOgMxDAA94AbHd3Mwv62t+8MTyDKp6+vTa4kJEBKhneGKArTeRM5EzPKz/VCwTFDYgpGAFK4wMtovkN5v2oMt0ciifeAVOKolnr+SMSiiIPCJHoYCU2bDTVJFZIz5rL544AnEjgfTl1soDYa3hCTnw2S9/7yvfeSie3GVbU+veZDlBCZbJsjEIiqEKVphLO/lr8yTALJaVWQwrsxKrAYgEojTYQKJGYF2f83hyNQsqk1ecXer8ty98NRnay17q6vPiCH3pYFOiRIkSJV45Hg+oqgnDwqM8DLGW4qFHHl9fWeLqWJ6362GM8WqWu37WUWHYouqKETJA4HmQ8CpgkGzsoSB9rZ4ks7ku/OD+fA6VShzGYUXzPE3WQvVTrerDjz7+o7deGcZIFTHBRqH3zl6WxFECDOAksy5HGCxcON9vd4lICZ6g4IIKRY5JkVrZcO7Q4QRDB7c3NAOBAo5EfzjF8qTKGYmxwsazUSIFKxP7VBxYnKSZzzgIV1bnp8RvznW8nGxewQKkqk+e81+/74FOTtP18WzVOQpgDQzF5OCdkVSNzRGCTDFxu7iTy2v0JLQwjKJhbbvCHbbwgSUtDGGJQRFq4wgqmS62XX9iYtsDh5/89qEb3vXGGb/R2V+yGXWJEiVKlChxeUjAJn46qAbFqggYeeqTFAJcWMehZ5aXUwSWSdFeXVtbWiTvq2HIlgYvzcGncGHZPHyXbd7Ta/kkY1DTtgjYKlTZUGg463VX5uc766uB5dCaXi6Hz65e6IAYeQ7nYQnOuY2Xu77sdaJkYOyvSbcTeImYHKsngIRVRoH2TTUyN5jHZh6/idASa7EcsUFRWDc2bEqWvbSD0XNvG18FKxjKUGblTZ85jKi+wmR+WICIZKClJ2Fm58SYAIB3Lg4sQaD6ytmWiHe5t+ZLDzxxet01d+2dX+/019fEO4iDz9N+J+33hv2QN2VcX9LJX4MnB32ySGXYtKRSRNoLPyYxg26XpRBnrJHa+LH5bq8y8Sdfv78/rJ+lxQAn3WRM+pdEGZUvUaJEiRKXiwJgKK0eHLICUCdpvx4Y77EO8+R8+tnH59v13f3cAKDIGnCai7pMwUPnBxm9RoccCEqb9hi8JV+TJ2njpobNBi2sPNma2CqQOAE4tc3H+v7w+XznWNAKURHnsiyOYwWR0rBcLDP45aCoCuRAJayCGVmn1+83FJXMuUCUvFGEAiJNQx0+92dRz+FUZfSBrByAPJhAQjyqdGUUBBkpy3XgQD+YBWz0hOeZuFCxEkBDr5DCG0iUiJRESJShVNS50s2Nz5uubfOsgBQA80vLpdWSsgLCENYcnlWMAqImiIiMz3W6Nrm43g77Hrkrcl5FZJT8epnmG5CQZTnFVx4/76auObewXm2Y6nitpyk4hCqTIAwyClQsoFA38Fe9pJO/Bk9e1Pt1k4lk4WkzirUrVHOgi05HKZtLiLftveC7/fPzX3l07YM3tjqJb1QNAZQnpEJh9cXE1ksqX6JEiRIlLhP0WYeFd4exVJjE93PznUe/t8rNnqnrs6oh0saMYDPTvYj4km56sb5GTz4/QRx6WsODAXiya9Z/59Gn7nzdjU0Fs2dm8R6m8HOUYTHdl4XqFawawkMjSQkEViVlISgUrKQQT+wZgX9e1czmL3gIKwtUQULFTAej+PPIhF6ey8FPL+5jIzZGUFb1hTRiOFUalOzUwvZz9AlCYGwyzby0B25aE+KXOiZOClYrpMqqJAIYHcyCGARlI1Al44hGbf5KgeTCUrrQ51WYYGwGmqrPiGKFH14YKwKASYtawM/byV9bJy/5Y0TP/xeO4OHVkCjnQjUxpguOTPfhp46++4ZbW5HJFQSEEBrUfiipfIkSJUqUeI2iSHeFimgGHHroYWN2KpX6zy2BmQ8fPpx/+EZf0Ht65WXmqlrshiYfxfFWuWfOXsFKIsSAsEIIwgPqLIAotMinHDj6bSJQmwRFpIMVD4awehB50oHXiLInKIEhAztUD2IazqwUF+02PlBoM6d/qdm0YthUReMNGk2Hv0uHoppXviIQ8cLCapb6nk8b02Oukw/NZWmTZqzEc+Dpp5/uZbdORsg9AgO2FuJe5GeWVL5EiRIlSlwuAvDcZwnOg1TECNDudc14RERl/cKtwBjTa/dUISoQgYCD4LVb/FYGEXcRKjRUIiNBVUF3aRNVpFFhqeea5Azza0lBhepD1YNAAy2NL9Q0BFYQYGTEqJ+XibJejhZ4FsOHbqLvr4LKngxw7hyz1QzeCcCDx6IMFLIn8gPLUV8O0s3w3kthZVlMO4nwoh9oSeVLlChRosQrzPCd8zawYEr7YLZ6OSjTD0rbEQVBkOfgkMHss9wEr/AlvZiovAJCXgck3Q9kygXHLe5XAMAoBiKe0Y8NOSaG0poN5bKqwkNIyRMK9Q4LeaVhcrFqQdNJoUQK/YstdDY7Zr6U7TaMy4vqUBqlrBhlVUghNiKovvzpzN+PzYuoEpMN0jQPLpqlj9K1AfohH53P0eettarwio0Ehxe9klZS+RIlSpQo8Uq+6whw3ttKxN50E7FBkOaZBlrG5bcC730URUkCUzGAExHzyvO854DQli5Kqaj5tZFLMExspUL4PoqgKyG7OHrOm3JVN0fxR5fAYFEQqVKRQUsgIgURG9mUGrwp+XizooZGnz+cV8hL2s7POX8t5kI0yA9+1bh0KmVORRCFcd9JFNg8z2EZRNBNqdub8rZ/+PC8azvOQUdUXhXGvFy/qUSJEiVKlHjJMUzHvCiKp6pQYsv9fp9skDoPLXn81iiyiLU2TTPDG2de6z2EVYyKLepG6UZy8IjyGmUWfj4ej4t5vBLcoMTspt+iUFJ/sVvlyB90M4/f7Gj5slLpSyYGShtnCtPy57PgfCVIKnkH572NQqgys/f+kuYFijUUKQfpJXNv75UAIngFXorRWkblS5QoUaLEK4xKoy7es7FxtZr0M1sNMyaVvGyZ7wtVdc7VaiEDUDXGsDGXjT3pxVciIpdQuktY9ZaofFECF4MwuRCBkKl3oru2bV84Pyv9bKYxAeaepgNj7kFaKFhhgyDzzhizsrZardeZWZn6mYP3jWqNvMD7IAo7aYIgUPIoTC2HciDnlawx1npVES/QQvXCxEEQhtZ22x3nfGOs1e53FCgKM43KM70YIftz6nYKQs+DhNfB77rM7pPPCRNABEmS2rDS768HQdAXARFURIo+4IoFEoX7oRyaTGpHmczDpGUVEWvJGIjCEMAMlRe5jFZS+RIlSpQo8YqQ0M1SWh6omgc24q+0116JV5AB6YDHGx1kfIIQVSpz589HUUXA1UpTnCZ5gipf8oMAvEiWZXG1EsZxGEf9LHWiplFnJ17VO+/yXJlCY7NC9qMDg0sAAgRBIIb6WebEk2EYVsAGgTiXuRwAGVbVPM83c/di/+LrrY5WAy4l9JuO5dUishlpj541cyx8P4u1BJJyLL/cKKl8iRIlSpS4XCxtxEw2ly1XgKjw+S5qJhYi5pIBvGYnaYM0181pr1uPVwsgSlyUgyISopyo51w0MaG1qstEyDpHcbWWICFV1UFaqAx6k/Z9Dg0R2ZR1KenUJ8cXnaupqSgi5tAYzXxcjZzPHMETCOoITEwK8eqBzIsaDqNYmVyeE7EHeVGf5YaYrUmylMymrNrhfb9INi+bzSgHwXjocOCIKherH6/02Bhk6EKLeZCQ0kBLQyisP1EUMTU/zKN4+PQwcKt52Qr0llS+RIkSJUq8khAa1OGUgYEJKQzwF5ZKKjEgC69Gi5DndC7ZKo8nkiJ1klgJSpwxUsM9i1WXuSzpdNavnNgGNpKlGmyqtLWRIAuOQ8fIvFeX5pauvvEG7vTmj51kWM6ymNDv9n3muB4MTOsJnpCzGGHnvRCZMEBgHGmaZ2maVrgiKrU4zrpJYExswzzNDBmQqG6u+fkSEFe9iC4Xo6NILlHRl+Q3vDT9Tgha1N+iwZUOim2pEDygpF6JAPkhHcha1PjSQdrP6KCk8iVKlChR4gfnZfecpFRHyYclvh9IX4VRz2ebUYoODB+3Mq9zUAMmqAF70pw4I/gouu3228K49uCX705ADM2cC+yoZNKgPylBxNsgEMNeIYywVsF11+pKp/PU8YY1/cxVg6AW14V833tlLTJKXaHxIs9BKFAT2L7LE5fZMGhNTpDq+toaGwOm3PsogBKceECIaLNc/sXmHKsqVKAjjT6GId2NJnrZgrtbn30XBF2Hs29Ahv7oozxXAWmprhk91pf171npYFOiRIkSJV4Nb7sN6xEtafwPMTxzzuyGe8eUG+QW4Y99EO9/bzTeWuknfYK3l5o3Ft3Gey8Ep5KJT13uoJie7sXxWpKqsWmWQygOKpGNiumiEoRESbQ4hoqKENI8E5Edu3btuePt45OTWe4EqkwABOpVnHPee++9iBTpjJeBYQ/I/at5gBRaOVIupiT0Q62wGT0yvJxlesuofIkSJUqUuHzgARMZaQc2wlU02AvhhXjYFXmRpFQU1SFhhYCUCODiJOsgOU9gFQEAsINqIeYQBpSMqtUMgKPQkxAANUo8VG8woCBHhR2HWiiBRkpmCwjIgwQaDITEA0cSA6DwncNAOISRrptUi0mMEIoiRSB+QQSILm4opY0mgRa1Nl9G3jdo8yGEhqVJiYZeijy8pC1lP8jgx0VopFthIyYwEcbrILvY7rpeEk/WvKdKEAnnrGCxoUckzoiKaI+DntG29jPx5BUm6qrP034UBAtEy+Ja6rJ+VxphYqwSYicKrIcmZ5tmzgqPEYuIicPmgQN4x7v88vLK8SNV8t4YRaAcdtl7Fc/OGIQahapMYskbRd+Y3JBBZj2MWFLmrfVn3eyjDwZEiIxgUMNKN/JLXnF6TEPG/jJPCsRo0W7MKgDLMACtBM8EVhSh/1EFYDfoNTooVGWH3apQ/gyzGgYtbTYNDv8XVv6S0c1e4mr6FwwNJQcaPlUVwLGKgn2RBlI42AyeKr/YP6olSpQoUaLE5WEAG5yNPOAKTuC9WqbCPjy05F0C9fCypU0IwnAK74zPjEvZp0Zz9HvVOAoN68oK+36NFGk7tgYdAhro9W291orGQoSWDVa7nHmzvDANz05ZtRZAncF8FzaOm9OQCiQOgoDytvHdRlwlIe12LMGYCHmArkIdhwY2BsdwHpZgDfoSmmqjWkeSIVXiCBqg55CJYcs+N77Pvm98Bi8QQAyEt3rvXnhY+l0GRJgKF8dC5DLaaMMN7/sjTVMROXbs2OLiIoaiEVX13hfh5yIgzQMOUfBU70Wc+FScI/VQB3Wg0eYBD/q+GwkZD1Wv6lkz43PrfZRrJbMYq6LCmQRZIsuWrrjr9rNRLXvdNebWG8+2xs4gTHJbsTXm6tFuxtddZ99w3dhb3/j4Wg82kjh07ZW0s3rjO360OzU273pBI+ZK1DzwurQ+6fsKG5+Jq2d2bQ/uuN1fe+0qh0mWesPYuQczOy7s3r2+Y/J0urYcV7a/8S2LUXOlPmUO3rR+9Z7qW98Y7Xv92dSuqPagUbXSr9fs9dc+uXZBJuOuUjf1Xmkr965KQl4gfvAcSIWKPYRVBg8Q6hXP4/ipCiBN05ElaPHUFhcXvfdZlm3O0N0ivPfOudGag6p6r1AeFMUVqAepwgtEIAKv4lW8DkzTRbbcmR28g8gwn1bIu7oR01sN877ptJvig1zqFE7YMBRCVEXSQcgBW1YG5WBHypqSZgSwCasUjyMhpiocI6OIbUxkwFEQI/M2qIJiUBUIIxtplkbWMAhJH04IPLx+B3GQbLB5t5XbUc0ZKShXYniFz4M8Ze8yzznDA6xi4QCj+mJLRJVR+RIlSpQocbmgw2gxeUBG4aRRxIuLIPoLispjEJEjoGA9SmC2Jop7ayvIXWWs3qzGLmk3TJ4ny6HdVqlV16LYrS+tdwKFaJXRGh+rx9JfMiCyVekvhlEYksHMNhNw0mljab26c6a3enZ60q4uLmQp7Zzcdj7pGwcvqEaTVI176XnpJVAhNUElytwaC1Wqk/1ub329PTY1mbkgc94RoVKBZSbxUDNYfy/WDQxQhNK3ijzLxPqBFpdosNIxdCAH6KJ/WwzyMTPz6dOnT58+ffDgwZmZGWbO8zwMw6ExtgXgfKE3GSwDCIkAniBgcLE2wsWkTQf1P7cUxS3imEqDdRtWGAUcYBlqhINqc/zKG67b9r73vGXfwdbbb0QUXMtj+PI93/jdf91b70m9+p7/+Rej9/9V5Esw9s3v+mlU687QxPTk626/DR983/QXeO4bi95a1Kt7fuV/2XPs+Dc++pv9tdW9P/+z+9//PuzahaXO0n/6T+5cY9vP/DRuvQPGHvzFXzr4nru+8Ku/Mr1nz+RP/Hjz5EkBRe98z+wjd2/vr2HsoP/DTy0+80gz5tmVld0f+nBrz47TJw518zQKa+xFyW2l6YVgdFSOip89Bd4ogvv8Ddnr9arVanGcZVkYhocOHWo2m1NTU2ZTVdGtO+2Yi2uR0iA5QAHi0cXoyJuKLx25hd/nVsPYww8hgcKo+DSrGI7ImchYkn63gyyjKLIgZCnCCKpZrw0D1CrodAOOgzjOXJr73Pc6MIJabCwZsi7L8jQNLLt2Nxwbi0KrJFicB6hx1e7e6jzSflZkXVvLxurmmx5kVxcmm1sSOJGC4UQYJigmJ4EIqSix42Itz22sRJZUvkSJEiVK/IBQfR1UGoIqZGvr90Xu3SBfkAhGFJI5sgyiaj0OJe8unr9y++RbbtjW77szs/UHn3zM1pIgDBq1VpJL22WwYSfLAWSpy2uhjSLXW8t7rlJpuNnlsWZDZqq0dnbat/dNTf61//HHjh7pf+5zX3nfGw72jX730Tms9aNqrJp4SSssuUZpO2uZdQZlPR2LGlFMneUzlmLAwhjHAXl1pMRGvC/ue5g1mENl62YXzExEXOiAmImkiNCLgFGIlaEQoRfg7llUIFLVpaWlY8eOdbvdbdu2NRoN5xwzG2N0U8Wi54kODw0pL/rPli6AMQhAeygBovBEjhkwYFrL0vVOZ08c49p9meoDv/2vU++u/NCHd7/7rbvOP3Xf5z53+3vfHn3wnQ/+0Se6Dz8cMe/6wI/vvukmd+zRk/3OWo1b+3adivSp82ffuG17FI7tumr70cP3fXfp3C/90i+P/08fWTl64k/+yf964LqDQbJ06uSTV3/+U9NpevW7P3Dov3129Wt/tvDMucb+m3HD3uDmq+e+d+TR3/poZWUh2z6952++55qf/rG7f/W/X3/NFf1q/Pq33vb0Fz6/+sxCFES1iRosqegWpzGbsngHE7xiEDCItmZGGUVRYXtPREtLS48++mhB6DGs4VUcbL3I1PM6bOqmR60eApApZGw6ELQML3ILA5mKhGeQIgIpRFlTqHgTRYz33DJDYci2miy57x0/e3xxhSu1RtrOwjGXeo+1WhSbZZ+nGoz73tqsDcJKvZ701lm6EQXaE0bKxvSU875r1STrXrDV8d7ibHOiYaJ4feFUvVrrRyEZZF7ABhBN+rAhaONeBzweW/SiUd3suiuqo3zll1qYVFL5EiVKlCjx6uHxQzNm1a0G5ofCcAAyUGYzrFHnrDVWXXfp/FtuvPZXPvLmhfMLCKbvaqLz8fzhE/e7TjpZs6El57p51pVuf5dNVtbO6NqsiypmYoLCoNfr7qhWLxw/jmotZuxqBY1qeMPVdVmv19LuT77z5uOr62fO+9lTF1JJuFVxqdfOiq1sS02Uri/DXPaGHgAAIABJREFUeY1bXel30qVQOvVqNaWQNKo2Wn3PWT/TwAiZoSBYoK5Qxmx9UUKALMvS1Dm1kfjnz6ujrTMIESGiOI4nJiaI6OTJkydOnHjb295Wr9eJqPgqETGRf65f95wkX7YWeyTACMQUsntWgoKE0HMOoggjXwlTq10ARI//+ZePf+WbzWarF47tvuENO2+58dt/+Htvv2E/zsx+9WOfPpCllSB69Mi//eXd+ysujE21L9Sq1Xy9LhwFYYM5hrVJHJt6o7PcGT+9OL77wK3X3Xz4oQfrnF3X2rXw2Olg8mncxflS99jjR248cF2HGWGIJPmdf/RPxpPeG8gsnZ/f8+Rh85a3XPu2248eP3L1m2/C1OTXPveVGyqTV7dafe+TLI0CZt3SvW9+8JtbsRgRot9nSpAkSRiG/X6/Uqk8+OCDR44cufHGG9M0rVQqI1JePMGtj8riR0Y0tJg6Qn3B4gkqqlR84IDojmTlAjJb7sxi1AvIEwME5EZyAIlWZhrh3/3pmz/+ldV6Y+xnP4Cnzu37+//+m/PL61PJ7IWKpVrYipPe+RN76q+bX1gzNoljWe8u9fNKABrXLFnqS1in7rIGYTh2TWQ5ap8LRHqqu6NYu+vnnzk7PrO9vbSQiUbVOomqsZY4Y7uJdpuL+69sbWhiVOp1ME0tUoJf6r+cJZUvUaJEiRKvKkI/pPJbjEyrAASSDYdxIngFG0POkDbj6ODVe6Ya+ORXHj706NM2vnq5l7z97bfs2TXz1D2PLC3P/8R777xwYeXUE4/ceXBX5t0ZV9lx9cFv3XNfktKP3H5nM1k7XcmnbrzBLq88/OXPYD8iIOh1dPn8Nz//Zzq+a/7px8ZtfO3BG3jHNstez5144MjstTe/eTJ1kQnqu97+xNET6xeW73rLHUmv/9jTZ46en1dDYW0sM7bI8fRKDCFVJT8Qomw97bVg1cyWAGMsMQgMMAPgwgWPwEygLWfHFSHbPM+jKNqzZ8/a2trp06dPnjx54403Fkr6gho+HyHU0YRsU1RedauRaYgKK2hjfqOqsAwh5OIJGlkKLZjHKrWrpneokwkTg4Ikz7hem5ieyk7PVjKdCGp79uxeb7eRpDYD55r2Mqx3ekma5dJL8ihXZJJlzmdy9LGnJh54pPZT197w1//GvjvuuOff/6uVM6eazeb+mV3oOnT6E2HN9frWhshzdPs1Y3ePt2b6Xvv5mUce3X3LG9/8rnf891+/5/Zb3theXO6urDUau6xnl/aDkFW2ZB+pAOkwx2EwNQXp8BluMMTn/bRqteq9J6J77713cXHxwIEDzWZzdnY2yzIRGUXiiw7zQgemc05VjTHGFFF6HVY98oMr0qIm1OjyCp9PbOW5EzxpDtjB94uy5gpW5wGrbffpT3x8Ynzmp17/M3tayLtrk7Xo/a+/7t89tBTG/MHbbsDqFdLbNn777q/c96crvbX3veOvpr764L33Tmnn6tfvnrji+tVzRx56/Mhitn7zG265Kpqen7vQqe1eeOxbP3r7m1ozV5xeXP3WI0+sdPoGqkzOOyFriL2MeLcOko9pq7OgQi7EBD90sHm+p/bis4dLKl+iRIkSJV49PH4zsdkal4USFDosaE8MGFjDjHRlma3WJc+7aw1sf/ONV8+dWTx1bqFRb7z95te/5yb6bPeGp558+Bffv+ehR7ffs3jkV//aO7aP4d5zmJ7Glbr/S/c89JEfGTsQj3WTK9fGsVOmfvv4WC89Pwbsq7vXtfCmK+rjV088fk/7A3e+6cM/8/pzwAQQpdv/zq//0ZuvnfmFO66oAYcWsa+1r2Em7njTRBLiU5+fnPuzryysLJMn2ArbSLwCAmGQsDLgFLz1l7thtmSDYMDMsiwTwMShKmhDCaD6QqLyaZrGceycM8ZUKpUgCERkeXl5bm6u1WpFUTRk/HiRLurPMYsYcidf1GFVABACDAMGTlKXe5VcBf3UpFksCqWZqA4KXSftrraTbr8ZjrXiBiRfXFu1YYSVVWujCFwzISRkBCaqahT1oYhrFVudrLcCpS997gvVe7/77h99R+Wtt9zxjr/y5X/zO22fX6uKqFLNUem6UCS2Ebo9JP3tU5Pu9DHLFUblwpEjuy+cr77lzdNvuHHfbbcd/cb9dVtBKp2kjYhsGHl5AckPlzykolfTqAyWfh9qnOf5M888c/To0X379h08ePD48eNhGBZ6981sfuuuiIUaZxTRt9YWs4lhxjP4Oa7nBXcLUhgVYNRSwqoCoNIIQx/45PXXXlOvtUySnzt9Aa579RU7f+mDN3/iqS/VWpVfedfraw5/+JXZn/mpilvZ/uhs9xc+tHcxwbkn7Xtet/fDH7jTVAC3/V/8zvyffu/cTde/+5dvm1p1e7+3jMWDt73vrr0BYRbVuZWlo6cXerkjDrzPxXtiZWIZGGQNh0+h499y010SgR81O40Y/EshtimpfIkSJUqUeLUR+hdQ+Wi0YM2AEEMJBGRODIF4fLzuFtbu/dY9bzpwxYfu2H/rvv2f+G+PfPfRxztnn67dtD/srurawgxg+52FU083GDFw75e/um1H61d+7E33f/Mba6dmr3nr9vuOnfvHv/7v/uU//rtvvfmGu+cfcIBL+z5Lr9ixfS1Ld07U3nPnDZzhf//f/tWOmda/+4cfuf3Gg93VpRZ2PHH0wv/9z/5ketfV/9fffO9//+yXnzrd65taPQ5ts5WGzeVuJs4NXSNls7GjbjmCLt4LxHt4IEuS1bX1zHE3k0C8QWbUC8EjEGLaumhHpF6vFz42CwsLhdJmfX39scceu+WWW+I49t73+/1qrfZyPH0apn56hhGQgBW5y0EMgjWGQhsyQX3uvYUq08LC3O4sm6rWxm2cpA71eKnfuXKstpS04ytmcMW27qmn0zQdqzdQrdfiiovtukUQMPLc9fq9Xs+N+STtLS9e+Pf/8fdu7/3k9e+566pv/vmJp09eWJxvQHyWenVijHMpKlUIrc3N7yetWtPuZBeeOoq5edx43Rvf+067d++Z//CHe3fsnIwr0l6CRZomloOttvww3C0XT2wGoe/vp8zIsmxxcfHBBx+86aabpqenz5w5Mz4+/swzz/R6vbNnz6ZpqqpFyvLWqXye50EQFBobY0wURVEUTIy1hldcLLx4vajk7l+C1gupbu6iVJSdSvqdIG/E1V/7e+9nYCfwhc8/JL1uurrUMK6zeqFRtbsteov+yccf6v/U+6+ZjFNfrymOzmJ98dwv/w8/Pnd+9f/8B7/3B7/993/snXceXvpO1YKAc0+v/fN/+5nP/MuPdBfdz/+tvzuz/43Nvbc5nyedbqU1wQzDRNbmTi4dNlvm8by5bO/FK21cauVLlChRosQPHndXLYQgYGZSUhXolmKZuhHf4gGvZ4UXMIfVervdrZsgT7v/6fc/nv2Vm3/xx9+67cM3/dMzT23nhDx2xHoCLgR8krKaagVnF/D1bz54512394EDBw5YY9bX8c17v8VBfHp+edv+G+fPPNIGaGr7ihk7viqtqbA6sWP7Tixm+K3f/dtTBiLgehA0pp5p4+iZxcUEnbn100v4yQ+98+Of/O5X7z/MYcsaWlxfhbeo2GF+gG5QON36256d92E1JAIDYRTdfffdQdRAUOE8M8gsRJmcWg/iLS/kG2P6/X4QBOPj41EUGWOSJNm1a9eTTz750EMP3X777YWQQxXe+8AQiNDtWms9c7/f19A8W2Dji8WTrdySFOaVyoOyYR7KlhS9BJVKoJKkCeU50r6GAuM73cRFiqr1650Jb/qnTuMX3nXLh9916OMfu/ba/W/9yXdjzxTVA29w4tSJ/d3u7T//c4//+eceWzj783/9pxCaahQura+87Rc+8rTIn93/nazqsGccvn1s7pQPfH28hvbKzv1XPlajIMwCk0FTkE7aYNzbJOk5VCbFnL33u1fc9ZYf+YkPgM3imfM7kn4GrsaVJF8NIiPe+y3MzVgxMD8fCmxGbqIgLqZYrEpExhgwF06RhaLGWlvsjxw5sm/fvpmZmSLzNc/zSqWysLCwtLRkrVXVQifzAmiitUW+LDNba+fm5n7u5362uDYRUfYqhgAGiShYITKs7OsB2mLSy1CDNSwRLH4wPSANQ2vY/x//8OMTk9P/4Mdu/Osf+dADvUMXzpzJ8u50laJ+e8Zi1mfLK3N/+mcLd1zV3Lnj+t2E3/rS3Xv3Xh0DU7Wxf/1bf98l2NbcFkqjv6o10JOHjtdM6+HvLL73rVO//7v/8rf/891f/s59qxJNTs0sr/dsFMnoqooBeelq4VaqBIhKof3bkAvSJXKal4jTl1S+RIkSJUq8Ctn9CwjijgJmVMSzFaZaYULe7WWdTmDcWK2Zpmuf+uQnb92945oDV123/+qJalQ1sKKa5T2POIwatabkCC12bN/JKjXAd9bqVlsVhOSXLpyrN6K8aya3714Hjp3tJBq2tl3R94uzcxcUWFvDZ75xNGmvTHVmjy3QVbdu39aY6Dvvva/Wa3/wX/5r8r5bfu7n3lzfdfV//syXVlZWKq1t3lslVhWQoHCbKaYhL6CZRAbVRos6M1ypVOrNsV1X7RtR+SIq/4KofOEcLyJBEARBgKF6/pprrjl16tTXvva1N7/5zTMzM8sra5VqBYZBhEYjDMOe90EQeLw42Q1BaCCwYULo4RmRYXCIbhr4PPB5jQTVOPK+l3ejSjQ10YLLwtRPO8zd99DBd3/grr/9q3f9zE9gbQXNOjSvWIQWs6dPXXn3N8L3vuuXP/praFYQhugkk8bWIxu14uvf+8Hrf+K9yBNcvft7//U/Qzzy7PQTT+78cZ75K3f9/FXVP/rnvxa12/CCbsaLq7XYGRtGlWqQyvxTT11x+mR0cJ+eudC9MDcWhlnmyPqoEvbSxHC4pWYfZjPIc4mhRiH5oUSD8jyP49gYk6ZplmVRFN1zzz3GmGJFxTlXaOInJiaCIDDGBEFQsH8AI5XU90WWZYU+xznX7/eXl5ezNA2qFUB5VM+qOCC5VG6jsuVnDmzE9YtPYIBgWdW3HdZ7yUrn7NNnpnfu2XPzjW/orq5rSN3FC/UJmltA3KwYa79579d/9m994IZK5fQCDh06dPPNN6+mWJ1vf+qrD2yv07pEC/Ozk+OUA+1Ob3V56WMf+9jiM7e964Nv+0d/50d334/f+8Tnu72eEmVZZmJWcRgUgMPw7vCCtENFoQy9WCI1+tJLmPxaUvkSJUqUKPGq5PJbM6NUEIsWoS8iL0pKxvecFwnCyDbGalX7hluu27cjz8+dGt9/1YNn8fXHzzRW526589oDb7rGToSWYdjC5cm6jrXop95/x8SkPXF6Yfb4E8FtNwU08753vrW+/8qZ8dbvf+5LvXpWA2oTcTvPe2k6VjX99tLTz/RqzepUZS2j9tXTkyfn5vZM1lf6cHk+0YgaEe54203rvfVM0Jpu5TAOhhWSdLnWUHFQKczqUJQKArZsxAlmYmYieIGqt9Y2Go2NSCcUhf0IXgB3YOZ6vV7UBhrVFSqY/Z49ezqdzmOPPTY9Pf26665XArxDr4eQRCRJEhtYIL3EjFKgjC2pplhJlRyRYzWiVpXFB8pubf2J3/hNNRysr++daJ156EH8v7+5/sSRIPQwbuH+Q9Wzv4HlhWsQV07Pf+vX/8X0gau4ie7Zk0+fWVQE1dztrATVTvvQxz6x64HDZme94ztHHjw03dyDTm9vs3Hozz/fOHac9+7l8erJT/7Rsa9++fp60BqbvHDo8SMf/afB/quS9OTK6tzVzV1P/NpvVtp6AFEty1zMmfhKP5l/5sTSieOTe6/85qc+Ey0vTTan+knec75qKev1I7ZbaX0amcIM9fCy8aWR3aoOzCg7nXhyKkmSgqPPzc09/vjjRHTFFVdEUZTneeEZ2u/3wzCsVqvGmJERzQsysSmMLI0xYRgWVqTOuWFxZQAbB1AB/EANBAwLHm8pf33o8zLwxgHUw6gCvbXGrm1rbN90562VEBN7r5x1+Pq9j56dXV2k4Bc+/L4D+69JtmGug3ZOkdU176+M8fXPfqvamDl2YfGJC8vXbK/ZKWfH6rOn1mwtzwkrimCmFo/z+z70wd7C05+++553fuBOinteSQgeMEFgbNDr9ciGg3u5xIdna8byg1RvGWhrVJVEGReb2JRa+RIlSpQo8QNL5bcoSxVTvDeNSlEjStU7DpDnOUyeZGfOX7gviE38hvGpmV/79Ilvf/vE4jooWZ373W8fqO2s2fSB//Lw/Oy8hHFjjFbW5Pjx8w+eqXznocP9fGa+svcI4f5lXY+v+g9fOvfFp9doZ/1f/Nks1oKlsb2fP3xWpf9Ep/KLv/npW299y9Se/XnYO9x1D8yen7v3qSXZ980n1o60w8lGZfG7c3fecvD/+Tf3Hz5yYjlxzW07Ug7AufQTsA7NWgo9rQUUtMXQPCvUGGMtiOCyPM9zETHGsBhWY4mFoGoAMi/Es8Q5V3D6wnoSQJH8aq3dvXv3+fPnjx07Nje/eNvtbw3jAMZAc2NMEb59thnlgJrSlp66BzmCIwQEVlgRA1+FXzj8GBmeYZ2uhAtz84vzCzsQzsdJNQwaq73s9CNx0+6sVrTdmzg2P//k8eXmGgLe0a83uJrnHUuu6vNgqbPwhbul5RNOJ4J4er3WWV6+dvt0Z2lu9tT8zOMnlvspu+yOnVetJqcz09/Z3J48eXT94cdsde3O+rbxHs8+/RRVqvVKCDHENu2ntVh/5J0/glvejCMn7//kH9/erLu1+Upje1eknXZNxarXrayI6LP2m6ZkF6UtK4CpqW63W6vVer3eww8/vLi4WK/Xd+/e3e/3kyQpwvAjS/iCfxdSnKL+1yWFn/5iKt/v94uSAnhWbali3sHFWthAjTI0o2QZeihtRWADD6PKEA8mgHMyBLExLy0v/Mc/P2Zb19pa/ffvPvzlr33KVff7XP7ZH3ztdde8/hsPP/2nD2VRfawTT5w4+fQ9jx8du+2Nn/3GQ93mlSuL7m/900+//0fvClu33HfmwrcfPjGfBF/9ztHFhV1HTrmOH//0PadvvuHGRrX525849cVvH07EhpVKYGGCqNdLOAxFpJhgEfyGuTwMtvw4dZhwrs/pYFMKbEqUKFGixA80md9qVZ1B9EsFcKzwxAyWwFQaY/Hk1Ppi5cTZ+bPnv0iamKCa89T4/utyu3To5IWHzx+bbNjWdHTh9PkDOya7AZZyvvvQUycyXunLdHXbKpME+OrhE1/8+kPa2JE3mr6tX/jivQZjPjf3PPykYT+976blue7dj55IH36o1+0c3Pt639h+/6NHHj72hBpb331QKvUTy2e63zrk15a42hqfacyvdTRzaLasZZcmwzAsbShrt/qSVx1QNBgaeH4TkXOOnTPwNBDYkEdRqGhrzMDaIqxrjBm5l+R5DiCKol6vNzU1Fcfx8ROnjh8/efP1BxCG8E5ERKSf5VrDX9qMUlVFISAZJBAICwPeiOxqNAHptNe4l0xYnqw3pJt5yUjzhrU+VMQmoIDIjFMQVepB5Hppp9HrTxiroT3fTyJjdtSmw36WcoZaoCbg1fUqYzVdn5xpTU2Oz56Y291qBdVW0u+2Q27nXZN2Zho7+pm3Nkj67e78uYapmtjOryxO1KwI52nWreYIFPNLZz7zheTs+dbeK/NeOx7fIRlS76px4JNhTd+tdOZhKmlB9YZOlBs/PrB+TNO4Ndbr9Y4dO3bhwoVWq3XNNdcUpkNhGBYrJMxcqVSyLCvi8YWYfqSW2fIo1CJZdhCPH6XMjgLzI6Y+GIYjhbmC/BbNKFVVtFDIeagpQtiAut7ahfXeJ+dP91JVCprVSuWK1104n117863fOfzpp46d7nK0FrW6vRNXTO0yjfErrtr70DP5uRxLS/0dB67vzZ76k28+muTSaDRSM0EVOvTE009877jL+lk/5bh65Iv3Ly8vmziOxiZtFKR5HsS13DskSdxo9HpdqBR5AZv88gepC9/vjoQGXqKDnr85/4Ve0uTXksqXKFGiRInXOpjVAVKEtw1EHMFRsryShKGxUdyMAhL1y1D1Pls6cxrbJKw1Jq7e3lmd72amHU3TroOHF9B3WKztWaUsalbyjM8u43iKcGrb5PY9eW3bEqmNFTG7LlXGmtnaaqUWzS6ve8RG1ZigNT51brnT6biZPVeudheiSiNJ0Dn5DLY317O1LHFwifVhENdMM3IqebeNS8OjL8DtrmAFRQYqbfKYH0bl2dAgLKuKrUflkyTx3o9KhBZ5liLiva9UKoU8o9lsHjx48MSpZ66aHhubbEKk+KmXYAZHpICAhTwGgmOhLEv7aRxGJk0NCzvnep1unpma5pLPZ+seElCQBHlo7OzyIlsNw4wyV9GgVYkutC8kNRfVaH2tm0vm82xtYd0T72heWR+fOLF8ptPuNWw4Xo+cy7Okl5h1u1PYqMuTbr4SR3YdfRf52PrIIvH9+mQzzdZNThUTZEH2vUcfvKpPj3zjvt2NhnF5zRpWzVyOmknFBQj+8q2xQZJVNxdbWF3l8Yknn3zy7NmzU1NTO3fuLB5QkaZcyKJEJM/zgt9vrg/lnCtSILaCXq/HzGEYFjr7QaXYgWZE8JyUlP4SyRIsIzF6YUJFRlW2zUzm/bjX7jSnG51uupQDQYidO47OtSd5Qls4P7cA18C2a86eObNjarvTsfuOH8sntqNdvzDXqcRjqmmeZfNJBhtyxHEcdxZXEFX2Hth/4oEHwm3bDt52+8mTJ8N6vdvrgzhJ+zYMEEWpyy9VxpMUBV+3OjJlk+nQcFr7HA+49JUvUaJEiRKvFRgMhRbERVobD2JUUqzHF2Z8Rp2MEuYUG3ZwyroRDxu++Ik9yCiTqjIriYCFOGw0slyQZx7wKlmW1mtBL+tLZFCpVSpIzp9br1ipNm01Ql59/NTCr/zGf6nX62cvtMPdVydpliys/fEXv/WHnz5jfBYEzXaWujRl04ii0HWWopkpH0Y2brQXuuPT27Os382628anVpZc2KjMr66OTUyszs6jMjl9/bULZ45KNWxt39n3ad+l6oLMKTSHFVLHsFJk15EADupoYMzDG1l3eK4qsAQT8ND7AwIalNwUEXUkzgPK7KAOBNmqh0wYhiP6nqZpQUGKRMmlpaVms5mmaZqmO3ftfvrEibW1tbHJJojy3Ftr61G8hHVS3nDeo0EIdytafSEYqBWAwEoCzplIObRB1u6yDVhUvRBM6rxWw9DkAdgYmHqYhb7T7bfIUqBkuAITIoCXdq8dhEE1qjLz/PJsM6yNb5/MVn0trp0/fabOk2MzU3m/c/7s7O76TMhBr+unxqZPd89ayNh4LV9PV/M+kSUJbRSSDZba69VmHR5VYHKslbWiY0ePr8+mtLB6/a4dtrdaadZTktylobH9JLW81RxTASuElEeNRcpCSoBQ0Tjgou5AFK2srCwvLxdGQ2EYtttt733hNcnMcRwXfjXGGGvtSFdTKG22LrBpNBqF6c1IomOtBS56nITiGnmTBoiHLquOVJR4QIILvk4CwHh4M/xmiJKSgj3Eyoigzh0/3to5k1G8muWOgKhho3rGkc5eMPFEh7qVHVclOgXHdtsVa93VX/+dP5ijrJ/Sjiuvn19Yz4TAAbEGExMUUDY/21OJZmZE5MTxY/V9+5Ok970nnwxarbX1jrosHp9wc/PRzI5oPOouLSGKhgSeAGYZDMbBFJMYKsM/UIpCQk80pPtMcFQ45ZNAsHnwatHVCS+oDPPzToPKV0uJEiVKlLhMkNFSc+AQeFiCkOYQr4VvCQBV9gkkhxJEWXzgJHQuzCVUik2EDIYDZB5ZOt6sxc0qsrRWa1Qq1bSTOBvGU1MQ9qlnApDBuqiGyKRp4hzX6jvGsHi2knKjMplD+srdrtZMNc+wHjZWbFCdavp2u9GcQrW2mOWoT69TxVUqmbh4bEraaeAQNasqfQTxWiLVmV0ry0u9PDfN6Qvz68RWAwPWkIwJAkhnYe54WLHGBEu9bleXuJZE1QCZa0xNQRKlbr1e17mliW3TMIK804x0W7Oiq4s7Z6bR7gI2rrXgweKNiBFnxLE6qEC8UR8YSpLcAxyEnaRPROK9UceqIuK8OmUPI1sGACIqfFGCICgisv1+n4gmJibSNK3X65OTk0888USz0bpy37XFXKwoRbS+vj5S1AiGW6GVUfq+m6oCLso1zoi8yWHbNuhY089dEEQA2SBOPee20jVhl6jX8dznulErvSTr1Zv1yLvGWJhqt99Lx+oTrfGxld5aCtSSOFzRZqvhq+ZMezUzYd7Jx6fHPDnX9fCRbdVWpLuQLPYCXeik435sLIuW1me7taTTMHBxs9MgMT3nwupE7kODisC3k9XefHdXfXvN6d7xVrPXM556yp20HddCcRTYqm7hxkVJBnVTiYTYD7bCpDQTcSBRck7EKSlDdWJi4pprrjHGPPPMM4uLi61Wy1obhmHhVJPnuaoWxyLS6/WMMd77brdbpEBsEb1er/CjLKZzqppmDmwA8orRt6n3EIV6iJIQCUEMRAPnrRfIYAaPgddmjoAqeRZUQ8AhzVq1ujFqyAeJNwbo95GzCRpoTeTCCKtZHEg1lCzLO+tYOFudqK8LutpMVj3aSYNNJdPeSm++ua1faaFWXZ4/OV1TS7lPs2pcy5N2tjhX374NWZ62V/Jk3U6Nd+ZnOc/rUxNeRcVHk5N93w+bzWYYdJfmUY9MZGtxNchQaY4jqPmOa8UTDVuv2hDGwFoQMWlMCF1qpQ9KwA7kIQRREg910ByaQ73Cq3ohUYYURTCIQLwxzymj8iVKlChR4tUOdQCD2QMyCCYJIERanBFAVY16gihs4bJNEFYBOHfOMMJKJeuux9UIwquzF2y1gWql115PV5dvevtbHjn8UGdxwWy70uSUec+1mrhO2u1M1SudrkBsJ+mgUY3JZH0nhqBCiAHSAAAgAElEQVQOkXVZ1mw209D1+iuTVklNe7UNiHey2snhdD3N2Fjf66HdXQdBcmsraoxR2zv+9PS+A06xcu5sbe/ebWHzxLEn0KrMn5+rVGPbqrYXZhFGmeewNl5t2tVnntHGNAfV9tk52wzd8pJtRGbbnvZyByttBNxbXU3cfKXekiyj+v/P3pvHyXlUZ6PnVNW79j77jKTRakmWZHm3vLLE2Cw2kJtgAoQlhBhfcuHmXgLh+xL4AuQjHyEk5CMxawjJDWBMSMA7Nl7xvsm2LEuWtXtGM6NZeqb3d6mqc/+o7p6eGdkeWRY2dp/f/Fqtmp63a3mr+zmnnvOcFCGGtRpygUqyOkYATcyUlSIZcwaGL0HALeGgsCzOBHAGRAjEOEMLGApNi6wSZUoCGc69SXs1tYFqtVqpVOrr60PEAwcOVCqV007fAAAgJRAxxoSwPQ8iqJllqx+hEAPUi8t6NfFJLTRjxBQDhUAMEYBJEpwrDVIDMK6ZIIZSBgkrg5HiMuJxFMdRHMc+ujOVaQ2kynKsfNj2PbcrG0ahUIJr0AAKyZyBIIIGpSUJQIZMAyhOnu1XtCASDlmCUySqAUYx2qiEG4maHRIjIBeJcc0AJCBwQkbAtOYEnAiJScYIidXjzYtHaUyjRsKm+rgJfdc1bZpilERIALlcrVZbvXp1Op1+4oknRkdHbdtOJpPVatVxHMdxjB6l4bjbtq2UMnmriUTC9/1qtbrIPpkjGimluYi5PeqRaajzRhpHMA3+SSMsDQSsrivPZw+WQGPGY1HEwxpIiyXdlGsXRkdYmnPivuPXBEIuQ4GvymVmsWoUgCQoFcF1QPiuZymmqxMjiayvuXDSroV2af+e3v6V2NVbVAFIBn7Kq0TFkQOJrj7Xc6rlmXRnrjhZK4+Oep2dYRjqwoykmCf8dDozNTbqdXRJtMIghlpVKj5eHnUynkKQxWLseJ7ghYlJKBRXnXbWvl/dbXdk0eY8nVC+AwHocsVybGnkhZAAtTlrZHMCGPNJR4ZCBs2g/LEpU7ahfNva1ra2te0VBvjJKFG2CPAhEWkUVhgUk5msQu2hjsPq6Zs27D90qCyrGJZTCWvPo/enMqlqwmZRANLiQEpzkATAFQnSgXCZmi7YQpQLk4Aq4yaqUqOOtAoojCyt/SiwESKyhQwTSUurShTUyEtwYatqLe2KSjrBXC+QTkwsLk0mbdGzrHNmaLeXSmX70zNjByfKMtndEXu2hXalWOQ6tju7o0I5IWxZlrVAcavfZpmgFvaku4vl8UznCdUSQg28SHtWTlpi2UAqidX9hyYmnt3v53okQFgpoy3ICFYiaWIa6/mEXAgDuBWwKI4sy4qiiEwcnEgTaUBipDWR1rQ4KF+tVg3nvpkuacAcIvb19eXz+eHh4UQiceqpp/b2dlEQoIxBcK11FEWxjIk3Vq417RUWl8dMoJsVswho7h8ppRhnxFisFWpMaS/mJKOaL5KeUDVdltypaIodnhCuxyQgL/l8JqrmiCIGwEBoQAJXMgIIGaJGT0EiAgQkc4ijIS+VSKbiwrhFoZVEHUgOytIaIeAUWMQ8hUTCIgWojQS+hlk0hnWPFIAaGJcWmcLdqEVEzazXZitBXdOzsUGmp52BJWEYplKpM84449ChQ3v37u3q6urq6jIqogbEm9g8ADTl55sHL4u0Wq1mjmUcxykUCmEYziOEmLuskbmtgABIEyCQBqrzaQDAcFG4loBSlQMIa+ecctKt2x4Gx7GsdJprAVgoV0LXVqWQNAqlfdeuaRXZhJzllGfFbAyiWjICKoMTxzHXpZpUoUgmrZQIy+OM2SiB3JRVriSUSnJS5ekyadt3wgP708mE3dM5OX7YSnh2Z04WQ0zZ+UrZEi5UYiAmSDORFKi5RRSrsFThgtsYKwjchI2pzv1PPXj+O86zStGjj21Fj3RNUygZcgChSGhQYD64iIAUag2gqE5q0wDzRWzaaa9ta1vb2ta2V5HhHI27OvW7gWaUQQKMhEAIIhmWkw6LpidW9Hb9Px/a+Lf/OB5Ies97LitO14by41ddf03/qrXjz44TS3qZbHl6Cly0k/706Lhlu4Ihq1ZdzghiFUc6rqRsL9PRsWd89B++/EcYwl/++Xf+6KN/8MzhQz+7aVc8NtTbmyn79sT0DE91Zh3mx6VyOaoGEThp7bp+wn/vReedva7r4P7KfQ9vvfXRh3qXrUi7/kRUjsCCkHybUcJnnEdAvDxjg2YOQ8fjnKqVCR5BZ8KZDFQIEchqN8lkwntiptid7HrvJad94cs/gCDStRK3feQIMgJOJrytEeq6JgCKdBiGQjAOYFt2Op0OggCRGSwOQIYkbWrpLjL25zhOEAQmIssYC8OwUql4nud53tDQ0Ojo6Lp160466SQCiCUJxsDzQAfImQZCxCPrxy+6wig1mMR6zg0CcSwVkOcnAhUHYWjZ/lQkR50YLCiCcpW0md/l5GbKM0HSqXBeGJ22Y8zorEcWsigUWjHQitkK3BgUQskGl3FH8kQMoKkiKESQgImly9afs2Xs4fum9j2dBmEDBBoYKiUiEiEwZlEVwLE0GBYJNIjsSKA1Y42CR0w34P3RVFfVANioFWVi8yYqb6K3db8IAZJJk4FqWZbrup7n5XK5bdu2cc7T6bQRozTUdt/3jbq8OV0xO23xCcpCCMdxGGNKqSAIHMdh5j6iBmsKCEgjYbPqcj3OTPVCzBqbHonmWgNKFZRyvnv2id13P177vd/53Q7wM54YzU+NzExff8cDuYQfhnGxlqcYLVbykFUJ+txEUKkyJXVxIpkWNVVmSoBlQ1RmUd4XYZwPXbcjmR7QXDCI3nzOqSt7OvKhXHpC9gdX3z5cq3CugsmxFGcyCGv5QjKdDUo1kjqd64iDSFaClOslhJWv5BXKaiHf29frJZ3pYiGQYVQOE+lUutv1Hfrob2/4/DNbn40rQa0GaPvp7nKhxLmlgAEpQzYTSjMiAo2M1aPypIymTdPfa8TpXwKiexvKt61tbWtb215hIXlo1Kw3/zQKzcQqAsdiQHGtYqv49BPXdjgQzUz935961xN3Hbjv7nve/nvvevMF59z72LaE681MTqVTntuVmSxOQC3uzfhaowSVsEW1lM/25cJAlSemJArJ5crBrukxsEuQg/in3//OvpKV7lnpKyqP7JF+VybZUVWqMjPuYNSfXVLmicnpSEZhX5+7aVXi23//3Uvf9s5P//EF6jvxwUNjk8PDsZ/0ejor01OpZMZPpA898oC3fJVnazeOujq7H33oEat/xWBPhob2e4meQ2OHek4+XU6U5MFnqgXbSXUXSzN9WRjs6WK8VNEqjgKBPAYNpKmebmBKYhmCEiFHywICCMIgDMPyTAEJLRVwUhooZlwyXyHYOl4kwUYpZQK3mUymu7vbsixDwt69e3c+n9+8efP69esBQGtgDIFz0CEAGbVKJjgREZICUEQAoIAUEC4+Lt0I6BPALD4EprVCzohhFElC8Hu7cqtO6OrwYx2yyaKcnK5O5PdO5jPCOvm3Xp/YeGLlroe23XZPuRp2JRI1Cs11IyRiYBMRQMyQEdqAihgSKSCJoJHlli1zL76wrzQ1/uzeOIoZY5rxiCEyFnOmGShiXNW7qBnIRrYnIhASNwWANBADpqF5uvTCIB7r8fdZ8N+M0VPL2QbW30xK2SzaKoTo6elZs2bN3r17Xdc1qclRFAkhSqXS4cOHTYQeEQ17fp48/PNYEASWZRnob/Jlq9Wq7zl1BRvUs2OrV0QyLc1KT1ivkUQApJAUgkRUG05YmeCVZR3pt1yQ3npr/tqf3Xzpuy455/w19217sk/CaLkIbjrZkfWrbPLwmN+zfGLmkAqiNSvW7h456Kec8tSQ49qeZ8dRTUElKOQ77CyDoDpdrKmoJyfO3Dw4kIM//fy33/TmS996/vrvXrU/qtUcZkWhzKQzEzqiqCzHpvuXDpYLk3EsBzp6RvYftH3fsqXru25si7A8dPCZdSedOFSoJYhTWJ1+ZvtkZ7I3fcIJSzrGRyZKPEHcZozpMEbf0aYMGmjQCjVjVOfE1z/KGnWi4BhrIbehfNva1ra2te2VGZU/QhCXNGDLj3mZVsLmlUq5K+lsWDV4aDckOcv68PiD95cmx77xD3+rXcdNpn73nW/7z6tuWtqReP1bz7/1V3cXpyc/eMnbZ8qVXFemOlT43ve+ufzklRdccImeqQz0pH74Xzc/tmcHi2ggid02DqwcOHXp+pvvfOJ3fuvcE9etgK7kbQ8fvvo/b/iD975jTdoereD2keJdOw/F4yNBvpISrDx5+Nof/2DLmZ/cfMKKfbt2bl69/B0f+u3RKjx136Pbd+64/D2ve2BN/z2333nJm86944brp4fG//wvPl4V1jU//PezT+49801vyXcn/+f/+ubSXPpv/vwjIyMjwcb13//ef9kaTlq3dvSeBwRyTVpqEBZXpHVroUlsnGcgEkGkwNI6l8t5SRmHMahYaUkIMdMxRpohLhrKGxWUQqFgRCeTyaRlWYVCoVQqrV692uD4mZmZTDYrzfWiCKBeFFYpdcQ44yLVc0wMk3B+PU0iIoaMM0W6EtTcZKJ73eqO//ZJEBwohqACpcrI7Xfe8J1/OwHFxpVL4IyNkB+f3v64P1Z1SAIi14wAaoIpBo4EAog4yBiUVjERRwy4UByVUoHDYfmASiUngoAYJH23SgwYWiAUZwqBiFkakDNGWjHQyMzBUdO9Esqo9gBrxKT1iyJDEx7Z0SUiqFTsdMaIThoByiAIVqxYkc/nC4WCkY80HJt8Ph+GYUdHh8l/bepRLrIPhl3jeZ5Syvf9bDZrOPeAcwolNQD9fIWl2ZegRg2cJCMJglb29+596kBcmvYQPIoPH9x17y10wknvW9af/aOTz/+Pa66/V8f9q3v/z9e/+aYfX5Nes/na237eN9D9Z1e86fZbd/7sth996D3vW7/sxLEC/PSanyR8/YnP/IUV4hPbRu7dWXp66KAKyyT12GjVdfhPrr7qS5/9FKhw3fp1bzzr/N5OR2m48db77WzynBNP+pv/9XfZgd7//oX3//3f/tfrzli/fmDgh7dcZ/uZL/z5h2YmwfbgW//67+eeufnU5Rv6+53HDkxfe/UPZg5ddNamtQ89O2TbCS1EVI3AcoBE08sG0gw0Ay2NDFf9SKW+cIyaiRDzSvq2oXzb2ta2trXtVRaYnw/3gQuuymXmOiDDTCKXS8DwvsPF6cmeFLz33Zc98sD99297tCzD5YMDK3ocW1YSWL34TNiz3ds/Ufjdc8TffX+3LzaevTlzS0f6rJPXv3WL+4vrxp584JnL3//2z/3d7q4ksmJcGDnwif/rg9c+tPuyS9782xfk/tun/5L1nfCRT78/X7144zKrfCh/+413Pz0ZxIllLJtKWeH0xFQy4TEFS3tg6MC+7mzi83/x21/+xs2rTt70sQ+d/oUvPL00A1tOXHHftYcvPW91cf/yHc/sP+mE1P1PDXVn2Wc+/q7P/d33zrv8I394xe/f87OfnHdKerQ38f5/+ufCTGAzWLF0SXl6mmc6LdeOIsUYU8ocyrNZIE9gNESIABF8z9+0aZPlehYHpjWQAiBgXCJXAPaik+uIqFqt7ty5s1KpGDXxOI7HxsZWrVq1ceNGI0qYyWTCMAbOLc6Ac0DhOE4khA7iI6L2Y07tA8YYIMZaBXGUcHMdgwMT44cf/fE1YbGw5uR1G995ycCFb1iy9fHao3see3x7aia/7e4HRsfGVjlZlwuLhCeVBgg5AoAjAABizqNYVYEqjHFmkSW4xSGoFeIacJiSwXhQS/jJlJ8p1bRixFES0wpBkesRs0EJDZJBzNAgdWYoFXMOE4y65LHuCI11WDwL7h3H4GyllElpdV0XAFasWPHwww8Xi8XBwcGOjg4TmB8cHNy0aZNZSiHEUYlRGhlKy7LCMDQFwnzfBa2QWuG7BkDAenprXX2ymdnelFxsKFZmEokVy5ZNHjiY8dz8YeBaZlzr/DNPXpKDWmHynA3WHTfxqJRPZe3eNIhK8cLTl93xiG27auMyuG742bede/obTj3xX79x6+X/75sK42c+9sTNZy/H+7fmH3/k7gNjnuU5StYEVxbC8PBwd99yLkKP8z98z4WHnw3/91evfMtbLv7ER8654ZZdfQnI2dHvX/rGjUvgTedu/rfvfv/Df/+l6+5WV37tfT/7/mN3337nRz56+ac+8YF7dz76hrOd//E/rh0LSqpcmRyePumElRRWkWeYRUG16vqpMI6BWPMeRwKk1hv++fG6np2rF7c12t8ZbWtb29rWtpcdvDfAKZjYIWllhO0ax9MERCqKwPOiKOzs7JRR2NsNjGS5VPrTz/48mxMf++MLPvbRKyzOUMWyUulNO1QczwJgcTSHNQ/g6Ufuu+Oma1f1wevOOGX0wDPlAO657Yb9T29buxz6ssnqdNFjui+bmR4dSbusryNdLehzzjilvyubceGCM5cqFf/qtptUUEq5AgU4TFsgu3u6Vq098Yt//cnb7ipu3frYBRdcEFVh79Pb7/zFNZ0ubFjW+fBtDw1mrTWdngrCNYN9y7qzvgX33XXrhedt8Tgs6c5FlfiMzemUwzGGW677z7g8bYEqTsPSficMqhwxCgLLqucvUnM2NIFGIFRac86JQDAAgETCE3zucQfi0a8GJRKJUqlk3lRKWSgUEonEhg0bjEK5CdtbljV7cUTkrFKrqmbK7Vw9ysWbBqPJONeQNJBGUFqnM5n8zDRwS0+U7v/aVcENj932V98NrrkL/Nx557+hWg5Gn9hTeGLf1La9bohnvO4CZ7CvLBhFaIFTUhI7Mx2rls/EshTLnjVr/JWDay56vV7Vvy8oB66wUr6yEThp36syNl4LkksH+046peClEsvX+svWWH3LUydslJ19eaUjISarVUz4/StXluO4KmNNSEc/ZFowY6plEjSC4cPoOncFkDNQqv68hQEfx3FXV9emTZscx9m3b9/IyEgqldJaCyFM1rIQwmS+Lv5mMJwcADBkHt/3zS3COJDWEMUgFSlNWjd2q569UbUC3cgE1YS6Tr+p1Sp9fRAGYaVcTLpw+slLPnb5R1539sahfRLCMosg41o0Nb60J7ukC3Y9+SiXFRZVfveSi3c8BmN7nn7LljP9sLayK0sFOHvzyrTFJMCvbrt5YmzIsrTGGJiyE6KzJ/nG17/h8o99+M7Hd562buNgBq75r/9UFDz0wK88gHjowIrlcOL6JWp6uHgANq3qXjHgT4/tW7u8m0LoTjsXXrBFVYonroSedMe9d5RGDxxymeNbnoVQLZfTqSQDshgHxpSkei0oQjNYJAWkaDYLlgy5CDSZOq8MAOt4n45qOdpR+ba1rW1ta9tvhpmYlmZzUihRCAtZXKmUqqWka7kuRDICYU0XK5/+719ds3zJ57703t//wAd/ePWPXZtPjQ1v6Nk4OQ6FiaHulFXJQ0fCmdHKcWFk+EDn6gGXw8z0VG+uW0mwEB2Lx3F8eGKcMVYr1S68gB94aDSKghWDK2+4fteuZ6fedOqScrkcRTyZ7IgdKwjKZSqCZfvZrn//8V3bdj7lpFKpdLYWQqVazvg8qEBn0nvssYff8baz1q0YODw0edaZ5+/c9WxYhbHh8XSi89lnS12dfbu273zwCRo/NBVJKBajsBoxtBAhnyfLsizLEsAjrbWSIPic+DYdr8knolKpxDlPJBJENDExMTQ0dN555xlIV+dX1Ouwzp6ZLAzD09FHozUCpyOEMQ11HhA0kBGp1Eh2JuNoPpDqUjGfPjzV7yXId0NHXPLWt7nnnLUm27d9+/a+jWv73vnmO77y1azguw7uSZ615o1/8scwXt79N1895fUXLH/3e6GrGwQfGB5Z9ss777z2mmWc2agAdcSI+X5nZ+/g6WcMbrkgtXffyvO3wN4nr//ev1z0yc9U7n/41u9+wxKMEsmz3nYJnHba+Ff+pjA+pRmb1/3Fh+SpkTu7cDla6Oj0PBe0LEtrPTg4KITYs2dPsVgcHh423pc5SxFCNKH5S2G6ZaR6duWR0LDj5hQ4q4/RHCbYNoRRlMvlEkm49cZtv7zu557PPvPXnz13y1mFAA4cOgiAI7v2lDYNZDuzQyPD527csGGgf/ej+0fGhwWy3pzXl0vfetMTNZrpzmVDCRyQMRZTGKkYdFCoFhl53UuWbd81csPtD77vwrcIhEOjI0LAvv17gzI4pHQMKZ+fsWndw/fet/Lkk047dcP0dGFJX2fSAY5aIOTz+e9866DX7xJkolBN7j/U3+lJTT3ZTC0IpPCjUonzVCOB9Yj53nMru6FeGKFn7WqvbWtb29rWtldhmB4VEEOS9TKmhIBAoZKgXC6YEGDx4UmV6+tmidTSdZvLbtZNeQdGISRRDGLuJQZXrjn9rFMGe0BYVrlSTadh6cCSE5ev3rEfDkxOnLjlNIvg9LPPc1x7++7pUjlG7vAEi7yMcjJeuvyTa57ZstKdqNHuu+/PDa4eHprMXbzB715aPTARhmFIJSmDXG/v4XL1pge3Ck2KACxx/5NPn7LxvJPPPHfFCYPDo+VtTz0zUZx+etfo5R9+13f/5Zdv7lv9Bx/7wG1379W6c+u28dPf3v/knpkD8VQN3b6+k6sMatag74KMaokUDG0dc/1UNYproMhy0LLIsBrq0oZ0/LA8EaVSKcuyRkdHGWNLliw5++yz+/v7TYQeGsriWs8hQjU7NCsj2iJGqecSp5/HhdP1iG5dBKX5HoaJrBA1gkSqCQiTuPHDb7e4vWlFb8+bX3dw5+M//Y+ruEvF/qS7oi9OuI/u3iW3D/zWpW8SJ67fd/NWmcicctFFsHr18PXfe3rfsz1vT9/2vX+enJkpEF30gfev/PD7zwL5+A9/sAwBGMZSFyu1cjdBbyesWupVKj/++J9sWr1k5MChaqGcuPji+Nr/ODB5eMPGjXDhxTA19cyBQ0kmEgm3EUg3WkNm4Iuc9vrSGpI9UF27vQ7vqb7qmkg/x0waOo1Sqre313XdoaGhsbExIspms7ZtA4DW+qXB8UizLgfqhtSOrhNpmmKioJhWGk3F1LpPohBK1eqBQyG6bljmAQOezi49YUMQTBOPxkamg9fBijNPP2co/0eXnsddyNtw/56hv/6DSycOq7+/7RbR1/3wjr0d3alHn9yWWz64Z3jIT6hIQiW2Y3RCUMoCN5muauGh/aPrf2GlumLNnxwe3lJbfvHb3/bk1id+6/W/VYnhqYNDPffu/PjH3jd6qPKzm3/58ZM3vPPtF/zox7cV46gwA/lq5dGndqTSuXIoz1m9SUtXZHKdrhtU8lYiOZIvViWSzUFpy+ZBpca40KSAJIAGIk2IhISKiNd3KwHVFSobWS4vnTfehvJta1vb2ta2V6YpAGJ13IIESMh0FNnppCZZqBV/cv09n/746/m16ZA5Z73hou6M/Xff+vmh8dFER98v79975pve/rNf3rg7X62INCO7JKB7xcYCpD715e/JGMBO7zkEsZ+FRPqffvCLQ1PRf/3ykWw2O+V3Xn/fUxMVOTSZvy8rzjn3vFPfsfyaG28dz09fc9vO/TOqLJKSOYqUJhgu1m5+aL9MZDjy8fHD2Z6Ou7Y9Mz0Vrtm0gTKZT/3Vv3RkEhOh982rbnzj2efsOCwnbnqyf3nq3gceniizm+/Zsf9g/g1vvihTqz6ydffY+NS3byg+NiFrmE749lQRntq1m7keOA4SizWAMtKGyGYhsyY8Zgb6kYxzXqlU8vk8ACxdunTt2rWJRMJkTLYCQc4xVgQ4y9unenrrLMQ3Ko2tIukvjGgbsduFfoImUkYSBwGIOrtz7/z8p4Bb4Mjhh+7/9v/8sjVePCXVTQzB5X4mZWuY3rYPHtzeecaWx36xdWDlyp5LLoFy8YE7788mO5+4997Y9fYfOhRb9vTwyMrzX7/i1M23f7O0LFCgRdZJWozXZAwuAx7/x7f/0Tmwf+/w3pUdmad//pPT/uzTl/7hh7/21b/5wHveB109N/yPLxwuVHpXrKRYAmmo62mSAiDUSIwtbuDQ0K6hWQhvfJs6RtYwV5x8wcIxxmq1muu6nZ2duVwul8s98sgjURSZs5QwDA3HxiD7Y/T4mqr5jIARINZ7Zo7UFJgAPTHQ2hSSQlAIgCwqle9+ZOfFpy758T8/8JVv3bmxf/XaM8+LKPjOVQ8+vn3/5bsP/s47L3vDCfY//O0Np5+7vORnHnzmWS3guusfGC7WMJW9+o6H79i6/x1v+90dQ/sPx+QF1r9fv2esbFUhox0XVFCo6rvue9IC5vQumSkFg72D9zz08I7x8d9+wxvPft2ADGr/+19v2V2l6VseKoTeo8/sGGXZH177wMmbT3l0qGABfu6LP3j9hRe+8bLNhWJ5eGj0V/ePJzvpULUkpBzs6Fq61v7613+lbD8OpJXrokiBipFr1Jq4BlQATGOLDik1JY3ITFrdVZsN1R8rom9D+ba1rW1ta9sr0DQBodazZXIAhRASVRjGOpJK6f2HDnkO2Ja945k9D95yR0fKdzIe81OFiG6+56E744ey3bn7n9x78Jknz77g3NEq3HjHQ2M1KNakBSJfUf2D8PCO3Tv2P2vZ6b6eFfc8srOio0Qy99ieQzFY+SBQaD/ybz8FBh3d3bneviee2V+tarTS3HMtZJJ0oVK768HH4kJ5ycBSkc6VJJGbeuSpPY8fHLYzCUWuRUmvt+Pg5Pi3r7q+p2/NY/fel9pDtuXGjA2uPGHr7p2PfuObPOXJIgPLv+2xbWMT+aqKTz9rUzmA4bGxfKHI0gLchAlWAwCBxrqKDTEihfUymi95VN6yrL6+vlQqtXTpUt/3DQSc9xr1HCx8Q5Q2mLtFXHJReKUuSN6IQDeh7SxObLwFgj48dOizb3nPhRdc8HufvmLphhPf+ea33Iol+tAAACAASURBVHjlv/iUhkiCVjNhtRaFslDZ/eCjnZe+eTgOVw8ug4S/487bR/ePLMt2hKn0B/7kT2D1WmAWhDUAGC8WheWhZlCJRKyZIqVj4AAJW0fV8zesrx3YVSsXJvfuhIkR95wz40QSVq+GanXX/mc7u3q0AiKOWgGRwnqhIABgixt8I3jb4sY0xw6gF+ELGcVJ3/cNdZ6IlixZUiwWM5mMSY01tGzEl8j/m1fBdPbYgBplsRSBAtLNvF1tMoITmaf37rto7fl2OvfQkzvG9o1PT0w6GX86X077fUMzhb+/8jtpp9/jeNOd92vHX7psTc2FB/ftIdurKQvczl2TpW9c/eNSVO1asmRqpvCja27r9jpLEdcpD7TUcbT9qf1RpRZmc0rKAyOjPZs2j4+M/vhnN3CpU8nkyNCBrhNWPjN8uHjPYyPFfCLRe99j+x/c9my2r/vwgWcHBrLf/P9+4ucy5UIpk8nKQFeGDmVWLa9OFU88+ZR8DXYNjcZoQbWmslrFSjgClARGQEYXiBQxMCm+syAeXirgvtDaaa9ta1vb2ta2V7RxYpyAE2ipObfjWGlA23WqUXjLAxXyE1Gs+pYuszx/YrowM11AN+13DmgvN1bRgZWB7NIyS5EPNeZPlkK3pz85sCxfCrfvgjJZib7lIXNrSvQtX+f1DVa4P1qIArDRTUdezupY6ncO5GcqxWpYloySXbHwQs0jpYELSHWRcMD3K1K7mc5wcpq8xLL1m5jfUa1Bz5rNI/mwzNMqNWD3rC4o1rdhjfRoanJ/sq8zEMzt706uHPC7/M6VS/yOzI6x0TxFAcRoi8efOFAolgmZ0hTFEQCB4M0wLQNgTYmM48CyISLbtletWrVixQqT5jhP8ETX7egqHy3m53m6VH9iwvwIjMCfLi+biPjWfY/99AYQ/pZLL9m4dm1GMRFEALpEcYkpcMSuvft6li3zBpec9ZaLQVi33/ErCFRvqvPSj14BHR17fnT1dZ/53J7rbwats93dwLggATFZEiiMolpV6wgg7E37E09vF9OTYnpiZv+O/N23guesPf00ENbeX9xSCgPHT0gi1GzOkBu9fXFjn0eimp2E53YNmprxYRiamq/r16/v6OgwtXvNOr4EUJ70YsA9QD1g39qggQEXgZJTJZd7CYlsphZIy52WTCdyyJJeqpd1Lw1TuWluV7RVKutUsuOWnXBQyQgdAF9kB7SVDB0Purony9WAnHTvmmJkBeRo5MBscFNhYIU1VitW0329LJ2oFqocrGpMKpMbCRVkeiJKRYmOcTcnRa5MmZ7BzX7X6pnQGlx9ar6gu5atr6GfWLK8GIPwk8CgMJOP42DNppU33n54phIqZoOf0kGkpXQtgUAIsrmMhAuWqakiunDO2lz5trWtbW1r22+MoTBEAd48gAbWKtvGAJA0AGtNmWzAVyAZO4lkFEpkXAs3X85//Z//DVPdtXLsJ9O1IEp19xaDaqVcY2An0pk4locPjSWXrtr+9IEPfGIsrCiRTNUkzMwUbxy7996t2ybjICDI9C+tFMLxg0MQVTJr15JIBLUg5rwUKBlrP51zmSDOo0g6liPDKpA2hWCY78so7OofmNy52x4YgO5eWQuHxochlQTbHRoaTi9fXiiXLM+PJWOcjU1OQGlq9Zbz9m6bLE/ttnqy1XIZOSUdVZURMN09uHxi5Nm7HnqE1Wo1Ddn+PrK9qUIZohAcpwXWaUBGoKHOu6gDx+Zjq5g3EAKyo8JuWmvOuWVZTYI1AJh6nwYRGrYGA1CKAOtFTTkxANDAdOM5AVAdNTKARZUXNbVOW1NmNdb1HAk1ISJxRoprsJQmRactW+FJfPiG27b83mXgWavXr53afZ8sBQCWl007qZTP7ckDw+WZQsfqJezkDTCVH91z4KT+fjuTTqxZ/a0//dQDdz2QspMdK1etISzHshjGnAiE8DyXOzbYNrNskIrKRcviCZFM22wmrG5/6MHXvfv95190EQC77aabeaQsopyfoFJJo1ZY93L4S1YOiOausD4isUpKadu2yXA1gjPmgEUp1VoWKgiCZDJ5bBu56bEoBIEgEYwUI2vppALClltSA5JGIGDoJGZGxn/4s2sLYalzcLmaqcU6DKUUrl8qx8phzE2EUxXLt9OZgZGDu5/Zfej+hx60UwnXsSuVWA8f7li3Pj+8z0mkw+kCxBQDs1MZGQaRlBDF3PcUQ+YlXUcUp/Lo2uWpGSeZVL6lHTeX6aiVK6VqyHr6g3IJs92qXB0dz/vppBLuVC2qEKhYkWVXKqGfyclIQiINKoJIf/+HP3dqtQgszSyeS6hKDTShYGR8mAbjyBRGaDhebHaXzlnReju9mPzwNpRvW9va1ra2vRxG3ASSJRJxBACugBEyzYgBcACuAJUkhcAZoFGnBlU/pAYSUItKCKAZKynF3KwErQKNnluII/CsoBYQMmBME5TjKhCDRKI8UwThFWMCS2gkHUu03UBQECvFbAAslIoMGEs6mjmF/CTTmgQCaikjcJxiqQyAIDVwHtbKs4QWwXW1CsAmp2awuzuSCqQCAPRs0hEgQEKUKtPAIA5KwEARABOQXb33mSlwXLBZHNSA+wBUDkIUjJg1cfgwMqtMnPu2BpavRRRIYABMgFZgpOwAFOo6EwUZaE2EqklVbyhU83quoTY4/qiO4A0hvon2GGMGuy8UIzf1LZEz0FwQQxSATAMXSjOCGEEbYgwtvtwr0LziQ0gKAQm4I7gQQa2mVOwD8mroAh0u51d09vamMr/8+jcu+uJnT3/9Bd+55raLBwahpicmpkhBsgYUqtqzw++74kPQ4d781SvtYjXyvEIKQUmyLJZOrt542tINJ4KXrCgKE44KK6CCGkWHo5rFu6gWY0B2FBctFgWQIt7pZiaHJ+X+A0vPOgse2ionp/uE5deCoFLxbB6xGEGbcyRTK0oxUotNfZ0XziUA0JoUEePQlG9/rrC6IUEJIZpsKPNKIznffHKsOB4AkBES6RiIgdSkIq0RLN8kTmjSDDRACMgVa/po5jbQhAgBgd+V1xq9zqmJKiMAZgN3pCZwlFQxVGPwWKxrY3nJ0j35Sg3cjjjWkhBcB1DkR0aAWeF0BUCAy8qVQv1DRGkQlgqjIgLaTGkNzKKIMOlHoIFDUCkHlbKZGirlAYFq08ABE1BTJdJQJM1STk0GhACc18IIiKCmAQHcRDmSNSbAFVJqqlQAGFhYrpaAaQAAbdC5BgDFNDNcuAaONyELbFbwRQaAgEwhimPjyLShfNva1ra2te3XZAqAG84syXoIHpkC0FivIoOgGQEQA2LmsL6luOncw2vgGmeRpeQwB6+akFg9VMYAQLJWvMTiuaBUsxb1wEZAufniuVHj+aAGTOWb5sVZIz6H8yuzAjAgZ+5wRF1Rf3Z0TCKTR4hWzwF70BoFhFa41NLcMiB9HFYTAZBIG7dBAxIzlG4NjJEGAI1MIyAd3fsfscKUJh2FIZeSlEo6HuccNKHAWIcxBUIyVShAEMK5Z3cs7YVaBFIP5Lqyji1qYUZjftfunjM3QXGm/Mxee2oGsyIIyjA5+bEPffiP3vsha9PpkEhAEPcms6VSKZ3JAAEo6Xleyk+h5lCJOl1feaGMVU0RVCrVWD384APnrFrzqxtvnhkaXpPO5BzbYRDFVck0gmaaAQHTWPdFj4ZFYdTJZ3UcqXFshUa+nI7Pei7e6hqxjKBRmbep08MavHAzCGxsHzI+Wv2EjQAAYlbfhK3ympI3Dx80oKm41cyr5o08b93Y5M2yBlo3T0Co+YEw30Vq/RiZp+hKjenWc0siEzZqUZtDJ8b0vI05rzIxNd6FtAZsPTyZzzVqlJSiY+a6t6F829rWtra17WU2RsQQTfGUWUEUovbMvBDoI1NnxswbO64Slc8B58nwsxsVjoy2TF2GsqnDB4SEi+0aHYE84gg7jmNGiBpQQ6VS3vnAg4effLwrYWVdppie2L/n7s9+1vMdCEv3Xvef9l03Do8etksznudZgk/cdHPxqa358bHq03s3+8kcMj0xdefnPt972pnpjt781dftOXQovWb52OihzT19Q489Tp/7y+HRsT7h2sXqoz+/wb/plxPP7B3IpJVWnm0TEy7iyNNPQz7/wK23DHRkl+Q6oVapVsrCYaiJEE1lJF0P0i4y6belJi6BaiiOazAnG6i1AdH4sic6YhPDm04S1nlRdYfDkEzM6Qq9VrcmARDo+gSZJSXSc1xtgrlovw3l29a2trWtba9sM7E7PhcTYOMUmgEgaCQjQNnG8YvF0gjayNthKxacO+10vN59DnapV/lsASqG6Q5H04EjIps4iuI4TiQSpLUlRIg4undvUcDSzlRcnHJ1cnnCyT+9a4Zil/Mwf3hk94RnuStcxxcqrpTZUGFieK/W0fpUKoE8KhbB4rWp6NDPf3YgVC73EppVJyc6fRuBO0H87BPbEflyPw01NbF9p47CHtfOMjFVC2UslYxtx77kd/6Poce31kaG+letjUsFR6uM79dkQAAKTeScKWQAWuNR3M0LV9BE5alRUVQvWg7oeAJVhmRQKEJz7845hGJISK91bZXWzTAry/SS68e2oXzb2ta2trXtlYT2TdyV4DUbzzsaU/PoFi2h7+POwaD5gLMB5Vuj8vVCUXiMDoVlWbVaDQCklFJK13VBxl1CQBxZgrmgRSg7AHkqMxmUUUVdfiJre9XqtFah4wstVTKbCYIak7GkCLgCIK6hO5uKKqFNtptMF+IoVDKMQs+1OOOuZQOAVJoLWxH4jiPDQMcRCs+yrGwyAZ0dk3f+almuw2dQLRcdWyhJoDUxQG0o4SSBAJA0EuoXMblEdfKJbqL5V5SLSwjIDKynuvwiAgFqpHp93tfwFiZiALquI6qamj9IuuEDaUCcZfa0oXzb2ta2trXtN9eQgDVCfIw0Eh2xwnnbFhhD0Kyu2v2crzn+oKXOnlFAmup6kXyuS8Fg0eWsjkSwEcziKGzhVFUtrEWO42BMOqyRzROJhCUpKJSVlGG5SikrrFSxGmlLi1CBjTGSZKpWmEEOlSjyLME9oUgGKnStFHfF9MRMp22BkmG15ie9oFSKa6GfyWqlKAht1w3CKFQx42jbtuf7kYo5x23/8A/bn3wq63Cq1TyByYQXBwHjiA1FEg0MkGE9WXlRq6DnZvzqJtsGyGiQmjQSTfiyb1mzmk3yd53D35SiInMi8WvyKl+pYJ7qvCN8fjFKfYybtK0r37a2ta1tbfv144B530O6VWuPEbRx/OJMA8zSN+bozf963h6hXrEKFwJyeAkBZ7VaNQKLlmXV8ZDSCe5awok0VSuBzayBXE/GS9mOl03nuGYsopSX5I47Nj2lAIIozHR0uslEWauSimJLMMcuhtVDE4dzvd2W7x4eG+vt7NBK2kJk0inftmVQjapVm6EtOCPNOXcTPnOsUrU6MTHx9NatVlDrTWV0XHME9x0nCILG4JkpbqpNfdNjw1q6gQKpPuGvgFA3zboc2IrX6Yi36Gs0PlFP4m/JIcDZdGF4jul6MSa2bNlSLBZ931dKpdPpUqnUWpZ5sfeZ1pxzpZQpGqy1Vkod7UWMWi20FDhAxOZxkmkx6rbU4twYhaxmCyI2L9La0lpYYd6fAADnvPVl9dwdpYwCl3lT8+6mxYzUVMgw4lzNGWh2ybxYKWUkeJsdaL3IvOJ5APAi5m2hLdQLk1KaXjUHZYbQHGZzCZqDMjW6EdEM34yuObRmS+tFmivYnMlWLdvWFXzBltb/tq7pEW8MRJRSHo+duHAmX5IFerlMCDFv3pp3e7PFDPB5NtTC7fOCLYgohEDEOI4BwPf9fD6/ZMmSv/qrvzrrrLOa+0JrbXZE65Zv26stTLUgkMQAJBFojYwzAJJKych1rKqUx6OO6avPOKKMIosDA5BKMhSaYMFHF2g4TtOJTS5I8zPEbGeT8qcaYWa9OIYJo+fQekF0PW9yagoAGOdRHAshQEGoNQEkLRsllMtVySGKQUZlz/FYCDLWlWrVzeRiIM9N5qeLimlyXIkUA3CNjCiV65oJq7wWdHd3l8tlYKC0ApKlOBKC2alEEFYBgRiEOtIxVGWEns2QZQRnAlSt4nKLkZ4uFmzP1Yo0Q43aBNRZXUzyCLWTngcizxO8QURNWklpWVa5VkWGL//HI5KUkZaSO54BqZyJSNclWhr5z4yIzUH9rzFjjClNoDVwQiStdRzHcRgKAUTAOac4qtTCZCp1rF/utm0rpVzXLRaLQRAwxszX7YtA84bKlkwmXxyuklI2kfpzQXkDEVoRnkEera9vQsMmOp/XMu9PEDEMw3lQnnNu4Gwcx803bbaY2sjGbzFXa7Y00V4r0m0i6XkXCcPwBbHji7CFlzUVIpoT2BxCs9KHGbgZbLPnxiUzXYrjWAjx/BeJoqj5udOEdE03pukANNd0XkvT22l2qXk/tILCI0L5pjfy0tpxWqCXy8IwfEEo37ovnmf7PP+GmtdiuK3mviKiarXa1dW1d+/eK6+8cv369el0uhkFCILAFKYJgqAphNy2Vy+anwWjColAETDO0OJMqbieSNe2FwBUQFpaHmd1aUiN2Fp+qw62jx+SOmLcvR6Pf1Hvqk2pIQLCOY+GddPaaMT9FCAhSUSBxAipjhoRyVCSSSJKRlyT0IikCZhioJhmBIwYJwCqS7CYWKlq9F+B5gDaBJVRm9KtioEGZsgulqqLx5vfMkKoc6PnRaQZQ32Mt7Ju5BATvgJ2BQFozTlnDIkUaY2kNakmKa5FzlG/ZnE8kiZoZIk04A0iCsEYGu4NoWC2YKQ18mPTldda53K5z3/+80uXLjXx+IWh4sXgeET86U9/etVVV33uc59bt27diwhezgufN//b2tIEjk0YEUVRa0s9GNBS0sK0NF9jMOi8izT/pPl2SikDfw0EaeJF02JZVhzHlmUxxgx+tW07DENTGM/4QrZtm9cQURRFR7zIQse6eQJwjI7gwrlt9tM4EmYIiGhamgcRQggD0C3LMhXjzKCiKHIcx1zE3CdRFM27iAFkrQvXChbNu9i23QTu81qa3TDXn7eUz3NjNB2q4+FSH48Fetmid5y39r/1jKU5sc0N1bp9WjeUWfHWHTRvDy5sMYc25oOl6Z4NDw//4z/+42WXXfbWt7713e9+d09PD+fcdV2zsqZOYdte1V908yGplgqFxUBbnMW1GjpuO+t1Ud+/UtqCS6WPrBbya8R9ui6mc2S4j4tO79MmA2DuI+L8X5mAASFTqCVjMdcATKEGQkZIoAkYoVbIFGqLwJGoZ9nbjBG4EpBAIxIAJ+CaAWjGQDLQBAxB4iwqJUCFqAEIGQEgAScySuFm5tVscSeT/ckAml4HLDK7kRrMalaftFl/oKEqz5q5sC8nmCfFOAfQpBVi46tktryBmTcCQGzv4gYMAtQMkHNOBFrXDyts21YkOdjHBOWJKI7jwcHB5cuXmy9sA92O1gqFQvPLuL+/3/O89tq1rW1tey5bvXr1unXr/uzP/uxHP/rRjh07vva1r3me13Tm2+ya107kCgA0aTJVdAAQKJHwo4kac3KK2nT5F3SIiAF5rhNUKpROco4AJCUJ9mtNhJvH3qEGstc4mwl5FGqMCETzH6ERqm82MkBiRKAIQTKFABqUYsCpXqRLMqUZKKYM8OVEXINCQzdHrsGJSSNIRpEAInBAIQGSyVslNU84kICQISFqUzSIOBGAlqbeETNgvV4vaw6IwzmahEeHAJszTPXUyLqiYXNSXiZkipwJ5FFUUxws4VoWC6IQLBuAAWjUkkATSJhbE+m1tjdBa0AGQEAKtGIEjAFDjGPgNuo4ZhYHzlGrI4vILh7KmyNvQ48x5IEXJ3WUTCYZY0YrynGcF8HSaYb9np8r30rJbTJ3W7vdSu1d2GLIM/MuYoi8rQQbE2M2bJPmmxqae5M13sruNQHpJrUGGqx0w5WfxyppXmThAchLwvleeNkm+cdQfUznF5J/TIebXHkTVZ3HF4IWBtG8izRXcB5XvhWZLeTBmyl6npYXTKJokrBfcjtOC/RymTkjen6CjRngUW2fhS3zdqW54ZsHNSZsb9t2Mpn80pe+9E//9E933HHHV77ylY9+9KNLliwx52CMtTPyX93GAGZP0pSUNmcmnuv7zuCypQ8N7Y1N2dC2vRDUswTv6enkDAUiEmiSJnb7a+sAHhGLNxF8Myy9aKTSKD0053Hef8lIgpBGU0uWgWz8lUXACTiA4kAIDIEAJGOEwAAAmUYgJGKAQMBIcQgFIGhLg9AMgXNTqhWBUBM2S9UyTgwJGTEkhqSRpGKgiNUlhAAZMIbIWtOOsZ7B/SLXoxHpp7k452VWpEQCpETSc10RxpJACg6kYyAFKIE0gYJ6dq54De9NrTUZ9haQBqrzk3t6ugygRyRQErg49tCVMIDSHJobzPci0l6bWY/QoLy/CJZOE6LNA3atv51H54UFSZMviFSaaLL1Iq1ugOmA4QMYTG9QSCuBWwhhnJ9mB0zKgTnQaLbMA/oLL7Jw/V7cvC2cxnktpjPGyzL9MUNARNNinjd7ZZ6YfppBmdE1h/ZcF5m3FoZv04rzWvMazaO5WithZl5L08t6rhvjpZq3xczkcXqjX+uH8IJBzXOcFrN9nn9DLUxlnndNw15zHGdgYOCLX/zi1Vdf/Y1vfGNycvLyyy/fvHlzc8u0gdprKILFGEmJSOmkvXzpMtcdDpWEtke3OLS3pK8/nU5yBiSlJsa5/bJ0xCD45w4WL3Y1aXERSo0aUSMQI6C6UAwgANfADZjGhrYjQiQgloAEMQfJIeIgFEhOMadQ6FAAAFiaHAlMc1M9V826EKwBX4FrxjUzZCGNSMAIUdVpRYxAI6Am4AQMWzzRoyEXLayRqk1FXQ1AjDTWyTcvrynV0ZHN5XKFiaKMYsWoIUJV16FC0sAYgH5JdNN/83G9KXysOeKKFStc18TrGWhlHLVjBPOi+c1qvmWbfNZarZZIJJp5kJVKJZFIjI2NHTx4cN26dZlMplQqpdPpJmXcBFNt2zZqFS85zmhG7hfG8ue9eN4VFrYckUp+RFhjAurz4IhpaeKM5tUWtsz71cKLLGb4L1kQrGXU84bQ/O28IbT20zxZzEUWjuWIXtkR/bTnWbjnvzF+bXyM33Tix/NP42I21AvuwSO2LHxHk1lunnzwgx/csmXLZz7zmY9//OOXXnrpJz7xieanShiG5nn7u+DVAjsb/5gveEJEYAwBeKRBMfRd6O/KdliqEpal7bdAQHYk2AONArKvMkZWU0f8+QcOHJSvan0d6VQCNIBJGrItbEHPzPDMj9MWYjT7CUEIEWeKiDfI3ATACDgBUl2zkuYoFx4Z47PFRZ3NXwld9x+M8Ev97ebecryupcOwodTOtSGCIAEBME7aQHOTdMsAFCASawbkDfGG0Xzmd500rxmweiaucS2MyDpD0JpBnee+KF+oURzNOA9okoc5AQEBgmYguSZEyejlveVjpXIptyfJJifDSihJOLPLSIDEGGhO2lD99WtU95wRIKAAANChoNCFmgvBir7OBAeQBIzXbwt1rDMkjuQ8EBEZsjtjbHp6+jOf+cy73vWugYGBT37yk1EUeZ735S9/+ZRTTjG5odAmtratbW07NjvhhBO++tWvfv3rX7/hhhsOHjz4qU99anBwsCkSZThXr4IjkbY1VGlYA4hoAG1xESoCO2G+/Tav7L/ktBX/ducjJdYBxGw3yUgEQQQauHCoUT2KUAMqQo2ESK+qMxxCRUhIDIgj1QsDIaJSESC5rq1RRrUSoE5YsD6Np6xa5iFIABIexbHTQNF1eobBhcfHMRMagTEVa1CU7sgVUaYFOrFWTCsATWBpsGNAgNBUBcVZJZZZ16SuYVjH4kfTVc5n6yjVLzKvxCgHQDSoGgCAxwAKDPdAa0DNLA08YgDACYCgnqGhwJTkNNdvSCxqZaq5NkGrBkGkUXE12+3Wqkn86NadNJMIxDQHzZlGRgwAFBFyJIsKQZn7VjmsQMJqVbecx1w9/o4mU8zOuXDRScsO7dnJyE56HZWgCjGCQABE4gyJxzJWIQgL8NUD5anpdC2AztBCGwEAjQK4D14SZkbTCRKVQicPtqxdunlFN4/AEaDimAsLANnRc2GO6NYeIWbWlHO5+uqr9+/fv2zZsuuuu873/SuuuCKVSt17772tguuvrErCbWtb237jEB5jAwMDX//616+88sp9+/ZdccUVDz/8sAnJm2PDNt/m1WHNDEgydSuBAWki4pwBQEzAAPoyzrr+bM4hy+aWLaKgHNaqtm37iTQyTobVAKwJUutKEDT30SQa/oY2NqK65tGwOAjQtj3OeVAtR9WK5QjLERQWT+jL9Hf4BCABGAfbtrTWQLoBLdnxX1DGUACRZhxdNyQj+8gU1nkviulWiGBwvPkVNX6acPxotFnqmdKM6j91Qc6Wn+YLuJ5t4br+0/yvpdHS9Ss0u9R8i9krm64yXf9pnAaZowDW+DmmT0ITpUXQCJKBqqv31HvDLTsmHRKReIHj0+NtQoiUgA1Lc5sHe5IY14rTNkMuBAADDUozpTiB4NwyYyJaeJP/RjYCAM1ONTYfkfEGgxS01lppUAosG6LY8pwkl7JwuMOSZ21ak3WYJ4AhMMbqB2bHrIx3hChXq5K6EOKJJ544++yzOzo6duzY0d/ff9lllz366KOTk5PNTEqTwdb+impb29p2TJgAEQDWr19/xRVXfOELX/jKV77yrW99y/M8y7ImJia6u7vbU/TqiGkdKZ5F3GjXxcAEdGdg/ZqVy/p6RyckAAhmEbOkolhFBAxQAOgGZ8RIpxjREQaoZx+BAOk3tlHVySnIALFeOhQo1hqBMctigBTHACQITzpxbV8WpAIZg+uCxSCOpG39mlxfzUD//+x9d5wV1fn+e860O7du77ANlt47WChKbKgYlgMgBgAAIABJREFUIkEFlVCM7auCRmPBYGJH0UTsGBFRsQtoLJjEBBUQFYHQV3ZZYFm2723Tzvn98e6Ol3U1+SUCu3Ae/czncnbu3Llzz8x5znue93kBJFUGrnj8vlBKMo/sR0ZLACzKbAoOBYkB2r67Mhs0t2EJsw33tXNiL/MzIJyCTTngrIED2JxSSjioimo5hiJ5kpPSoIU7HosJOZMBNEp6dMkfNqhXZeP6HZUNkk4cSwKiAcgcZAuoI6mSTG3LAsJwinVYJ++wjdDS2OwZDxQXlhLEfg7gnWtFgTHCI47ZGNSk7l0LRwwZ6PdJCt73RAJCm1epfnKBjVu+FMtF+Xw+0zTXrVtXXl5+1llnVVZW7tmzZ9SoUW5Op5CxCggI/I8wDEPTNKzJde6556anpz/99NOTJk0644wzZs2alZaW9t9l5Au0Tzb/PWbAOXNkKnlksAE4h5L87HNOPbVi1Wf7D1R5Q8mKT60Lx7gNRA/w5ghWS0SUtZhYAgWesAXMM+uYjbx5vb6Z5RIkeMCjYaLS1IDXjoWjTdHOOVmjeg04aXBfGQAYKDKXgRDOKDiJBbbYEf0pCZjM0iUFNJaSl5db0rV0z75UTqnjEOCMgCXxmASUM90iWMCpmcG3+DOShLQA0lIL6cQE5URmlEsQl7gt2RxA4lxxAAwrIHuJQy3DMYCmdSrM79kPvlcb2zWHOBrzDTsuUSU/VTtj5ADm8A/WbtpbG4twGmfcUnyMatx2mMMZI0Bk4E6L02yr+7TjN+KTp3kH7MQUCAEiAXcUFvZrkllTmZ3mGXPqmNOG9slO8XhloACccSDN+cuM/q+ZzHKbsTG0bUGa/vOf//zGG29ctWpVUlLSgAEDpk2bVllZefHFF2ualmjXKAi9gIDAfz+GUQoAmDcfj8dPPvnkwsLC+fPnv/jii3v27MEaduIqHZ8hSABCODNNSfNqFCiDmMFSfPT80b24HPzwb//YtHNXpKHa4ws4smZY9UAVADdrFloiYVKLu2XiFjpso5Modm9WRdumqtqSbTVV7PdJfETXLuNHjz5lYG5xOjATPBKoEiEAjhmXFaWZKR9hXocsxmaOTWVJokp6Wlavnju/+DJe06TbjgxMosym3JYY4VQDRponJYeTdd4yc3EN6eGYeqYfOxBGCZOAcIfYJmFAHOIAA1CpA8xhRK6LxCA9Oatvf7WwKyhaorfbMXhic0unSkmuzzd+ZG5G6mcbd6zZuK062ugYEeJLtUECIoEMYFmH/+Cten7HbOStGxVV5ZzYtg2OBQBAHIXH5OghArG+nTJ+ccappwzqnZ8uywxkBpwxDoxSGZptl/5nM0q3Qmqi2R++iEajqqqedNJJo0ePXrVqVefOnfv16xeJRAoKCoYPH57I+wWPb//AoCYWmqWUKorS1NQUCAQAIB6Pu1pk27ZxT7QolWUZXeQTXTWhxVrehSRJ8Xjc4/HYto1vQTsjfIH+SIZh4DGxDq5bGRd3g4TlILfuLKUUg7V48MRnFr4FLUFdnyVI8P2Eww3OBdo5EiPuHo8HAPLy8u6+++7nnntu6dKld9xxx0033dS9e3f8iVHUhxY3rl2m+K07NokhBLhNCKWM+RSJSJDtg3H9Ovn5kOyQumtfZW3cqDMaHBu44sEwmMSaVRwcCCMEjQDdLbqadNDGlipJwAg4FIBzCowwM1mlIY+SlJJSlJ0xtG+vIT1zi1LAS4FQJiEdcGzOj6K3CQfKQCIyB4gzRwv5M3t3y+zVPfLplx6HSIxqNiMtpZ0AnSFJsxyhmREmWLt894LCiSqxoWhvSTnInAEHhdkaAw+RwHSkoOYQEuicn9GvL2Smu1F5d1g8qlmLlBBGPIQ5NumcIkn9S3yarIBVeqB2x4FwmDWZXHJAoSDbThSIjXkJ7PCu3hEb4QfMiGRLRuqCgxEl1APxlCBJ0fTxw/qc1K9bXorsJSBLQGxGCaeEcgKcHTZn/++pfJucD1mRrut4WvPmzZs2bVp9fb2maQsWLOjSpUtWVhbyPAAwDEPUdu0YIyWAZVkej6ehoWHt2rW7du1qbGxMTk7u169fr169VFVFe3hd1y3L4pybpukyeFmW4/G4pmk4c3OZultUyGXk2OimT6iqumzZsvT09NNPP91xHGRp7s7oVe+ycGRmtm3H43HOeSgU0jRt/fr1X3/99eDBg/v06eN6zLsW+C5fx9JCkiSZponOJ9juepwLn6WOBdu209LSrr/++ry8vOeee+7KK6+87LLLpkyZgrM1SinOG92+LazoO8yz6HBGAMCAMSpRAADHBs7xZ5UNlqvTMX2KuuSEvtq+Y92mf317qFqPW2ErjgvcEqNoeIJUHvnid1sMdnXMRky8ZAQ4YQ4DIJxwpss8WZaK0jOG9e01qFu3zhnpqUEIUpAckGTKmY3BbUpaX2h6RDU2FlM1iQO3CPEE/VrXwtTe3bdu+CZgyZoDigOU2xKjDm2OtCMNcm9UcnieKAbmOYMTk8vTZjbPZNacwKsxUB1QGInajHh05vXo+Z393UogJRnkYxu8oIwxiTIWj+n+QGGKzIuzctNDX237Vvt04+6DTQ1xy7ApmJLeUi6KwOE9H2fhHa0R3ETyw/fkJuMECIAsybKsKJLsIebQ7oVdclJOO2lQpxRdl0AFYJYjSSisIUCAMc44of/zAlrbWnnOuRuaBYA//vGPL730Eud81qxZW7ZsyczMvPrqq71er+BGHQVIfDG2XVZWtnjx4nfeeaewsLC2tjYej/t8vosvvnj69Olu5Vf89X0+H7bIsozRcaweEI/HvV6v21WQjiO/d+0CDcNAQh8Oh5ctW9anT59TTz1VkqRwOOz3+11jQdu28V1urVmk5vPnz6+trX3iiSc0TVu3bt0LL7wgSdKAAQPcCARWn8WTx+gssn93tuDW1hUkvoMCy1lIkjRlypShQ4c+9thjCxYs+Oabb+68806/3w8AWKEM2ipxINBBeLzLCmhLjJfKFJB5+hTqkyBJIkmqP8Nf0qMwtexgzc6KA5V1jabBAECmikwpxxIrEj2eovIcH1wS2IzZzGGEeVSanRrqmpvdKT21U2pydsCf4gWv2uI67ppqSJQ214c6Kg89DoRSFSDCTUJUExhR5Z7jTi3922e1G7dlyaoXOLMNxrlBuSERxtxipZzbjuM4mqKS1odskSUf7/h+EJ0wJxazJU0BzoBZMuE6VTSQwo1hNTVjV0O9f2C/7qNPUYo6h8H2EY20VezlqE06JFkCYEG/DsBkoCVZwaACqQO75Kcnbdlz4GBtuCESj1kWOIwRflxF5dui8sA4kShzGHDuDwYy0zMyk73dO6WmBzyd0n3JHpDQ6UimzVEHQCbz0/h0tq2Vd6NchJDVq1e/9dZb55xzzoYNG4LBYH5+/ksvvVRcXDxlyhTkVZqmHSu1lsB/HpLHxZZIJPLAAw98+umnZ5111tSpU7Oysvbu3fuHP/xh2bJl48aN69Sp07Zt2wzDCAQCW7duHTFihN/v37Fjx+7du4uLi7Ozs8vKyvr06SPLcl1d3dq1a1GCVVJSkp+fr2nahg0bMjIyZFnetGkTIaS4uLi4uNjn81166aXJycmyLO/Zs6eurs4wDFVVVVX1eDzFxcWEkI0bN5aXl4dCoc6dOxcXF5eWllZWVtbX169Zs2bkyJGjRo3yer0nn3wyxt23bt26a9eueDxeUlLSo0cPxlg4HN66dWtKSko0Gq2rqyOE9O3bNzk5GQP8bv1aIcDocNB1HaPvxcXF8+bN69u37xNPPHHbbbfNnj27qKhIVVWcTIqFlw7O6ymadnxH39DYmzPg4JOZJyCFvP7UoJSXGuienxkxHdN2OCNI5ZkDjDFOjyuBDUY0aDOVtwjlqiz5VCnF60kP6Km67ldkShzkg4fRXtJKZv5dyJseCXZPADgnQGROHEJsoKB7eVKocMSw7Tv31jSGCZF1qjLLjJtR26dyAhQIpVShEtFkwoHZthue580VB5rrLp0A0YrWBIxQqiV7LNvhzJFBkRhjDpiM66HkQw7Xi/M7DxqY3L2Eh5JtIA7QY1ho47tiBZwBcQi3ZELzUr1ppuaXIN3vaYjFo6Zj2UzV9A7K2v8Nlf9ewNTlGB6PJxgMJnlVn2QFdCXkQZNOLOnKj0Ra94+lvSL5W7FixYABA+bPn3/99dfX19fPnTt327Ztu3fvxt0wmCp85ds/lUdGW1paumbNGr/fP2HChMLCQkmSevfu/atf/eqWW2556623/u///u/VV1/9xz/+kZ2d/dFHH33xxRcffPDBbbfdlpWVFYlERowYsWXLlkcffXTAgAF33XXXa6+9FgwGDx06lJubu2DBgt69e99zzz2GYcRiMcMwGhsbu3fvPm/evD59+jz77LM9e/Y89dRTFy1a9O6776amplZXVycnJ5922mnz58+/8847V61apet6fX19QUHBddddt3379q+//trn8/3hD39YuHDhihUr3n333Wg0Onv27BUrVjzwwAOxWCwWi6mqOm3atCuuuKKsrGz27NndunUrLS09cOBATk7OmWeeOXfu3EAgoKqq6Jwdt9MSQiKRCCr9QqHQZZdd1qtXr1tvvXXmzJlTp0795S9/6ff7kc2jukZQ+fYP2jahp82ebok/IDfAsYBKkkwDVAr4Q1kp/ibDjhqWZTNGqExkQghnwDgjHVZL02YjA6CEEgqcc5vblDNFpl5V8anUK8sADJjT/D8nIHsSyr4nXEZOEzU2R+xG5cCJCrIFnAPhsheSk3OHDCr7xxdGaXl9JMaJJElUIoypMlBCGOcOsxlI6KvdQkddKo8qhRPhqe208SV5JNLEOVMlSZNUSggwMDjEOImGAvnDhnUZPsyXmxMByT6Soqn/gMcfXmOZM5TJAYBHoZ1SfWkBr+Fwm4ENYNqsg2ppfkhgc9gU+XAqj8OWJEmyLCsy9SkeVW6+ZIw5lHBCaavb8ScZtOQfWfexbVtRlIaGBkyOVFUVpRGRSMRlSO7ZiyGqPSMWi+m6Hg6Hm5qaOOexWKxz584ofCeEDBo0yOPxlJaW4p927NjBGDv//PMty1q1alVeXt6ECRMsy3rjjTdUVdV1PR6Pf/LJJwMGDJg+ffrKlSvff//97du3Dx061LKsxsbGIUOGnHTSSfPmzfvss8+qq6sBwDTNQCCgKMqECRN69uxpmuZTTz3l8XgCgcD27dvXrl1bUFBw++23v/3226+99to333wzefLkTz/9tKmpacaMGb179/7kk0+i0SghpLGxcdGiRZTSuXPnpqamLlq0aPny5eedd151dbWu6/v27bvhhhv27t37zjvvrF69eubMmdhvm288EZLvaECVl8fjwZrTycnJjLEhQ4ZcddVV8+fPX7x4cSgUOuecc/x+P5arE0+hDofvdKecA5Gax82W/0CSmqkuxzRJ28OJpkqOpnDGOSHNpm8cOP8ut9LdojVcB21kBAjmfnIOnAHnEiEUOAEODmtmFgRAkoAQDgQt2wknnDRPapoZ8REGI+DIXOFAGag24ZRasso9SaGePUdePrV245aKL7/aV1HObAsclTJTAYkSDgQoZ5RTyhzSEtsHSjDAi3SJ8Nb/HbXGo/xxiY2McFunFKhDlbDF4jZzFNXy6hAKdTtjfO/zJmi52abm4cAlhqTwWK+oHebGyIHZQJgs0YBH8qMTEQesbtYcj241a+2AjT90W7kDEK4OcwDgjkRaysAxhnWkgNNWT8CfhNHLP8Tj3RzEiy666L777ps3b97OnTtra2vXr1+/bdu2Cy+8EFoSCjEqL8bR9gyPx+M4DpYI8Hq9lFJsQXsZ5ExIlxlj+fn59913X//+/Zuamvbt2zdq1Khrr70WRe2rV6/2eDyEkFtvvTUej9fU1DQ0NHi9Xsuy0EymsLDwgQceQF3W+vXr6+vrAQA9bRhjI0eOHDx48MKFC2VZ7tOnz+TJkwOBwE033VRbW7tnz576+npZlg8dOpSTk+Pz+aLR6Nlnn80Ys20bP3TLli0NDQ0XXnjhpEmTMCt3/vz569atKywslGV5xIgRP//5z2tqalatWtXQ0GAYBnZL0Tk7KNDTBtWfycnJ7kNp/Pjxubm5K1eufOqpp7799tupU6fm5eVhbB5zOVCc4Ba+EGhfiy3Q1kBGCAOgBFiz0zLhBGyicioD4xIHCoRwBkAIc2TOkPA71EF1igxcAly95odtO2yjA9zhjDAggMWVAAgDQkFSgDNscCgw4JwTjWB6AUm8gIlU68jBBhalLIkTMCmxgVDQAAxZgpT0zLGnZnbr4i8pKNu5dd/eb+v2lntra2Jxizg25ZQCI4xzx1aoDECAMOCUEdayPkMoJ4wwyqm7JZwQOBqNlFMOnBN+9BsdybapYzuORDRGNUgJBvMLk4oKswb2yx0+lOfkGFSWiRTiYBuW7DlmycEkkcoTCbgE2FmJjLNrACDAJGiufdq8hHB83KGEAyct6n/CCKe8eWtzhzuMEMolrBDcnAVECCWSBAS46xDrVr0mDH6KlbO2BTY4Lno8Hsuyfvazn23cuPHFF19UVXXr1q0FBQXTp08fPXo0CpdxyEyckQi0Q+CPZZpmSkpKLBYLhUL79++XZTkYDBqGUVlZyTkvKSmJx+OyLPv9/qKiIkVRampqFEVBGxlN0/Lz83EmUFNTs3Tp0oMHD6JEx3Ec1DTjNAClWUlJSZxzRVHC4XAwGLQsC/1w3nnnnVdeeeXMM8+cPn16586d9+zZ88QTT+zbt69Hjx7Y8dB5xufzlZaWyrIcjUZlWU5LS5Nlubq62nGc3NxcWZZt29Z13TCMpqamUCgUi8VSUlIkSdI0Tdd127ZbWXQlpuQKdFDgLyhJ0uDBg3v27Jmdnf3444+XlpY+8sgjaF1qmqbH40F3XZxAilzY9gfWatxiLYMag+/KfwKAAWAClSlIADIDpXlUlDAISCjIBFhL7RngzncqneYtbyk91PEaMbAnoVYGL0pLXSyHU4uAIwEDsAA4B7nlKK0uIP3Ry/5T/ZZxAM4Z4bT5ExxQJWgAkHVVysnIUPrpxVmBg11rd+60NmwMHzhkRMLcAeI4YHNuE6p6AAgnDIDSFipPOCGcEMIIp+4WOCFwNBoJR1ckfqQbmc2xkXMKhHFOgVLJyxQqJ6XkeJPTtKzspO7dvSVFakG+nZnaIHGPw0JEAhNkmxyFugE/uqaG7JxCc3YGZSgZ4oBlwJorInAmyUqCHocd3tU7ZiOhtKWRAgPAf1IJKMgAuL5CZAAAhwEjwDmnBIsnMEAT0YSfjv8Egfk2yI1pmo7joF0Jtvz617/u169fTU2NJEk9evQoLCwMBAK45A0A0WjU5/OJAapdD56MKYqiKEpKSkpubu6hQ4c2btzYu3dv/LnXr19fWVl5yimnoHd7ZWWlaZoAUFxcbFlWRUUFANTX1zc2NlJK09LS9uzZs3Xr1hkzZlxyySVLly7dtGmTaZp1dXWotrJtG1NacQpBKY1EIrgysGXLlvnz5w8ePBjTFgHg+eefr66uPvnkk2+44YZvvvnmyy+/RF/52tpaDMqinqeioiIWi+Xk5BiGgedjmmZDQ0MwGAwGg+FwGD8IZwKmaaIfJX5xPB8hsDk+ujGuI4XDYU3Tpk2bFovFXnvttcsuu+yBBx7Izc1NXCcUVQU6CtyhstVYRgFkAAmNC2mLATM5LCQI7oQd658nboE0Bwg7ZiOBlu/LWyQMHDgDBgC02cxRhu9E8q0u4NHheFji0mFcpi1sAv34KOVU5X6QaVpyalDKyUzKyNCzCw7tKYs0hQkHlUoomm+p3dvMZzCUSU7U/CZOmE1NKkuZOfm+5HRISlZzspXc7GjAyxQvBVmmzDFsyZFBPaaRKf4DE/QWJyoOQDjmxbaUK+Y/dJ92wMbDZsXf/ZOA1Px0clPPqQycc0aI1KzVOUJjktxm6ItSGg6H165dGwqFdF3fvn27LMvoBf7tt99WVFQUFBSUlJSgPQiKH8SA1J6haZppmoqipKWlTZ069aWXXlqyZElFRUUwGNy9e/cHH3xw9tlnDxw4EIP3GIYHAMdx+vbt+9lnn82ZM0fTtE8++QQAysrK6urqsMzTBx988Mknn1iW5TgOhuGxJ9i2fejQIZwNop4Hvef/9Kc/hUIhjM1zzgsKClJSUlBX89VXXy1fvtzr9ZqmiStChmGgrw5G63GtoFevXh999BFOSz755JNYLDZ48ODa2tqkpCTLsizLisVimLxhWRayOlmWBas7PoB1Azjnfr8fO9s111yTnZ29fPnySy+99LLLLvvlL39pWZabiy+eS+2Vuremm23enBqA66pI3QH08AgWJUcjsfPoA0PyhLQm6YSAAiADsITBW/rhg7R52X9SAkGTQJZl+p13PQUgoHGQCBAqS3qAM+b3+ANJGY2B7EBBiWoYgFabvO0qfkfIhhJ9iqPRKL5QFAVDA+hojE7NKSkp//rXv1JSUtp8+BydeAUA1zSPLxjQvX7F56O6zlUlSdUs9H8kVNJcZnlMOyg/7Eb+fiLn4U/fE2v8Pey7E0Kk72a537tF6U8y+W47Ku/xeJqampYuXapp2pgxY+6888709PRYLIY7xOPxa6+9tmfPnqiqFwvZHQJYaRUAJk+ePHr06Lvuuuv555/3eDyhUGjs2LG33HILRsFTUlLS0tKQnUuSdM011/j9/o0bNxYVFU2ZMmXp0qW2bffq1WvYsGHPPfdct27dzjjjjKqqqkOHDqEtKeZJp6amFhQUHDhwwDCM8vLyYDCYlZWFavtQKFRWVlZfX28YxsCBA2fNmlVZWblixYqvv/76lFNOKSsrKy0tjUQip5122sGDBxcvXpybmxsIBAoKCnw+X2pq6vz58xcsWPD0009LkjRkyJCnn366uLi4pqZGlmXXYD43Nxed7zEHAOP0bskqgQ4csuLccRxKaTQaxXRYSunkyZNHjhz54IMPPvnkk+Xl5RMnTuzTp09jY2MwGBTPpQ7EXNsgT//ZrqTVqzaj0x2tkfy7r9xOurUEIDXXNTqMrUmcEUIBKKcKA8Y5ZURN6tZDNwy3UjhrQRt8lvz0DjaoukxVFEmScLXWcRyPJGUFAqj/jMfjO6qqhkz6RW1d7TGc5nKHSZKkqipVFCLLhDaX/FITf37S7m5a8p/vfxzcp//jo+2/2OffHmPw4MGMsSVLlvTo0QNDWYwxLPa5detWAMjIyPjXv/6Fkmg3maygoCA3Nxfj9KifBoAlS5YsXLjw/vvvP+2008Tg1K6Avx2qDpDcoNvMoUOHUlNT09PTcTfDMDBGgs6VsVjs1VdfZYydfvrppmk+++yz69ate+aZZ/Ly8gzDwDAGFvrF9Rk3DsoYM03Ttm2fz4eptKiYRxkM7oZPUnx7TU2N1+vVNA0/HXfAM0xNTWWMGYYhyzI+ggkhTU1Ntm0HAgFN05Cv4ywFTxu/BYZm3YKvIip/fFD5xEC7bduulzwh5MUXX/zjH/+YlJR0xRVXnHXWWfjrS5Lkdk6RLyEgcHSQ+MhFUuEG4BML16Dys407/cgMgg5zVEUFANuxGWOqotq2HYlGGhoasrOzFVk5Sr4/R5zXCZxwaLvaK7K97t27e73ed999t6GhYdKkSYqiYJTr0UcfdRynU6dOnHNZllFXLdCegT9oIg1SFCU1NTU1NTVxN9TVIMLhMKW0qqrqlVdeWbp0KbLziy66qHPnzpjPigV6mruRLCceHx1yvos0UBoMBt3dEIlh8langcfBM8S3I+OHFk/JpKSkxC/ibr//LRLfJdDR0Uowg93JTbufNGnS4MGDFy1adPfdd5eVlc2aNcvr9TY1NaEnqWVZYmVGQODo36qukQZOxd0/JdpmtKbyR4DP4tzeYQ7OK7BW9PYd27dt2xYMBhljeXl5wMFhTpuzi6N36XjbJy86lcD/H5VHD3IA8Hg827dv/+qrr2pqaoYPHy7LcmNjo8/nW7duXTQaPf3003H/RNImcNzA7/cDwIUXXqjr+saNGy3L6t+//4QJEzC8gcFOoV4QOIZwg/S46OTxeLp37/673/1u1qxZixcvTk9PnzJliq7rKK8SfVVA4FjNuqGl9CRG6N3ikj9YlOYIUHkCxHZsAFBkBQCawk179uypqKg46aSTysvL//nPf3br1q1fv36qqrYZmOdHq2gVPfyCiBKHAv8llaeUIlerq6ubMWOGYRiWZX322WeooY/H447jnHnmmejxLDLMjlfE43FJkvLy8q666irDMDRNQ8LkimSObehCQAASStTh48g0zeTk5AULFixduvSZZ57ZvXv3pEmTioqK3HKwImtCQOCozbRbteB0GiP0Lt13pfNH/HwAmO3IskwAmpqavi0tLS8vz83Nra461KNbd1VWvvjiC01Ri4uLUTD8b7/OkUJL0AHXMX5oaiQg8G+oPOqPJUkKBAJ33nnnX//618rKytGjR4dCIcuyUO0wePBgrAXrClXFpTzOQCl1NegoWTFNU9d1t/KOyCkUOLbAUAKyeeyKHo8nFovl5ub+9re/LSoqmj9//quvvnrvvfeeffbZyODbXM0XEBA40mwe86NcjaUbmD9qgwjnHAeySCRSVlZWVVUFAFhopby8PC0tbejQodu2bQuHwyNHjmxzQDwmF030IoH/ksojV0Nt9KmnnpqdnR2NRnv37o3hWEopqk7dO9CyLEw3FFfzeAL+vu4vLkkS8njXr11cIoFjC2QD0BKbx9C7+6fzzz8/Pz//ww8/fOSRR9asWTNnzhy/3y/UgAICR3OmfRjbaOHxqJ4/ch/tJtTato0LcVhVEIua79u3b9euXbIsDxw4MB6PoyulZVmBQCA/P3///v1//etfR48ejUTo6NMbQaUEfhoqj+Z91dXV8+fPz8nJ6dWr15IlS2KxGFqJE0L8fv9ZZ5118cUX44o2+ti4ybK6rgt113EA5Ea4xUewm7SU+EJcKIFjyBXG6XVwAAAgAElEQVTcLXZF9ykEAJqmDR8+fMSIEc8+++zDDz9cV1d35513ZmZmouUR+i9Fo9E2F9MFBAQ6LnDkwmwur9fLOUcCY9v2gQMHNm/eHAqFunTpEolEMByAPpUejyctLU3X9YqKim+//ba4uDgcDvv9/oaGhlAoJK6qQAej8pxzVVU1TYtGo9XV1bFYbP/+/bFYDCVukiQ1NjaaponiaVy2xnEUy8TGYjH8q7i4AgICxxbxeHzixInl5eUffPDBokWLJk+e3KVLF0z7AQCv15u46C8gINA+yPj/NsnnQAkBQprdYBiXqUQJ3bFj+44dO/xeX252DgUiESpJVJIk7jDHsm1qybIc8PlTkpJ37dhZmF/g9/nDjU265uEOI0fNQ0YE5QV+KipvWVZKSsqVV14ZCoUkSXr44YfdEKwkSYQQLIeGLTj3xXmwruu6rqOLs7i4AgICxxZYtuy2227r1KnT8uXLP/vss9mzZ0+cONE0TYzbCcmNgMBxBlejwjm3bVuWJEmStm3dunfv3szMzIyMDFmW4/E45v5hVhi66xiG4ThOZmamoiivv/760KFDO+fnO7YtLqlAx6PysVjM5/NxzocPH845X716dVVV1Xnnnefz+ZC1J94nAIDCehwXTdPEUj7iygoICBxzuGKwyy+/fMyYMQsXLrz99tt379599dVXe71e161LXCgBgeMGjDFZUWLRqO71KpSahrF58+ba2tqCggJd1+PxeDweV1VV13WscYk0xtUdmKaZlpbmOM6GDRsqKyu7d+8eSqhkIiDQDtHGmhGayjc2NiKt37Vr18KFCy+++OKHHnqovr6eEBIOhx3HiUajiSWBIKHigwjJCwgItAfE43FKaX19vSRJGRkZd9xxx8iRIxctWvTCCy+AcGESEDgeIUsSOI5HVQHAMc29ZWXVVVXpqak+XQ83NuqapkhSNBzWNc2DKbGUAmOOZTHbJpxLhMSj0f59+3br2nX71q0H9u1rqq8XV1WgXff57zehEYTP5zMMQ9f18ePHx2KxrVu3rl69+s033+zVq1fPnj3HjBnTq1cvQohhGKqqMsbwLaZpfvTRR19//bUYIAUEBI79A06W4/G41+vF2BshJD8/v2fPni+88EJpaemkSZMGDBggtPICAscTbMchnEuqym37m82bDx08qOl6KCnJNM1AKGTEYlSWk5KSqqqrPZomSxKRJMK55TgUACglhEiyvHP37pSUlL79+3/99deN4fDQYcPEhRXoSFTeXXTGtem8vLzrrrsOA/Dvvvvuk08+uX79el3X+/Tpgwmy+CdZljE1duTIkYMGDRJXVkBAoB3CcZzrr7/+/fffv+222z7++OO5c+dOnDjRrRvl1pDCspS2bYsMfgGBow0CwNvawn/UKCsKANiOvW3r1h27djLbyfRoO3bt0lS1KRLu0a07kWhTJOLx6sDB4ZwDJxyIRIEDAx4IBL7ZtIlQcuDAAaDEFwhs37nDNM2+/fsFg0FmOwy4TCVOoLku7H97nm03Cgj8JFSeJMBxnEgksm7duvXr11dUVOzbt8+27fz8/MLCQixFhhVAJUlCx3FVVX0+n3BuEhAQaJ9Ajj5hwoS8vLw333zz8ccfLysrO++884qKivBRhub0aH0tSRKaV4rrJiBwtNl8m9v/oNF2bMaYYRiqR8vIyOCcJyUloSw+fDBcU1cbCAQ4AbzZkU5z8t12776KuBFPS0vDpFifz+cPBnwBP6oPODS7M5MfP9v/ulFA4Ceh8tAiIW1sbExJSVm+fPndd9+dmpqak5NzxhlnXHDBBTk5OQCA0hp0aMYQvm3bhmEYhoHhfHFxBQQE2huw8othGMOGDSspKXn55ZfffPPNP//5z4sXL+7fv7+mae6zC8toCB4vINDBaI0sO46j63p+fn6nTp1cj5r6+vpwOIwxx8R5eysEAgFd10tKSmRZdou8NjY2+nw+SCj76q7gCQi0UyqPHdTr9VqW1dDQ0KNHj0svvXTo0KGFhYVY+5NS6gpM8WbACJZbtEVQeQEBgXYI16cCAJKTk6dNm7Z58+ZwODxv3rynnnoqPz/ftm0sFakoCirsBQQEOhDQeAPvYqxyiLXqA4EAIcSyLIyvx2KxNifq0WgUEmrP4Qufz4cknrdAkByBdk3lsfIZISQWi3HOZ82aNWXKlFAohEYQjDEA0HUdvSllWUYXeTSuQYjLKiAg0G6HeTcghyUe//SnP61fv37RokVTpkyZPXv2BRdcgBUisdK7uGICAh0Lrjou8Z/IvDHyiBN1x3EMw/j+2xVFicViqE2wbRuPgM8NfOE4Dh5TXGqB9kvlZVk2TTMajf7mN7/Jz8/Pzs5+5ZVXDMNQFAUpuyzLEydOnD17Nsa3ZFkmhKCqDDu6mLAKCAi0T2BaPwDgSIyV2wcMGLBw4cJbb7314Ycf3rt374QJE/r164cCG6GVFxDoWIjFYigcwJA8tKhiLMtyHMe27Xg8bhgGkpk2KZCmaVg8jn6vyCseE58b9KiVgBUQ+PFx7YcmtYZhHDhwoKGhQVGUhoaGmpqaysrKxsbG+vr6qqoqrK5CCEGhPL4Fp6qYCCuu7JEDEhGMFsTjcc45Lgjin3DZJBKJ4GvOeSwWw6cY7uC2m6aJjdCyIonMBtcf4/E4fgpqDPCwrrIQH4gINPpIPDG3DHDiwaPRqLvu6e6TeEx8PuI/8QXmXbiNWM2AMeYuAbX6FAR+X/ewpmkm1jowTTPxvfi93OsjcCIgMWKHHUBRlKSkpHnz5g0cOPCNN9544oknysvLNU3jnCOPd7uZLUo/Cgi0b2DJ+cRIPI4ahBBd1/1+v8fjSdTBtwKyfHe8wFse82hxcMR5gojKC7QftK2Vp5SmpqY++OCDhmEEAoHi4mI0Zsb5qN/vDwaD2L91XUcVmqDvRw2uhg/DD+joj08rRVGQMWP2Hpbg1TQN/YXcRRV8MCXm/WAKBB4cf02Px4MKBFxk5JxbloXkxo1zuMEJfKgZhoHnZlkWiq8wAoof5PV6cYbgZhbi45VSikWC8Uu5Lqj4dfAFWiRxzlH5QAjBXocnjOfg+inpuu6WO8DTwCcyLh/h4hJyMlxjxVMS5uInLK13p5EZGRn33nvvsmXL3nvvvTlz5txwww1DhgzB8ASmzRFCMKNOjOICAu3/vsZxytW467oeiUSSkpJwsMOxps33ukkyLuOnlApfWoF2i7b5N9Kmbt269e3bd/369Zs3b+7atevQoUMHDx48aNCgP//5z6tXr3YcB9mPS6oEjhqQs5qm+eSTT86bNy8cDjPGTNMsLS294oorPvjgA1RJ4W/krpO4C4JIvpHaIjCSrSgKBhsw6C5JkqIoGMI0DEPTNAxRIDVPfFwiV37++ecvuuiiX/3qVzNmzLjssstmzZq1cOFCDI1Eo9GGhga3GDA2IiilqqqimAF9k5CsY+9yFxPcSQI+fPEJi2/HKQfSdNwfZy94ZHeO4X4onoZLzjweD84HRL86AYErM9g9LMtKTk6+5pprXn75ZUmSLr744lWrVmH1DOyf7sRSXDcBAQEBgXaCttNekeQ1Njbec889e/fubWxs3L59u6ZpWP/1iy++yMvLw4gmYwwjtUIcf9TgkmDG2ObNmw8ePIgUHGPeZWVllZWVyMtx5QRj85IkRaNRj8eTWAQHU3mgJQ0IaQ3+FY/vBiDRzsiNnbvtboKEJEnV1dWlpaUjRozIzs5ubGy0LOull16qrKy8/fbbdV3HhR1VVTGhEFp0Dkju8SQJIcFgEEU+eGT8FDcDybU9hQRvAZyuIMdyp5euyhn7M85GVFV1Vwnw67gZ22I6emICV2mwa7mTPb/f/9BDDz388MMPPvjg+vXrJ06c2LNnT5w04nNPsHkBAQEBgfZL5ZEURiKRxsbGzz//vL6+nnNeW1uLgoRDhw4lJyf36tUrGo16vV4Ukoqx7ShTeQBALXtjY6NL7nGuVVtbiyZ6X3zxxeeffz5x4sSCgoJDhw4tX768qKho1KhRTz31lCRJXbt2ffnll5OSkmbNmlVRUfHiiy+OGjXq9NNP79KlCwCsXLnylVdeCYVCBQUFZ5xxRr9+/fbu3btkyZKhQ4eWlpZ+/PHHXbt2vf3229GdF1qEMWjlO3HixHHjxmEvuuSSS95///1bb71VluVNmzYtX758+/bt559//pQpUwghDQ0N27dvf/bZZw8dOtS1a9cZM2Z07dqVMVZTU/Paa6+tXbs2JSVlxIgRY8eODYVCnPMlS5bk5OSceeaZhmG8+uqr0Wj08ssvX79+/aZNm4YPH/7ee+8VFxdPmDBhxYoVn376aTgcHjdu3NChQ0tKShhjq1atWrlyZSwW69+///Tp0/1+v6Ioa9asefHFFysrK3NycmbNmtW3b1/Ru0404LzUvYlw4mfbdk5Ozj333LN8+fJHH330ww8//M1vfnPBBRfg3E/M+gQEBAQE2jWVx1FNVdW8vLwXX3zx5ZdfLisru+666yil8Xjc4/FYllVcXEwIceO7Ymw7yuQDZSEAoKpqNBqtrKyMRqOqqtbX16empqLUZP369UuWLPnZz36GKyfLli2bPn26YRjLli2jlGZmZh48eDASiRw4cECW5dLS0s2bN2/atOn3v/99eXn5okWLampq0tLS/vGPf5SXl8+bN2/37t3Lli379NNP4/F4RUVFeXl5LBZbsGABnhKqWbBGmCuFRx1LRkZGLBbbvXv37NmzUTZzzz331NbWXnHFFRUVFbfeemttbW12dvbrr78ej8fnz58fCoU++uijRYsWBYNBwzDWrFnT0NBw8cUXx+Pxl19+uWvXrmeccQYA/O1vf6utrf31r3+9c+fOJ554YsOGDaWlpVlZWR999NEf//hHAIhGo1u3bh01atTNN9+8d+/ep59+urS01OPxbN26lXM+e/bsL774YvHixTt37kxPT//444+rqqqWL18ueteJ+BBsyR7B142NjcFgEMVpZ5111oEDB958880XXnghMzNz1KhRSP1FZoWAgICAQPul8qgcxRdZWVnTpk3buXPngQMHBg4cGI1Gd+7ciWFOVzOKugVxKY8mlXcJvaIotbW1M2bMwJx6XEuxbRtlJPgzoZQcWiTyfr8/Go3OnDmzf//+t912W0VFxVVXXZWRkfHb3/527dq1dXV11dXVJSUlM2fOzMvLu++++95+++1f//rXpmkGg8Hk5OQbb7zR5/P97ne/W7ly5a233pqSkuLO5VBbv3Tp0r/85S/oblRVVXXttdcSQh588EFJkq677rr+/fs/8sgjr732Wt++fffu3dvQ0DBs2LAbb7zxyy+/3LBhg6ZpVVVVL7zwwrBhw+bMmROJRF544YVXX3117NixRUVFuq7jRMXj8QSDwerqatQU6bp+4MCBSy+9dMiQIQ899JDf77/22msLCgruvPPO8vLyr7/++q233mKMLVu2LDk5+bHHHnv77bfHjRv3xhtvfPXVV7NmzZowYcK2bdu++OKL0tLSwsJCDLviBRSyseMe7k/sxiOCwSC05IEkJSXNmTPntNNOe/LJJ++4446RI0fOnDkzOzsbUzIwN8P14RUXU0BAQECgXVB5pDIuobFt+4EHHojH408//XRtbe20adPy8/OffPLJwsJCjGMJofxRhsvRMUCYnJz8+9//3u/327a9c+fOxx57DG1qNE3zer0ejwfl6QCgqiqacEmSNHDgwPz8/M6dO5eVlY0fP54Q4vP5OOfhcHj8+PF1dXX3339/Q0NDY2Mj5kL4fD5Zlnv16tWvXz8AKCoq2rVrl5v+73YAVVV37NhRUVGh63p9fT1OAAzD2L59O2Ps73//++rVq6uqqurr6//2t7+dcsopTU1Nn3/++SWXXDJ8+PCxY8dKkrRt27b9+/f/5je/6dGjBwb7Z8yYUV5enpubaxiGYRjIsdAmFWcmADB69OjLL78cJw8jRow4++yzDcN47bXXAKC+vv7ZZ58Nh8OPPvqo1+utqqqqra0tLS0dMmTIl19++cwzz7z//vuqql555ZWdOnVyCxWj1kIYigsAQL9+/e6555677rpr5cqVmzZt+tOf/pSbm4vONphWJC6RgICAgMAxo4Xfb0Kq5CY4fvrpp7t27cI8V1mWO3Xq1NjY+PXXXwvHj2OFRGkv0ohBgwb17Nmzb9++Xbp0qamp8Xq9SHYbGxtjsRhaQ6LFDf7Tsiw0pHccB5m6JEn79u0Lh8O6rr/yyiuLFy+2LCs3N7eoqCgQCADAgQMHsO4GmtjgWxL92qElU/bmm29etWrVq6++ev/99xuGsXr16qampnA4TCmtqamJRCKU0oEDByYnJ48ePfrcc89NTk6Ox+MrVqx49tlnv/32W7QMQ7dT0zS9Xq+qqpFIBBd/DMNwbeNdC3zHcdBjJBwO19XVUUobGhpQgBQOh5uamqqrq03TxMJnANC1a1dJks4+++xJkyZlZ2dXVlbu3r37jjvu2LhxI2bB4nxJ8HgBF6qqPvjgg9dcc83evXtvvvnmiooKSHBwEg9DAQEBAYFjhbYVn2j9gVL41atXDx8+/KmnnrIsKyUl5c9//vPMmTO3bt06ceLExDpqAkdv+tViGoOUGgVRKAgJhUKu8iQYDKLyJCMjY/369ZZlSZKE/ozxeBwPwhjz+XyGYVBKvV6vJEkNDQ3vvPOOpmlPPfWU3+///e9/v2HDBjSWQd6PczzHccLh8PdNeWtra9E/XlGUgQMHBoPB/fv3+3y+7t2779mzZ86cOQMHDly7du2uXbvGjh377rvvFhQU/OIXv0C1+iOPPHLgwIHi4mJK6dKlS+fMmQMAy5cvVxQlJydH13Vci4hEImvWrGlqakL+5EqcKaXJycmZmZnr1q3bs2dPbm7uHXfcEYvFLrvssqysLNu2H3zwQb/fv3Xr1t27d/fv33/p0qW2bd99992apn3zzTePPfbYJ5980r9/f5w/uIb0AgJYKIpzfvnll+fk5Dz++OM33njjlVde2bt372Aw+CO1ZgQEBAQEBI4BlXcFNqgETUlJ2bx5c1VVVXp6OiGktrYWK4a6RuBCKH9MgLF5VVVDoRD6Kkaj0YMHDxqGgVaMhYWFpmn+7ne/y8zM1HUdq5xi5QsU+OLb3TpNABCJRJKTk/Pz81evXn377bfv2rUrEomkp6fX19djLD8ajbpvxPpNieoCznlWVhY6+hmGEY/H09LSqqqqMjMzJ0yY8NJLL82ZMycYDDY1NWVmZv7sZz8Lh8MLFy7Mzs7u3Lkzpp8WFRXl5eWNHz/+3Xff3bZtWzQajcfjY8eO7d+/PyFk4MCBb7/99uWXX845r6mpCYVC6DWJ6iC0mzzppJOef/75adOmJScnh8Ph7t27d+/eferUqX/4wx+mTp3aqVOnjRs3du7c+bTTTjt48OA///nPv/zlL717966srLRte+TIkVhhClpUTIKiCUBLNbFIJOLz+UaPHj1ixIibbrpp9uzZ559//vXXX5+SkuLWlRQQEBAQEDj2VN40TdROIKGZNm3a1VdfPXny5PT09EgkguzqpJNOcm3LQZhRHgvgdOsXv/gFsnNKqc/nKygomDt3bkFBAWNs1KhR8+bNO3ToUCAQ6N2797fffpufnx8IBK688krDMFJTU23bPuusswYNGpScnEwpveWWW+LxONpTdu/ePRwOjxgxorCwcNu2bdnZ2bm5ub/97W+LioqQ4GIeqs/nSzylM888s2vXrjk5OZiDq6rqtGnTACAej8+YMaNfv35btmw5dOhQUVHR2LFjk5KSzj///KysrB07dsRisSFDhpxyyimdOnWyLOuqq64aOHDg3r17CSH5+fnDhw9Hk/jLL7+8c+fOlmUNGzbMNM2qqirG2LBhw3Rd79evHy4azJw5Mzc31zTNSCSSmpo6fPjwjIyM008/PRgMbtiwgTE2duzYMWPGhEKhO++8c8OGDSgV69at2/XXXz9s2LDEUrKCygsg0EseezsmnNx1113PPffce++9V1VVNXv27AEDBmDgA7dugTMBAQEBAYEjDTJ48GDG2JIlS3r06IHsEAUbqIpGj5QtW7a88MILu3fvbmpqmjBhwimnnIK+8rquI+lHxrNkyZKFCxfef//9p512mriyRw7uBUeZOACgcsadVnHO3VQHrH2DxNSdAGCU0VW6J9auR+ENKnBQOYATNlmWMfaP0Uf3IIkn5mroXbP5VibcjuNgOYJWEz98Ix7c/XZYrVZVVTcPFWVFrhUgTiDdM3EVRI7jmKYpy3KrlETMGcCUj8RGPEnBvQT+c2Cqxs6dO++4447Kysobbrhh3LhxoVAoHA5jHjbSenGhBATaCXA8WrlyZW5uLrpU4YDy/T3j8bhpmoMGDUocbQUE2jPaNqNEWuPyrZKSknvvvdc1NGxsbEQGKbr4sQW64LVqTGTJOBODFtEUJFhYtvr5sB3fiz70LgnGsjitiLt7kMM60/fYsMv78QQkSQoEAvhP909uCNNNvcCnp2u8k/ggRs6deLYA4H4dd2aCIpnEr4aCMdzTTVJMzG0VRkwC/19QFKVnz57Tp09/5JFHHnnkkZ49ewYCAb/fH4vFdF0XPF5AQEBA4JhReZc/IVVqbGx8/vnn9+7d6/rH67reo0ePKVOmuPF7EYI6ygw+0QXStZmHBFNIlxYnWrK4O2Pwu5XMPZEx4574RuwG7kygFU3/kf6Dn4JHazVtQFKOR8CE3VZvRAV84jm780w3co8v3DPBCH1iS+JlSZw/QEKM391f8HiB/6970HEcQsgZZ5xRWFj46KOPzpw5s2/fvjfddFPnzp1N08RMEnGhBAQEBASO+JD0/SZX0oAJkR999NEzzzyzZcuWNWvWbN++fePGja+++qorknbVF+JSHk243NQVybh1ahIlUm6U2g1guwQ6UQPjUm18o6u3wTfiR+AOJAFtknjc2SXNeFYuY3bPAdMEEz8ucbKB1cfcVEL3BNxVCPyT2wgtEh33xNzX7g74OvG7uBMVlOW0udIqINAmsIsioe/Ro8f9998/cuTIf/3rXzNmzPjmm2/cR6iAgEA7gWVZdXV1aL7cakhqBVz4hRb5pctzBAQ6EpXHHuwSu7///e+nnHLKQw89VFhYeOGFFz744IM9evRwyxy2CoIKHAW4keZEVs1b4La4LJ//ABLZc2JQPzEw3ypaj09Al6+3Ocf4/im1OkJiu3s0dyYAh4fMMQCPVLvVpyciMSTvMvXv79zqxFqdjIDA/xebR4cA0zQ9Hs999923YMGC3Nzc66677u6770bjeQEBgXYCTFh3TZxxmHDaglvJHqsQiksn0CGpvJtWiHWFfD6f4zgFBQXDhw+vra3t3bv3sGHD1q1b54qwoSVDUZIkXHQWBVOOKBLTQNsEEnQ3Tp/Y2AqtjuPu0+qNP/TPH+LxrY7c6git2hP/mhh6T3yjezQ3ov/9b5S4c5tHTtwHj9Pqe4muJfAfwi3RgFu0quzXr9+CBQuGDBny+uuvX3PNNXV1daZpYljEnc26z0bDMMRlFBA4akCOjrYQiqKoqirLstIW0NAZSxC6BRnFBRToYFTeHW9kWZYkadCgQWvWrHn99ddLSkreeuutu+6668MPP4xEItAS+ITDBTai0wsICJxQsCwLKxsEAoH/+7//mz59ekVFxfXXX19VVYW1pSKRCHIIl1KI5CIBgaNM5V0zN6yRUl9fb7cFVVU1TcMbtlWSlYBAh6HyidYltm2PHz9+6tSptm2fdNJJRUVF77//vs/nO+ecc3AfTdOgJTafqO4QEBAQOEEgyzIG/GRZzsrKuuSSS2677bby8vJbbrnlww8/xLLZuOyDy0Eg7L8EBI4u3PsObRU456qqtknla2trcZ0WI/euBFRAoP2OQd9vsm0bp6SYERgIBK677jr0qHnmmWcaGxuDwSBjLBaLuRbdbtZgoshBQEBA4ERAYi61JEmhUGjChAkDBw686aabbr755iFDhtx9990pKSm2bcfjcZcfCDYvIHA0qTwy+HA4XF1dHY1GsY7h9/dE1/l4PO71elEwLNbQBDoelUdxGI5JWGUTKXskEiGEII9He28M22OVTTdvUoxPAgICJybcvGrHcTp16nTjjTfOnz//008/Xbx48dy5c/FBim4YrgergMAJAwcAw3yJPZ+5LW7o+0jEAm3bDgaDQ4YMSU1NxZx1j8fzQ9Y0hmG4PP4nCU3ylv8TQQEAOAGn+S+cAVBgEhAClHNgLZeGEgDgNOHqsO9dRgFB5Q8H9m90IcTyPbh27PP5sKAm5raiiQ0W1BQCGwEBgRMWrsMSIQRtbQghjuP07dv37rvv/stf/vLhhx/u27dv9uzZ3bp1g8PrMwgInBhgwC0AapoWkRVZUgEYcxxKOQHKGViMMCBEAQIgMUaA/dQ3KTBmJyeHGLMBQFVlxuwfmk3rusa5g7cpvvF/4vGE2sAdQvnhNFwB4I6pERuoA44Jpgk2ACSBRwNqO8AcYBwIB/CASr6j8owDa5nwCDYv8ANUHqU1aPBn27brsepCURQcrhJXnTCWn5WVtX///p07dwqneQEBgROXtjDGOff7/YFA4IILLvD7/U8++eTu3bsffvjh4uJijIYAQDwex8rK+NQV103guAVnEI+DqquabgONMDBNm1JKHeJVZUcCRwILwGDgcPBKlBxfJJUDOACsJTaP8U4JAEAzueJxTEVSQXfAoeDowJxIJMy9VCYKAFiO6ZHU7x1PQOBHqXwrFr5mzZrq6urzzjsPJTcNDQ0rVqzIzc0dM2aMaZpuVB4XjsvKynbt2hWJRMSwJCAgcMICpYaxWIxSquu6oihz5sx57733pk6detJJJ1177bWZmZnoleHWdBPqeYHjHJIMVHKAxhyIMiAelQIwgH1NUNfkhGN2nFEHFIdA1LQBCAADoAlbcrQaaQvl/mkaKTCJMw6EgQRAGAHKAYATxy7upHVKpnHwxE0gDmmcfawAACAASURBVOgUvDbomqRrQQdsDjYA0agKcJjqiIDQPgj8OyrvFtapra19/fXX33777ZSUlO3bt0ejUUmSYrHY2rVrx40bN2bMGLekKApydF3Pzs4eM2bM8OHDxQqygIDACQvHcdCGkhBiGAbn3OPxjBs37tZbb12zZs3evXuXLFkiy3Kia7Xg8QLHO5VXLBPCHJgHuASHbCjbz9d9telfO3bvr6ptiJoOqET1guwJWw4/jpS6Emcqc4ADowQ45QTpOAvqXjve1KNLp+ED+vbrGeqUDByAamCZ4AVFBmIYJiVcUzUA4MTl8QIC/wGVR+MaHFpefPFFy7JqamrWr1+flZWFWbCc806dOiF9dwctAAiHw/v3729sbBSKeQEBgRMZibxc0zSsv5GamvrMM8888cQTCxYsuOKKK6ZPnz5ixAjOOWbgocGAuHQCxyuRt00nJlFHg121sHZ7xT827t19oKYmapmgOlIeT/IwolhMshgwTQEgLVKUxC10xEYCTOE2AOeE8BbhEAG237a9wbT9+yJ/2fnXgK50KSzoWeA9o29Wnwyd2aBZVFeCAA4YFmiyDZwBoQASEMpJ84EFzxL4ISpvGAamuno8nquvvnr9+vWVlZUTJ040TdM0zdTU1Nra2jFjxmCalxvCZ4x5vV60T/6pkr4FBAQEOiLc4jKubQAKFC3LmjFjRmFh4cKFC2+++eapU6dOmjQpFAoZhtGmL56AwHFyRxBialoDh9Vf1L328brPd1YYWnIgO7+WORaRmUOAEQAZKAWFAjfaosjQFr8/Eo3u9idqJMSUAQg2fpe9Ch4l5lhAdaC00YrtK93z5V77vX/+4w8zzj09P0lnlMc4wRNUCSNgA0gAtPnIIAL0Aj9G5TVNi0QiPp/PcZyLLrpo+PDhdXV1vXr1SowbGYbhBpAURUGbeRTVoOJTCGwEBAROWGAZGkVR8FmKC5VoUB2NRsePH3/aaafdcsstzz777K5du+bOnZuRkSEiIALHMRyAKIV/fhN5adXfvtxT7ckp0oKZB+ojXNFB1QBosymL7CES55E4ALSlaz86jT+xVr5ZJE9Js6Fk8ySCAuVgM5AplT1cUwi3bLD21tW8+bctPSaO6hkAwghYEmgy2t4wAAnfyilwJpi8wI9RecMwfD5fLBbzeDyMsYULF0aj0aeffhqtJwHAtm1cL8YqhjhK+f1+1H2i6kaMSe0fhmFomoZbDByiiR7KqNzs58SfMtFnw7Ist3QlOh3hX3GVBl+4dXPwOMhmIEF+wJqdc5vt/CzLUlUVK2a7J4B2H5RSnEniQhAaK2GLZVmEECzKnXgm4icWOIbAKLvP54PD1fBerxefk/fff//VV1+9cuXK9PT0G2+8kVKK/TbR5Fc8SAU6KDjnhmF4PB4cLGxF2V0D7326cfPeapqS2wRaY3WTmppuxk34ztydgmlxziRukbZpd4dMe2WEMYcCB8AQZ3OwngMDoAQch3FGgQPIFjAtNeeLHRV/XVtefHpnTQYzbKseBY95eDKNSK0R+A5STk4O53zixInp6ek4bCATwnHItu1QKPTxxx8XFhb6/X5cLMbBBq3lMaMLWdfGjRs///zz008/vaioSFzZdg7btt1K8qiJQg8i1x7bfRxDQiY0EnTcTVEUpOZoqGdZFiTUCENFgXsEN0MaX2MNHdfwFLdYJ9idEOKH4ms0P8Wamniq7jQAux8ePPETRRKhQDuHZVkjRozw+XwrVqxYu3at1+vNzs52J72maYqKewIdl8c3Mww39EPpJ9/WvvLhl6aewvxpjY7MqOo4ABSZNAPOAWy0baTcIc3ql8Rtq38eucaf/MiUcOAocOcUOAeOzJ4AJ5RJlFPCKeUSB5kRVbYd2lTfs7A4qIPukYADSMAI8Gat/HdyexGYF0C07f6OZF1RFFVVGxoa9uzZc8UVVwQCAUVRampqFEWZO3fu5MmTsWKUa9QgrmYHAmOspqYGy/SqqqooCobkGWMYF2+TQ2CgHfl0JBKJx+OMsfT0dAyQe71e5OXuJKHVwx3ngXhwnDHW19cnJSVVVVWlpKRgL8LuhB+EhMayLAxt4vBg2zaG3nHaifvg+eMHiZC8QIeAoiiBQODKK6/s3r37bbfd9sEHH9x0002zZs1yp7WCxwt0aCrvxlwopQ7Auu2HdldHMrvkx5hiA4BXh6YweFXgDoBDuctPgRH5eFLoUgDqyAnFWhOV+m50nQGAQ8EGO0b0r3bt+WDd9tyzu6kySDZIBE3ogbaqiysg8CNUHiOviqLEYjHG2MCBA/1+f1NTEyGkpKQEAHRdx+gR3quCync4RKPRX/7yl66XKJKGSCTy85//HCvM48IL7uCu9SdW9vV4PDNnzszMzLz//vvRihTfgtwaV3VQhOMeBFrUMhjj55yHQqH6+vpf/epXZ5999qxZs1xBDkbl8e26riN9x9g/HhnnA7iG69baxDEDa26Ln1ig/QOnzSeffPJzzz339ttvv/baazt37rz66qtzcnKQzYtLJNBx2bw7vqiqGnVgY+khNTXbkvWm+gioXl3XY/EoMJuARXlLbVdOOUickGaJOU/cEgByVBopAAfCf6pGBkA4UEaBAOHACUnYurScAgDnFKjmEDsuef624cvzz+ymMAjI4AbjieDxAv8hlXccx3EcJOu6rp977rnnnntuq31M04SEYlIietThEAwGb7/9dk3TysrKHn300U6dOl1zzTWSJKWlpamqGovFsP6Xx+NBZQs+ly3Lsm1b13UMe8fjcUyAbmho8Pv9iqI0NTUlRmKQZ3s8HpejY6lgzrmmaW5/a2pqamhocMU86JWEhkhuB8NPR/kNngPG5lGL6Z5MKBQSjn4CHQWmaeLKWLdu3W666aaSkpIHHnigqqpqzpw5ffr0cVefBAQ6HI/H1VF8YnPOt5XWlB6qZ/7ketOhXh9jPN5UT3SFG1HCbcI5B4kTykHmLZT1WEpsfuJGzgjntLmIBNJ4BkAJYa5KhgASfuBeBszyJn8bObhy3bdnDSuUKPgBZMYJh+byUC1elAICP0jlUSDhZkMSQmpra1955ZXdu3dblnXOOeeMHz8emZk70og6hR0R48aN45wXFRU99thjeXl5o0ePRp1MTU3Nvffeu2XLlpKSksmTJ48YMcKyrOrq6jfeeOPLL7+UJGnEiBFnnXVWZmYm9o2VK1euWLGCUjpr1qwBAwbEYrFnnnmmW7dusiw///zzeXl5F154Yb9+/QCgrq7u8ccf37x5c1JS0rhx484+++xAIEAICQQCzYuwjrN+/frXX399+/btp5566tSpU9PT0zELcOXKla+88krPnj179/5/7J13mFRF1sZPVd3QuXt6ZphMTkMQlAwOiCiorBhX192Fz4wuKAoKIgqKoru4CqzIIoirrIoJDJhYhVVRRFBRkgQJAwOTZ7qn001V9f1RM+2oqIifAb/6Pf300327+07P7RveOnXOe7q98847I0eOTCaTGzZs+P3vf9+tWzeM8fLlyysqKq644or02uRPLPk1YxiGy+WilCqKIoxuTjvttKqqqiVLljz44IOjR48ePHiw3EqS41fNi3tVVSmlm7duSzAwHIYUAFUF0+S2CYgAUADOEOZc4aAAqAAAPIUZcMwRQ+l74IA4+hkWIoY44oDg/2ohw5wTh389fg+UAyAMCENT1yhgbsA6s01H9aQU/T8bPxx6cps4gAdEQQEH1Jhqw1B6xCORHKkIWhyBIiCKEKqtrR0/fvwjjzyyffv2LVu2zJo167zzzjtw4IDjOKJI0fmy/Fxy/PzwTcm46ROuaP61a9euSy655ODBg71797Zte+bMmevWrSsrK7vmmmseeeSRjIwMxtiCBQuWLFkijG7KysqWL1+emZm5fv36Bx98UOS9vPzyywsWLHj66aezs7PffPPNRYsWmaZpWdbtt9++YsWKLl26cM7nzZt37733ityeRCIhovWzZs2aPHlyZWVl9+7d165de+WVV65bt85xnHHjxk2dOlVRlJqamvnz569Zs2br1q1+v3/16tXvvPMOANTV1T3++OM1NTV+v18k/cufWPIrR0woiQkuUQ3idrsvvfTSe+655+DBg9OmTVu8eHEsFmNNiNIUYTaVnp6Sm1Hyq6Sx2wwHzBCyOKmoa3CQ4gmEMCE8Wg+IqwEfWBZwBIA5iB6owjOdYcYAiSA0IIbEPeGAgSLOOOYAIDxfMDgYqMIYAVthDANHHABbjFAABtgm3CGcKxSIMF1giICtMIdwThjCnKvc1igDJOwhuVgVAsoR49gGaPwmHFMAThiItUHjl+OEM8IdjOzGe8YAUdQYYG/6YtwBYIC+emtcQgE5gChgCogDUOCWwyy331cdc5LcBemAKxK6H6BZ51eJRHCEqLzIh05nSD///PNVVVXLly8XIumRRx5ZtmzZqlWrrr32WhGVT6VSIhtHclwj8lI2bdoUi8VuuOGGs846q7S09C9/+cuKFSv69OkTjUaHDh1633331dTUPProo263OxaLUUoLCwtvvfXW1q1bJ5PJLVu2AICu60KjzJkzx+v1XnzxxYcPH9Z1fdeuXWvXrp01a9ZZZ52FEFq8ePGCBQumTJmSSqV0XY9Go6WlpUuWLMnOzr777rtbtmz5yiuvTJ06dfbs2VOmTNm5cycAzJgxIycnZ8aMGa+//rqmaSeeeCLGeMeOHQDw7rvvxmKxMWPGpIejUs1LjscBNiFk2LBh7du3X7FixaJFizZv3jxz5sxAICAmS5u7uIpwvtxokl9ctQPgdF6JMJEkwJFKKANQiQmQAFST5ByrpmEyBODSgTM7mQJVR01+xAgQBwrAETCEMQfCAXMk/NgZ4hxh6lCLI6R7vTYHbtiAKOOm6qiEAyAKwCnXGGZci7sD4VRVhIPtcnvNOifgCyacuKKFHGoRVocRcMeVspniIW6L2owyT8C2TMdM+L06tSlVABTgnAPjiGKOMEcOMKyAphPEOI8hBo4NCgLOMeeAGABwwAxzAIUDRpwjQIQ7mHOGgHGVIQScA2Dg7MsoKm+eioMAUeD1hCSj9TEt1KY22oDiEPABAQDc1BsKNTaaklc4yXdJeWjmJMU5//TTT7t165afny+sRW6++eZVq1ZVVVWl6w6ljv8NIDraKIpSVVUVi8WeeOKJF198sba2VmiL+vr62trawsJChFBmZuYtt9wicgMwxhkZGeFwmBDi9/uFsBAmeu3atfN6vaZpZmRkHDp0KJFIfPTRRz6fr3fv3kKR5ObmZmRkHDhwoLCw0LKsrKysioqK3Nxcr9eblZUFAC1atFAUJRaLxePx8vLytm3bBoNBj8fTvXv39evXHzp0KBAInH/++S+99FI0Gt2wYUPbtm07dOjQ3MBbIjm+SJ9URe1K69at58+ff/3110+YMKFbt24iq14MU0U2mhyySn55Hc+b9DsAQKPRCiDADKiwlgRwEDgiqg6AOXDeGG1BjfWh6WEAA2G6CBwAcyAACiDgHANyEMKEEIdR0zSBEPC4NLdq1Sc5EIoaeydx8feplTJtUBVglCMApFo2YwhZNgdACsEKxhw0DYNNLARMI2rCsEBR3D4foybDwAEBwmJ4zbgixBDGCqfEdGyKAGkq0l3MNBgwhLAoYBXTCwwIAOGII+4ghFHjhsHNYunkO8dFNkImIMbATcHGDFTOMMK8mfUkatxW8jInaQoDfZuwS18hunbtunv3buEJaNv2kiVLCCHBYFB4jAi7Erkdj/vzcZNZezgc9nq948aNmz179vLly+fOnXv11VeLQHtVVRVCKBqN/uMf/3jqqafi8bgwLQ2FQkLBi95hmqYJY0rhNpOdnQ0AXq+3qKiIUlpaWkoIIYSIUteCggLxp2tqanJyciorKy3LqqmpAYBIJMIYCwaDgUAgPz9/7969dXV1CKHDhw+nUimPx0Mpvf766w3DWLx48QcffDBgwIC0iBfpBxLJ8UU69G6aJkLovPPOe/jhhw3DuPLKK2+55Rax/4vUOOHyJHW85DcK54gBaox2AzAAbjVEEbVcClKBgWVApMYqKwOu2kSxsWJhxcYKRQoHQkBDBgVQgGPbYVRTUghAVYFS4GABpBzHpA5FmNtOPJEwHRuoDQRzhBLRiEkUzgnYBEABTEDFQDBYSKWEY2RgsDnlDsUUADBDKkUKRRpFGkUKAxUQBoQAMMWKg4iDNAqKdJ2R/NxSPt2bUzwdMmRIJBK56qqr/va3v916663PP/98aWlp9+7doSl4Lz28fxMnzkb3mFAoFIlENm3aRAjZtGnTHXfcsWnTpuzsbEVRPv30082bN7/77rtPPPHEpk2bfD4fY0xM/ScSiYKCAl3XRZaOkBqiIathGIZhAIAIq8+bN2///v2vvvrqiy++2L59e7/fL+KLLpcrNze3uLjYMIzXXntt69at7777ruM4JSUl7dq103Xd4/EsW7Zs9erV7733nnDXEc2hWrdu/Z///CcSiXTs2DEdjJcSR3I8IvqsNTeJat++/Y033piZmfnmm28uW7YsEok0P0unmyVLJL9ykLjMNJVmNb//NqDxRsUtIyuDcIebKW4ldAXcAb8S8ANHwDEHTBGmCBggYJxwpJhU5wo41LEc0AhTMeUICAAhDBMbgCMgGgZVzQiHfG4NvF5QCEFMD/o5IMQwoggYbjKA55iohCPAAJoCugqcOamkyIphHFPAjIv4PQKGgDWmtDMgDmAHMBetXo/mJpH8cJQjSnnhPyiuE927d58wYcJzzz331ltvaZrWpk2bSy65pH///unjUDQMkikNx512Txu95+XlZWRkmKapadrQoUOvuOKKV155ZdWqVaZpdunSZdCgQV6v95xzznn77bcnTpzIGOvevftFF10EAKFQiBCSSqV8Pp+wlk8kEm63OxQKaZomVhgKhVq2bJlMJgsKCq688sqnn3766quvtm07Jyfn0ksvFS1jQ6FQXl6e3++//fbbX3/99RdeeOHJJ58MBoPXXXfdJZdc4vP5brrpphUrVnz00UcffPBBmzZtamtrRS8q0fTg6aef9vv9nTp1giZXJbk3So5HNE0TO7BoqqDruuM4ffv2feSRR5599lkRRhk+fHhJSYnotK1pWrqHgziiZX80ya/4ogOIA3COmhJsgHFgXxevHHEEVHi8NOWRM8QdK57wKYCA1ddHGCGuQJBRcLAHEAbEgIjYPVUp81AHbIsRjjRscAsIBcTBNBHRODjgUGAUOSnOKXEhlookE0klXIAwpolaXddtijlXgHOgGDgDZAHjPtVjxmKWYYPHA6qCFcqBcdGxtTEkypvuOAADjqAx5YYA4sBt4Ecx8JYNXCXHNlTu3bs3Y2zp0qXFxcXpVj7C/k/EVsW1Ie0LnkwmfT6f+LB4SfSFBYClS5fOnTt39uzZp512mtyyv3KEfbuiKIqi1NfXezweXdcppbZtu1yuWCx2+PDhUCiUlZVFCBG6WdgZAUBGRobYH1KpVCKRyMrKSu8D0Kyrq3iaTCaFtXy6kLq2ttayrIyMDLfbLXYh4XxqWZZoaGBZVjQadblcfr9ffNXS0lK/3y/SuhYuXLhw4cJrr732mmuuQQi99NJLM2bMOOOMM+644w4xMJBjS8lvA3FciFC9qqqvvPLKvffea5rmVVddNXbsWHFweTwekeKYbsIgkfycVxLgAAjzr+TKM2AOMGQDYQq2AOIO3Lbw1SdLXZbmF7pCfFicq7+hSjjmFsMKiFx5joE7CqOqGfERJzPod2xT13WMlNKKasOTZREvYAYkAQw00+217T+e2WfL+p27yw7ybK0WHFt1A1I9DgNHSaVSissJeXW3CZF4Kqbh3gGEOP+4JoE0vUhnDbVR5s6LaZpDGKKqyqnKExjAsHHI71YxTcZpijqODsilgoGAq1/NbuBYjCkQohgDKI3279xu2kLfJ+WxotG4Sg1Qw3m44dlJw7r5mYLw194FMlde0oxvNUBIpygoirJt27alS5euX7++Xbt2J5544p///OdgMJhuRsjllNBxiKhnFV6QIssFmlJ1AcDn84kgd3ofEA8yMzPTIwEh30WJqmgU5TiOiBSqqioaNnk8nnTjVVFZSwgJh8NCaovhhK7rol1UWoukM+zFcPHgwYNjxowpLy+fMGHCiBEjPvjgg6ysrOLiYoTQv//97w0bNjDGhg0blm6DAE3lg/JXlhzfZ2dFSR+qADBixIj6+vp//etfTz/9dKdOnUpKStIVKSBdmyTHCc0FwxHFA+LsKx1NEQMOGJiuoEG9e59zZm7bANgA738Cy15487BhMFAccAClFMpdFDzU/P1pqrUv48AX27ml6yq3KQdFUw2D2IQwOyMQbluUl+Gg6kjDAce+67pezICJD71THY2eemJ3Dekr395iKIwTqjPmcqjOk4AYtXCbvLxMr1p5MHq4uibCDQW5OAfMVNbYiRUAAHMmfGpsghDTHMwA5Bhb8tMruiOMshlTFEXYIwgHm4kTJ65fv97r9dbU1CxdunTUqFEbNmwQEVbHcWRzzeMylsIYIUS4RooWAeKsKkpXxWPRNEBYWVuWJZanSSsMkVQjVuvxeDDGjuOImLpYbXo9Ql6LD6bz6cWeln6PbdsiTiMWCjeP2267bfTo0evXr7/rrruysrLuvPPOfv36OY6zZ8+eRCIxceLEgQMHpvuEg3SwkfwmEKNfcaSIQtg//elPixcv7tu376233jpv3jzDMMS8qDgkxfEit5vkV7o/88YbMA6UAWWcsvTCL189Qo4JA2Bulzbu4tygC+6Z8/6jj24pyoJWWX6IVuV4IYitDMV2qktz3AzFqrQUmNWlaqoOxaqyNRpyI6iv9JoRd6Im6CSs6sMjB7W58X9aB8wGp67SPAzJg3Z0/85Cj3Lj+W3O6JcfQI6SiuBEndtKBJipJqv8LOZzjO6ttGtHdyDJOi+yNDuuWdFMnDIq9mZp1MMMnIwEkOVEK70sqRh1OV7NBTakYppL/TIB56hunDOWvgqDLP2SHE3c5wjqvil3wufzmaa5ZMkSXdcfeOCBjh07GoaxYcOGm2666Y033hgwYIBIqZcJmsflGA7jdHsvRVGEYlAURVVVoRswxqqqCqGAMf5a5E+40Ii8XrfbLWSEmKgRe4J4p1gzNMUXRV5vem9JB/uTyaSqqmJMKL6Y0P3ibZTSESNGDB48WAwYmicHT5s2zTRNn8/HmwqqBHJvlPw2xtsib54xJvLfDMNo167dtGnTli5d+q9//WvXrl2jR4/u3bu3EP3CL1huN8mvme/dRTHHjcK3uYJFLOB1U4DKQ7B/x7bNkZr333o9Kz9/9IUDS2v1V1576cQ+HSf8Yez2tTvimuM0sJ6diy78/cA98dTDy58Nu12hrOCYU0oyNf8ba/7ry8vp3QZaAFx/6clzXt5UvmOnjtkJbQv7Dx7qBigKwV+uGPmfTbt79e+w8e29+3dt7ditzSlDSnZ+XtelyNsC4Kbrhm/63Hjg0Xkdi9udVTKkU/vwI4+/u7PicEGL3GSiYdaUi6kFGzd9sWLVf7Nad1TdgfpErLGlq0Ty0ym6I14/hDeIEFutWrXKzs4uLi7WNM3r9fbr169Dhw4irUJcY+So8ThVCYQQUSGqKIqQ5qKLpEht1zRNBLlFBF0Ey8U8TDpyL2Q3pbS5ghdvsG1bPBAfT0/gpK1yRBmGUOrCot627fTaxNhAGFymM3PEzib+qFiJqqrClVIsF6MO0zTl7yv5LQRaFEXs88KvCWPs8Xgcx/H7/WPHjr3tttv27NkzderUZcuWxeNxsf9LTxvJr1ltIM5xU3sjUS76zZtQ7gAYxHt547JUMskATmgDk2+6esQpJVlBb3Xpnq4F/hF9CzKJ4zMahnWE/zmvc6q6NORGo84o0gFGnOT+223/Yx0+9IfTh57aw9+rA4w6dVDrnFAyBmACTkFuhm9ESafu7QqzvFqWVyMAbgKaAq0yPL/rCH2L2x7cs83r5/2666d0yWupKBoA0YHxVOeiFpOvuPCs/uEQwN+nDP7dqQPiVaVz7j6/UyFk6nBa/8KW2SE7EbGNBFYIkb13JD+/lLdtO13wqmna5ZdfblnWo48+WlZWtm/fvjvvvLOysrK4uLi0tHTPnj1CwMnrx/H3wzeloKSTXoQcFz9ourGAqCIVEXrxQFTKiveLwLl4Kb0S8QaRMS+Kp4WaF4/FU7Eq8bfEU7Ee8QXEU0KIpmnpwYYYWghZk/4gNEvXgaZse5F5L5H8No5TsdunD0lxHKmqOmrUqNdee6179+5z5syZPn16Q0ODmFITk1rQFP6UPRYkvxKat5782uOveFAyjkTCeaM5IwdAnHPbtuf8Yx0HaNcKJl9bcsmF53Zq25JbKR+Aj6Zy3YoLgCRBdRLMMZ54as3dd8/a/oXR2g2jBg/u0cr9yYZdN14748VnHn/jtZXlZVQH+PejT6xZ/Y6uQNClfLF7x2uvvJxMQMUh46knnindtRUANOZkBjyaagYBogcjn7y/uaLcXjD/2WeefqJDy4LOLcCohsceetQP0Kdb+4LMQBs/pOpg/n3/XPTgUyzZYKUSyWQcYUyjsaN1opSzapJji/t8c5GYyRXVioZhvPjii9u2bdu/f/9jjz0mAqUAMH369Orq6j59+jzyyCMej0dG5SUSieRnVvmc83vuuefuu+9evXp1Tk7OlClTVFVN13yLTmry5Cz51Uj5Zo7y35FnwzkGBBQBbrJ158A4sm1j+/bSG27e1TYv66JzS049uSAW6eHhjl2bCDErsX9PLkDS4R7FsbhdVnOAKfahA3vbterSIZz1xIPPXHROz7//bdInu6vuXrLUFSQIA1Ko6vcmLY50hN0uAzGigaqR6oqy7BYBL0C0ulJnjh9sxiEvM3j4gNkpT9UZR6bVvXOxCqA51af3a7v6jQ0VMXe8umLug2v7nJB1313Xfrx5z4Jn3wqGAqCFYgwURQzihQAAIABJREFUj9+xjW/abh4B9J2tYCWSo5fyaeLxuNvtbt269RlnnIEQEuYk8Xg8HA6LHIbc3FyR9iCrDCUSieSnJp1jJp4SQnw+3y233NK+ffsnn3yyoqJi5MiRJ598snib2+0W1lJyu0l+JWL+G6L9yLZLnCNABDgCQIA4AOIA/lDozxef9Z/ly/bt3YvYWUEdDpXtD4SKTj6pbUEoePUfLlQoJOviXremu7V+p55cY5jt2rUPqVC6befZw05/8fUV0yZd2Tcn0GXTSdUxy8rTWnVuv+azQ64Aqq1iNUYyK5xVnYKCQrVTqzbReGRXDEpOLvj841anntg7E8En8VTcNmNJ6Nu2qxnh73+wfuSQIk1xrV39/pCzLyk/uCs3HBrUr8/y559d/Z9Prp/8p6zVm3Y3JGOWCow5riZLSonk55TyYsAsqgkHDhxYUlKiaVplZaWu6263W4TtxUyuruvC/FhuSolEIvk5BBHn6XwbQkhGRsbo0aOLi4tvueWWlStXzpw5849//GMymVQURZi9yi0m+cnA326Xzr4RYeZfuf+ysBU1Vbk2W8QZR01v5wwAI1Ud3Fft1WtMNgE3wD+e+3zt5n0pT/aIYfDXh66P1EKCAA36q6mnjqnh9u0n39neDbBw5b4Nuw626z3wlulXxh145qXPd5ceWP7y60NvPufsiwaV5hz6vBrysjyhvI7bS8u2lVl6Z+226eff8tBbZQnolQs33XGhGYNqAJTt2VIZVT3w+z93yz+h2z2LFz/79qFLTymY8fdp5QnYuDdi11neXNc9s8eoAM+/c3B/fRwFc1XNb2MfOBwcBsABAXAEiH95/7WFAABMNLDlwAAYbtpARxgJSSRNHKFFlGEYuq6LwI8wG/noo4+eeeaZgwcPYoyLi4tPP/30vn37plIpl8tFCBHvRwjJFlESiUTyk4r4xhN3syCf8HSyLOvVV1997LHH6uvrp0yZctZZZ4n3yFlTyU+8UwIg+HqLKGoDwhQRB2ETIG7D9EWvPbEbTC3Y2AlVdDhCHLhQqqxpVIABGObARCFfY38ljoGpmOaGQ+GgDwOP1kcaInWmmSIY2rTurGMSrd7PKVP0UCwe92Qo1MHBjEzToWWHK8xEKuDRWhdl1iRdtXWVtOELnSgZmcX+7PyaeEWOnWIU77dQQzKRq/CszAzuC5dW73JpENBbEcq5dZhTgxBffcQOhsNBnxo3UhVRw0im2uRm+t2uqvpYNJaybOrx+3LycgFgb3lZXTwOXh94vIAVsCiYFJjI+8df/We/uhABEKzTBDKTXA+10lMrbj6j2OdgjBvb3zYfE8lAv6SJI0TlNU0TFwzDMFRVXbt27YwZM2zbzs7ONgxj5cqVb7zxxl133VVSUiLsCIUticzIlEgkkp829NLUlS99yk0mk263W9yPHDmyb9++8+bNu/POO1euXHnDDTe0b99enpklP4+a/84dN/0mIfgZcA6INUXieePCL+8BiwfNAtGmgw7VJarjthi+Oo4LK7qC0WeH6jl1wLR1VQOTJhMcpSydqHZNFSUEKz7s9RhOKlZaFyd53PEHiNcAti+mIDulsWTCAE6UCMeWo1dSnmgAw4w3xBlRWDVJMYcrDAghXhfU2mpNHejJiO2Ypu1BSubmQw1ul0kpA6RRzOvjTlVpFdIUwyag+wFhsG1gJjgO8PTkGPvmP9tsswBwjIBzTjE0uuw3bQcRy5d7m+QIHCFak7YxEVeOlStXejyeVatWrVix4tVXX73tttssy1q3bp3o6CnsRIR3OELI6/VmZGRIQxuJRCL56QR9WqCLwlZxr2laQUHB3/72t7Fjx65evXry5MmbNm36mpS3bVtuQMkvtut+zSz+h3yWEOIYRrKhIdnQ4BgGACiqjlXNsSxqO0TXVbcbKypxuYiqg6JSyoFSrBCi6pwoDYbJbIermurPUL1hC3AqnojZTr1hxGxqExU0lw0kbrJ4ygasMKQZNrVM26CYYj1BEcVqikI0ZcQN0+YYaxpyaybYNmIUA9IUVdOAYCMWA46wqgNgsBkwAKz8gOSYr/ZIgaNw4pdIjhCVdxxHuIm7XC7btrt06dLQ0CBs5h3HGTJkyMKFC/1+v7CqFIbfaavvurq6FStWvPPOO3JKVyKRSH4RKKXjxo3btGnTNddcc+21155//vkZGRnCZVgG6SW/GOnZJKFNOf9BxaAIIaxpzZ9yzo2UiRUFIYIxMik4jsGBKVixqKN7PQy4nUg6nBOdaL6gBTpgx8EawoBABYSYooOqgKojXedM4QQ7ABgTht1Y4cxSuUqAUK7hlEWR7lEUN8c2s0zgugMIKRgjAoDNlAkMFNWFGGheL0KIUcYdhyMQjRdTjn3EyOn3bS0p4yXHKuVFSN62bU3TEEKDBw9+7rnnnnjiibZt27rd7sceeywSiRQVFX322We2bffr10/sc0LrY4xHjRrVq1evdCNPiUQikfxsiLi7qqqpVOr+++9ftGjRhg0brrnmmq5du2qaZpqmPDlLfn5QUx0nb8wV4YDQDxKqwmWVi66UGHPObNvWdNVKNhBFNQxMVNWrI9MwERU9CSkGUAgHQohGLNMCbIHjRJgDjAOYgDVAGFwaBcxsCzhzGEMAyAGgDnUAOAOEGSeplA2qDg5jtg26AjoCCxw7penMMuKqy4sQKC5d0/RkPKlit2M7QKmCEeYAJnUsBxOFoaPJVkAg5Lvw60x7d0okP1TKp30nAUBRlDVr1tTV1S1YsCAzM9MwDEppfX39fffdp+t6Tk7OsmXLRLq8CPn4/X7LsgghcueTSCSSX0AzISS8a9xu94QJE6qrqz/++ONp06YtWLAgLy9PelNKfpndEgA4R4wjhBhrjMpjjL71zd9AtCC0GQMAlRCEMQVmRWrzczyBQMaO3ZXUSnncOrPqGfNqLqwSrFCaMlImpQ4m4AkSZCEFceTilGGHcjAo5sAoZwDARdAcc8cNyFSwg0EHDggMpABnQDAA5XYcCAUVqwhhZKvUJBh0QiLxels11ZDKEdi2gxBSdU1BGDillHJGEQA+Ck3EUHOTH7GR5L4jOSYpL0LsouEr57xNmzYjR460bVvkzLhcLsMwCCGpVConJ0f02kwnxyeTSdu2he+N3LgSiUTyM4MxZowJNe/z+W677bYXXnhh1apVN9988/jx4wcMGCBPzpJfkOZhvh9kmMEoJYqSzt1ljFHL9vn04YN7h4LhWOyjQwcPYtvAVsStubhL6dC+jdtxdu/eXRU33aFAwrIgVc8QowoHDqpDKWdAVCTS2REChRAEqmNj21JVoBghhwJSQMGAGFg2BoUQbgMDahPLJI6JWOqkE7oXtG634ZPPDlfUcocCpUhTEcIWZSazgFOMMCbQ5FdzVP9o45aR+4rkx0h5kU8ZjUaDwSBjbOjQocOGDRNHjpi10nXdsizOua7ryWRS9IUViNZR8lIhkUgkvwiUUlVVGWMi4BIOh6+++upzzjnnlltuufTSS2fMmHHZZZfJrST5JWDQmGTC02qDHSnsjL4lFO04VtMDCgAKQV4NnTkk/Owzm3t17fw/F/cOu6EgE/bugfd27B02tK0Wg39s+zjkQvF4TcCTgZxkXUM0u107I5lKHTqckZFRHW8oKmhbfuiglbS9mRkuUBvqa1XuBHwZl44/+8Wl68urqrHLm4jGgKgeDVRKweuxjDikGrK9LmbzM0u6rnl/1+E9ezVvkCPQ3G7Lpo3lvQQBYMaBCWsaOIoEG46B4KZSAg4ACIGsb5Eci5QX+1AwGEwkEl6v98MPP9y6dWuLFi0qKyuDwWAkEsEYDxgwoGXLlrquu1wu0SJKxObdbjdjTO55v34cxxEdvgBAJEcBgKIotm2LdKljmIgXIZaGhoZAIAAAhmG4XK5j+G7p/C7xrYRttvzJJJKjQRy5Ingp4iyxWCwnJ+f2228/fPjwQw89VFBQMGDAAK/XK4L3otmf+FRjOjLn0rdA8tPyA2tejwgCrlDHR6Bi34491Yc/fB+G9cvsfG6flc+9XskTZwxtm6pNKEZDdnaLZHUtpTxHV3MLs7bu3e0KBPoWt/3000/yirt88en6zHBY9ajESbqIHsryxw/szXRndSmEtzXawM1o1PRlZrrd3vptW7NzW9Q11FmJWJ6mKIlIvCHmcmJfbN6SHQymGKrbXxru0q2uoQFQk2V8Y9OnY7iWyqi85MdJeeFFwzn3er2pVGrnzp3Lli0zTdMwDK/XW1dX5/V6FUXp0qWLEPG6rssuJMcdwnJU/NYihocxFu7Utm0fW2GckPKBQECMBHRdP7aGA0JVCIdTRVGkjpdIfoRk4j6fjzHWsmXLRYsWLVq0aObMmR06dLj22mv79u1LKeWcizNAegAgYzGSnwLEOeKsSalyBAgBOmIy+FHuf5iz/OxMKwr15WWO066musosxvluSNbWxniDGYeSXl7N+hMLZ3A3emj+EzMn/bG2AfZSOHCgbs9bry6+b+L2pKPEz3j4oYf7DRgQyMzo0KqouDVs++/+7eXlOQDXXTZo1er9L6z/qL6uKh5p6Nuz++Sr+6/+zOrfW/vw5d3r/vOfy664rHOB//TBJ6944y0tnN2qxwmlu/ZAZjYgDMC+/DcQAGfoKLLeORIFr3JnkfxoKS90nm3bnHOXyzVq1KgzzzzTcRy3211fX//BBx889dRTJ554ooi52rYtXpKb8vgimUxqmqaqqlDz4hKuqipCKB6Pu1yuY/hNMcaJRIIQIoL9IsJ3DLJABAUVRREjATFilD+ZRHIMUEpF7ROltFWrVjNnznz88cefeeaZ22+//ZZbbjn55JMBwLIsRVFEkn06Qi+R/J8KeZY2o0wbs6AfaGLzzStFMBioKqtKRus82T2CGYwgigEyQ8GqhkRhLlQdgjl/uzfYrv1988YWZWX2KoBtCKbMXAIcz7l2zIGtpYtfeXPh7Cv79ewej1R/8vmWt1fGziw5+U/Du6267+39dQOWzn1++85dWlH7kN+nhsLd22evefWLR198+fO+J80cewpUHnpiyULylz+uWP6Ct0WBzWnp7t3hNu3qojHgvCkmz6HRjuYoC1h502ebbTk5tJZ8r/o6oo4XZ3PR9tXj8YTD4RYtWoRCoaKiolNOOcUwjFWrVum6LrxrRFKN3JTHF6qqYoxramqefPLJRYsWLViwYPbs2cuXL1+3bl0gEDhm6Szc7h599NGNGzcecw9gSun8+fNff/11kNk1EsmPjNYoCmOMMSYS5zDGl19++UMPPdSjR4+bb7550qRJ+/btE9pdhG8URRETYhLJTwFPm8r/X9gs+rxY1xRVJcmETVSPkUw4APFInHGeMuHQgZr8nNzc3NydX4BXUepq4a2X19ixZMjtHtqT5Gf4Lj7vnLAX+p7Qbe2bq4idilZW7t6+JewHaiY7hgHMZFFOdiLewChNJeNFOe6N76wpys35bONHZj10adsmHA4ypGS1yKqqrWqIxVyhYF15mRDkwABo043BD20RJS3lJT/sPP/NRelsGRG4LS8v37Ztm4jdxuPxffv2VVRUYIxN0xSZ0DKx8nhE6GNCyKOPPlpZWZmfn59MJkX2/F133XXKKaccwzqF7Ha5XM8//zwhpHv37oSQY1DzsVjs+eefHzBgwKmnnnpsa5BIJGlhIM7PwlgMIWQYRps2baZPn15QULB06dKKioobb7yxZ8+ebrebUooQOuYUO4nke0S8SJFv3iLqiIL16EQsZyieBFV1G4ZjEw0TorqoYYPu8iFqJg3q1lzUpqWlh1rkAGG8hQeyvO6gP6CrWnUVJOqq31y9YcPran1l+a2TrtC9ORs3bOlcGMAUmGPXUPC6XYcrKt3uzKRNacpCNs8OBEsPVeaGMkMa1FUcisTqGbFjVtwb8luKagNFXg9nXLjCYwoYOOGMI25jdHTJ7xw4A6njJT9eymOMm+c6v/XWWwsWLBAdowgh0WiUcx4IBFwulzjvizIpqbeOLxhjpmkGAgFN0/r06TN+/HiE0OrVq59++um1a9eWlJQcgw2RpmmMsfr6+mg0KrJrjm2MFwwG77333tzcXEVR0pW48ieTSI4BkVoDTcZiIm0SAFwu11/+8pfCwsI5c+YsWLBg+vTpHTp0EBXnMmFS8hMI+SYP+eYi9UiC9Zv+6wwB8K9eShADjhliFZXx/Dy37s4M5mQdKN2vefNVFSIOt9VARh6pLnXXW2rK67UV4O5gjECEuThx1TWk5jy66vIxI870FakpWL/2ba4WZuZ7W+S37d6vII7BVDy79sNZF120afPup1a/T0AxzOSHW2r+Z9zFLTfXn9g94+1NNSv+u46Hc5IKMRTdBkwxIppqNaRA9wJDhAPhjHBQOKcIOIB9NFdUDgCAOMfC8QYxxJtVDqBvPJBIvk3KCzUvpBiltGPHjmPGjBEJ8Y7jBINBn893xhlniFEjxlimQByvv72iOI4j0mT79OnDGOvZs+fq1as///zzysrK6667TlGU2bNnFxYWPvbYY8uXL58yZUpRUdG0adN0XW/RosX69esXLVq0fPnyTz/9tLy83O/3Dx8+/IYbbnC5XML46JNPPtmyZYvP5xs/fvzpp5+OMb733nvfffddIRcGDRp01VVXZWVlPffcc8uXL2eMpVKpM8888+KLL/b5fHPnzu3fv//111+/devWWbNmDRgwYNOmTQcOHAiFQpMmTerZs6dt2wsXLlyxYkV2dvawYcO2bt3avn37yZMnQ1NDb+mIKpEImh8LIuYiIvSO41xwwQWhUOif//zn9OnTL7nkksGDB6cTJr+W1izj9JIfK+Y5IIYAoDFuDcCP5LTIgSHgX8raRh2PGqP4tg0IgUslWGWOcbi6gmAYVDLi8Tc/gmDwk61lU++JljtmhPjufGCzXl2ZcGdpmW2nz/nEiDRccPtbJnOSimox/ta++Pv3vtymR/uqg5GqqtQXy18vaFngc4U2PH7QMhMV1Dfv0TcKcnOTyaTuCyeSpurzvb15R0U0pWdkvLN1V+TQwQaShZ3QkhU7E+DVdN1IJQNuxXG5bMfBjANHDBgHhwFlABQUxL4/sMWBA1DgNmIWohQzigBQY74Oaab2pZiXfJ+UFwk2juMQQjDGJ598cklJiTitHzp0SNO0zMxMxlg6VipS6mVU/ng7q3IA0HXd5/Nxznfv3m1ZVkVFRSqV6tGjh6qq5eXlDQ0NolNYfX19KpUyDIMxtnnzZl3X27Vrd955523cuHHlypXhcHjKlCkbNmxYsmTJoEGDOnfunEwmq6urR44cOWzYsPvuu+/JJ5889dRTt27d+sorr4wbN65Xr1633nrrmjVrhgwZsm3btvvvv3/UqFETJkyYO3fuypUrLcsaO3ZsWVnZ4cOHRdnG5s2bNU274IILDMO47777XnvttYEDB65bt+7ZZ5+94IILunbtunz58q1bt3o8nrRkkbOTEsl3YNu2y+USOfTDhg3r1KnTnXfeedddd7Vp02bu3Ln5+fnpAE269FxKecmPBPGjPTkjzvk3FQVjgBAQAgoCzqmZBDPFXcrecshvUxxoU24D2V92MBIxDUVhxFVaGQsadsTG9sFK8PgBmfWKD2HEEOGKHuNBA+PI1s/NlK7rgUisOrqvTFMj8YSBNMUycLQuGWO1tm2bKZsQRVH1ZMLYcrBSr2twGKNcY75smqSOG9kcc8qB80QyRg1KiAsAAUIcmKhg/YG+kgxxDpyLzYU5B9RUQdvMcJ9LNS/5bikv1DwhJBKJPP3002+//fZjjz32/vvvL126dM+ePX6/v2vXrpMmTcrLyxN2B8fmUiL5xQN1hBDOuWma69atu+mmm2KxmKZpnTp1OvfcczHG9fX1GRkZlmWJAVt5ebmmaYqi+Hy+eDx+xx13FBcX33///ZFIZMqUKWeeeeapp546dOjQQCBACPH7/SeccMIVV1xhWdYzzzyDEHK5XAUFBRMnTmxoaFi9enU0Gk0kEiLDJycnZ+PGjX/961/btm07derUE044QeQAiK9nWVZmZuaFF1549tlnl5eXz5s3z7Zt27ZfeuklXdevueaajIyMcDh86623pg31xKVCRuUlkm897yuK4zgiN9JxnMLCwr/+9a9PPvnkO++8c8MNN9x44429evUCAJFCiRCSGW6S/6MIEm0Soung8hHEw9e1LwdADBAH6oCu6pqCEOKEc8VjmtYz/9nlD2WwJOgeLUJZUkUMMFZ0KxazVPCFw/UJinUXsyybceAMMEcAzGGWZWEa1zwBTBSvL4AJq69vcPn8hu1gj48ZRqyuASgFDqBptgOgum2H2XEDMAbAwAEwshgFoIAJ0lUGDFTMoNFNkiMAaMyPaYqsf+8g5gcLf4kEvi1XXgTmn3vuufnz53ft2jUWi82ZM2fXrl0jRoyoqal56623evbs+ec//zldRyWl/HGH8JNWFMXtdg8cOHDy5MmpVCoUCmVlZQUCgbq6Oo/Hk0wmbdsW5bDBYFA8tm27qKgoMzNTdINq0aJFIBAQZdAlJSWqqtbV1ZmmmZWVhRAihNTV1YXD4WQyKYR4bm7uSSedVFBQEI/HVVXt37//rFmznn322Q0bNrz55puBQKCkpOSmm24SvYTFGkzTbNGihW3b4jsQQlRVLSsr8/v9ohdVYWEhxljTNFl+LZEczbGftrURI17TNMPh8FVXXXXFFVdcffXVY8eOvf7666+88koxnAY5zSX50SBgX2bGp+tfv3XXSifYNO6zwEHRNSdhgemYZgIcCxhHRMPE9foH77fIyYtXNugZYQj6SNBr1iaYbYNtR+1kwB8A3Q0AWNUIVhiljHMOGCHEEdJ8Ab/XX33gkLeFrrk8kKzTwy1MltLd7hRlAABEAQ5YUS3LVF1uRimlFGGMxdjCqwJQoDYoqgaYUs4QMIcCx4AwcA6Yi6yZH+IVL9WU5AeDv+1cn0gk1q5d27Zt28mTJ0cikT179uTl5d1888233Xabz+crLS0FAHGi/5HWsJJfBJE9BQDxeFxRlOLi4i5durRt29bn84lEGkKIKHT2eDyJREJUwmmapmma6BGGEPL5fGVlZbW1tQCQTCZnzJjx0UcfCRUuZucty6KUik9t2bLFsqyZM2dOnTpV1/VUKuU4zhdffOHxeCZNmrRo0aLTTz89Go2WlZUlEglFURoaGkzT5JxTSkXbqUgkIkYgnPMePXpQSjdt2sQY2759eyKRMAwDABzHMQzDNE35E0skR0QcHaJ1gzhkhMOByJK/4YYbcnNzX3jhBTF7xjlPK36J5McKeg7AeGNQnnFgHHH45q15Jknjmzl3kkmMmIZBR0wj4HXhoFsnigtUpSoWU11eajrY7YnEGhRVVbGihDIAQdJMKgpm8Ri3beZQZjvcoQoGXdXcLhcmiigKTzTEk8kkuHTDMrlpGSkTGKiaW3d5QVFtygAIY0AtG0yb2wwwUVUVIc6sJDg2UMcyU9SxWDwGnAFiomi1UZnjxv/9e2+yOZTk2PjWXPnS0tL9+/ePGjWqV69er7zyikhjyMnJKSws9Hg88XhczM+KKKkwmJdb8/iKzFmWxTkXpQ6MsXRqrK7rGOPMzMz6+voHH3wwPz//vffei8ViIpnKMIzq6mrLsgzD6NOnz8svv/yPf/zj4MGDW7ZsKS8vHzdunKZpiURCWNq53W5CiJAChw4dcrlcn3322Zo1a/bu3ZuZmWkYxtatWx944IG2bduee+65oolBRkaGy+USIl7XdRE+jEajmqZ5PB7RlQwhNGrUqP/+97+zZs3q0KHDxx9/LL6b2BsF8ieWSI6Ix+MRCl5IeXGEislYv99/0kknPfzww4sXL548eXK/fv3GjRvXqVMn8SoAiDlYWRwlOQY4Z7yx2yv7rqi86HjaGJzmTWMApgJVMWNWSkFMJ5iaZqy+HgVaEZ+fpkxFVy3LCrj1aDxBFJRK1KuEuHRkGvGANxwzmYoYtxJATUWjOlYcM5mKx3whWl9naB6XroFpxAMBfyqV8Oi6zWyGHM2xLNsEzjSXBpRTauluTeOaZZlWMk4RYFXFzKGEezGLm4muXbonk2ZpaTkFYIg0ifimEoGjingiGZSXHANHiMpjjEW4XVVVEXAtKyurqqo67bTTMMbbt28XGQ4iLitO6LIi6rjDsiy3263reqdOnTp06CBMRcV1HSGkadrDDz98+umnf/bZZxjjMWPGnHjiiUVFRaqq9u3bd/DgwRhjl8vVv3//qVOnDh8+/LXXXtM0bebMmSJzZsiQISLpBSE0ZMiQNm3aIISuvPLKfv36LVy4ECF01VVXtW7dmlJ6/vnn33///T6f7+9///sXX3xx++23z5kzh1J60kkn9ejRwzRNVVWFu7xt24lEYtCgQd26dYvH4507d545c2br1q0ZY5dddpko1BPdao/ZBFMi+X8UxWk6aaeP/fQZoE2bNtOmTbvqqqv27Nlzww03bN26NZVKCX96hJAI1cs2UpJjATW7iXg7gq/fmin4Rk3CGQbGHJOm4go12uZljhjc9w9njzh/5HDODb9h5bj0FGugxNAitV4j+YeLTu7RoRAStS08CJkRlqj2EtNN45rVECBWUdjVLjeY61V1nhpz4YC+XTuiZP1pg3p1bZ3nRKsz3ZikIqodc3HDbcZdVjwc1Lt3atU5N9PlxK1YFYrXaamoF8xML/EwW2MONpLESPiAjizpO+bcEo9ju6ijMoY4AGcArDFLHh3FTYblJcd2YPXu3ZsxtnTp0uLiYlEFJXo/VVRU3HfffWVlZTfeeOO9995bV1e3ePHi/Pz8cePGrVu3bvLkyWPHjnUcR0h5EQRdunTp3LlzZ8+efdppp8kt++snkUh4vV7Lsr4tjJ1IJFRVFTktInXe4/Ec0XtUDPnC4XDzWJ1pmsLDNC2sRazdsiyv1yum9aPRaDAYjMfjIljIGBPLhRn2Eb+ViCbW19dXVFRkZGTk5uZ+8skn48fFeTypAAAgAElEQVSP79ev35w5c4SxkowaSiQ/nmXLls2dO7ddu3bnn3/+eeedRwgRJw3pdiD5kqYST1HUSQAAGFAbEKaIOAibAHEH7ly48vHNCUvxAgAX7eG/vcqOI9ok6jEAIM4QMGKnMlyK30WmTLxg/66GjevfKxl+1qLn32Kl+xvMeKqoiDpW8OCBFkH32Vec/t93Kndv25aT7amLRNzBXEp5Klob8GXEEw0dOxdOnjJq8sQVldUVHTvnfvbx3sysFnPnjVnz9oHnn3lZVTXHcZBLZ4ziuK251KgC8/5x9bb/Njy14tkaK94qmFN5qCyrqDCeMjBxU9vyeXC8oTbg94aD4Wm3nn//vHd37j0c51jxeCxgzEmBywUORkeh0jkC4AjzpAucFPd1baE8M2FEl0wGHAFgQF/x3JeHn+TL0Mw3Fwn9lJ2dPWbMmDvuuOO6667TNO3yyy8vLCx85plntm/fPmDAACHWm3v/ydP68QWlVDRyVxRFeI9+c2pF2NUJYS2ktkh8dxxHfFwkWRFCgsGgsK1M32OMVVUVYXIRwBMDBkVRxG4jBLdIgvd6vSIDXnwZUZYn5vEZY+KldNt58fEdO3bceeedoVCoXbt227dv55wPHz48PYOZbkUskUiOAdFu4pJLLmnZsuXixYtnzpy5b9++Sy+9NCsry7ZtMacnz/mSHzEAaEywORLsiF6LGRnhWMWBM4b+rlUezJr2mMKddR9+jDKKbr3k4k07tjx3YEfb9m3HnfO7ZY8s4Ao+uVe3swb0SSWr1q57vy5uWxyuvGpM6d5DBw7u+8MfRuarMHxwv0AgsG3HBxn9e3Xu2i0nAP16tlTMke+/v+7UU4Z+tO2zivKKsZde9v76D7SibL8KXVoGzhw66N1PN/5uwMD8FrnIpz/34ivV1YmT+vVt2zJ7/97dG9e/p7o9OoXOLYsO7K9MWQ6zTE4IYAUjhYHzbaWJR/r30xtJBuklRwU+opQXyc09evT45z//uWTJkn//+9+XXXaZz+fr3bv3U089tWjRolatWtm2LRS8LHs9Pk+kXChyETL/po5PB97EfSwWSyQSaZ9HXdfFU6G5hUAXGbficTrRJR1fT9vRCE2PMU6lUmJIAE2T+6ZpipUAgDCdFOpfVVWRfy8KM+rq6gYMGPDXv/5VDClPPfXU+fPnjxgxQiTkpFIpqeMlkh8DIcSyLMuyBg0aNH/+/IkTJ65YsWL06NH79+9XVVWMveVWkvywiw4wAMY5bcw5ST/4+u2b8WYMHEeqa/x+/+6dn3MOl475s4JRQV52RsB9Sk9/h5wsSEWS8dpzh/q7Fua5aWpo/6yXn1ra+4Q2k2/8894dn986cUxF6e787GDIq7356iuRBBix+n8tWtDvxHxMzQ/XronWwqF9lZs/3hD0aCMG54PZUJDt79ddDbvxjq0brRhgw9628b0Rp/QfdFKrV59/snL/rgnX/A45qVMGdd626eOORQXZfp8VjVgxaFdYQKitYYwYJ5whRWOUNmn0771JJMfCkc0oKaWO43DOc3Nzs7OzRQmjqqrdu3cXsqy5p4Hs9nqcXqqFT7yo30/ny6ZBTYgEG5fLJYzbxfiNUur3+0UlnGmawnk6HYAXIl6MFkRsXuxRwhJHiPXmglv0I2tuXy0S38X6haAX0/oiHSgQCDDGunTpcsIJJ4i1CWGhaRpjTCbYSCQ/HmFr4ziOz+cbPXp0fn7+gw8+eNNNN40fP75Hjx7hcFhuIskPDSB97cGRB4SIAReBefylKyXnCGO3ru/8fNe8B5Sbbxgy6pQbH3l2+4o331MBKsv2A2cBl+JGYDXUo1Tqn3OWW7Ho7Hvue+zhm4cM7JeIsJBXXfrIw6ZjDSrpGfbC+nffDQf8HoId24zU1kbqYce2rWUH9xEg2RkQcKkcg18FHZytn37i84z54LNPmZG8cFTH5xa859dw1cEDLc/vWDKgn1dLbt+yuXL/LjMZr6+PmknwuzVqpXRPkBPCCEYIccMART26wS8XTp0cuPSBlfwAKZ8Wc+n9RsQ+m2s+cVpPC/30vSDd7ZUxZpqm0FVSSP3KEaF0+PZWSukauG8uTC8XT9P7xtdC+2lpLpS9eDW9BuFuKfim/ZEYHIo3p1/9Wk5/8/cc8UtKJJJjHuo3H+ETQoYPHy4MbSZNmjRkyJBJkyYVFhaKOE48HheuOPLQk3zXRYcDMN7oTyO83b9D9Td/jSMArHl85ZXl2X7vxx9/ctFF7wwbPHDKhNP2V0RtAJ/fleF2+xlqiEIg5Me6T3GoChghFGWQFc5c9uRTU68fpeFLn1z270RDDACSySTG2LTtRCKRSCTatgVd1x1GC/ILqg4D5mz3rt1uFeL19dlZYUqhKC833hAxKfTv3at9fp7pUtesrtj82aZwEJY+dtPT//7gow0fpuIJTQEVg+iExREw4CzdJeooc+W/shV408hHCirJd0r5SCQixHdanIlQ6A+CMaYoiq7rPp+PMSYysOXGlUgkkt8Gok/cxIkT77rrrrfffjszM/PGG2/0er2ich1k+FByFEoBGoPNjZaUHKEjWbYwAA6cNhmtY9FiiRpWKJTpdeHClvmxusrtW7bvOXQaS6WqkhDKa5G1Sy0pLlbcUG00FHGzb8/uh744MPT0U6Mp2L59V1F+4QMPPXfvXVdUVA/ftefTlAmt27QpKz+MiB4IZARDqf0HICcv3+3yHy6viERoRjjj9LbDCYCmaIFQ4PDhlEthPq+vtsZuiJa++MKrEbALO3ZOGon1G7fGIg2Xjxmwe9d2gjlgVhupJwqOWkmbeCnjgBh43GBYR3V8iI5SnHMRnpeHleQopbzP5xMuY2KPOWL549GEcDjntm2LtByRPy03rkQikfw2EGUq3bp1u//++994442XXnqppqbm8ssv7969uzjz67oum0n9/0TEkvHXJCnGrNkyJHQ8MNQoTxnmBHHGORYfbxaQRugrpowMAANnlJCqioq8E7qcNGhQIlLTo2veky98+NGm7bPqq86/4Nzzz8kv21e6eOXuQ0xFO2M5qv+P106I68aVNzyoOO4wqL+7+NKFyzZ/+PHW2mjNv1/acdp5F2zbvnPbAXNfdX1Dit49d+m114456+LRb72x6s4HHrnkij/t2bPnhf/WVaTongM1//zX8xPO/kPnPoMmTps/evjZo6+bVJWIfrJjJ1QnT+g/sGVu5uwH3zhcHwPAGXl400s7k4xSBVwuLW4ZYCRBJdAUm//eITM0JtkQAAczoEjhwFBjaQE+8thH8v8e1LNnT8bY448/XlxcrCiKEOI/dC1imvXxxx9/4IEH5syZc/LJJ8vseYlEIvmtsm7duqlTpyqKMmfOnFatWqUD8zKI8/8N1pT8gXg6zR04ZZxoFAEFsACSNsxY+OJjn0Yd1YsBOGWIM8QRQsABMSRyUTAgAMCAGLAmI/b0YIADRhxzjjjlzAFGEWcACCsac0zOKQBBCOkIMAaDUcIUALAJ5wCIE8wBvjS4pAAYOGEIEGbASeP/gbgYT2DGGAIEoDAAAJMAAOgUKAIHg0YBABgCioEDaIRwyzBjMU1Vr7vmL61bK9Nn/MtB2CLEwdjB4j/AwPFRaXDEEeIYE0qZ4lgn5HqW3HxBcQh0ZgJjgHVAmKLGjSKPNEkaRQh3XddFxrMoTzyGtUBTdyEAEH6FcuNKJBLJbwORe0kIicVifr9/4MCBt99++4wZMyZMmDB58uRBgwYFAgGp4/+/IXJliJCV6XJVBBxhhoByYAhEYjxiXGSLc86x6A3FOQIEwDGgI9rWAIevODMCcgAAEcD4y8RzjEEhjdIfYxshhDFnP84KpmliyWq2LNm0MEW+lN1A7RTnPl+GL9hCwSTBlH0V4CDVEcnxwDAXyfJipuH7jw7MAXEbYQIIEU4Jd+iXYXgKMmde8m0inBCSTCbLysoopT+mIzeltK6uTlGUsrKyPXv2GIYhN65EIpH8ZqS8aZoej0fYUlmWVVBQMH78+AULFkyfPv2cc84ZN26c3++XVVKSL8U3B44aPWg4p8Ax5wgBZwiQkPHfFBtNqh4daXWNCxFq/kGOEDSldSGEgPOjL78+YmXgUX6cIa7qHiuRSKZM0FG8rmbVf/6XvesOj6L62ndmZ7ZnS3ohjUBCCy1EMJQA0gRENAJSBARRREUUVERQEFEEpaiIRECKiCJIhyBFIRJKQEhoCWmQkE3d3nenfH+c5LoG1Ij8/DTO+/DwJJvd2Zk7d2bec+573nPUYDBwBIlQfQzjoxRq5D7xBIlQHX//daXsry3mBFovwHc+9OrVC/yDsXENW+eB+ufu8tBShKIol8sFQp2G3yQkbAQIECCgibA0SDXW9RXheT44OPjDDz9s06aNMDj/oWmAEIuz8qhOXQOsmyVFXg7xJPLyyO5Gb6/e/sVlu4dWEjxCLId4VoTqJg8HWnlE8nUUnvstYTmwCMwlwBYZNx7m69F4Kn/HotJGchVQCHEuB4FIrUptNhj9FEpTVZVCrWEJxJGIIxBL1Gl2CB41jnrzPMGRIgnHcWKPrWOofPVro9pokJRzI55DhIwnEYeQSODxAn4N6oUXXmBZFq4HuADugnMTBAGG39BYBCttBCovQIAAAU0PLMtCDwfoQ+L1eh0Oh8FgEEbmPw2felWCq0sqEwiJCESKEOIJxJM8zxOIRIhnESIQQSCiTkVDcHXBAcETv0m7CawdIAgooOV8WC3P8xzP8xzX2NLQO9KSRpr48QTieZ6UyHgvS4poWiKjxVK/oBDG6+XrpUe3BT5/vE3E1+mQ6moP6g6PRDxfN7wE+uUHAQKAyqelpQlUW4AAAQIE/Ckqj3z6ToD1mWCc999k7/UMnKzLqSOE6p1WSIRoAnEiJBGRiGcQzxE84kE/ThCIRxziiQauiwTP35HM8zxP8CCt+SVrzyOe43i8F3Uujvyf2/s7xAyN+yzDkGIJY7ZYKMrrcnoZhqZpHiGOQFDLy+Od5PnGlb0ihHieQ4jjRTxDcYwIf4oQIQKxRN1bEOIQTyKBtgkAKs8wDM7H33V3MZ7nOY6DQBl+EHqFCBAgQEBTBVY11D1IKEqwr/lv8niiIS0GCxqeIBDYtxAIiUVIKuIpjmN5BiHE1WeYeUKEO78SCJF1fvOIu6NUHnPi+t8QQgRB8JyvIh0U+I2dh3dkO2TjPs4TiOfqhGYSqYxHhNfuYDmOpmnOd4d4hAi+kV6Udb1teQ7xXor3ijkRxSNcB8D+sgkWIb6RpbQC/hNUHvN4juN81q3+5PXs0yAWfhDSMwIECBDQhAEZHFSvmBdM5f+zbP6230mGZSlaJCKQ0+WVSmmLwRwbGUllVfEE52U4mqK9LMfbnXSAv9fl4hFkrHkeYVXJnfLyxG9w3zvMzL84sRv5PoTEFOt2IbnMarUghEgxhRBieZbHHVrxmgWPeNQI3Q5PiiRizuGUikmvyRQT2ZHkvSJEw+FjvyBE8IjnfrHaESBQeXzz9S1juot7uu8WhPSMAAECBDRhAInHjw+WZaGHlOBg898GCQIbIAAkQhSBCISkEnGAWikheMR7WZbxeFykWMLLxCIR4cUcFiGCRwTi/k0q8DqlPl+3FsGTdQ2tEDhvkojn8Jg09sLyuClKRHFulUIapFIoxTTBI4Q4HlEctsThOYS4+u8SIAD9ctv9K5KY2+vKhZEVIECAgCZL2X79vABOL/D4/yCIO7B5hBDY0iCS4EmEFFJJaEiAVkHrvV6e4j1eD0XQvIhmPO4GNJfkEfJpO/WPjmbrdpGrl+5z9b8iHxdKrsGh/TGV9zIiMc05baGBiqgQrUzEI8QinuOJBgEBJ8w9AXeg8gIECBAgQIAAAfcq0oNVfpoig/01kcH++qJbMrmSFYsIknexbtblRLQEIQLxPI+gIrZOEv8viGGgry3iEcET0ASL5xHBIb7OUJ7geZ7gCB7Xvv5xtpRAPE0iEeMSMY7mEc3io8IVYgIxHkQ2jBXq4gUhaypAoPICBAgQIECAgP8Fled5niTAa4VXKyTxMeE/X84jSCTiRTwn4lgOccSd5e7EvyTlXM/UCcTxiAeVP/xPIEQg+IHjoadtI/LoBM9JRIh3OYL8ZO1axraMCZRRCLm9iKB4hIQCRAEClRcgQIAAAQIE/E/wK6IJmWmeE4lEPMdxLKMQi3okxV8tvJFfUmZ3M5QfKUIiJJMxLIcQCdY0PDbM4BD/j883E6g+Ac/XO8+gut0GQ/1f1hd4AiG+MVl5xHOMy66ViPr1TO7WMV4rQ4h1Ic6LRCQeYR6+QHAWEeAbPAtDIECAAAECBAi4Z7Se53mOJUgSFDYkQhISdWwROGpQaqtwrZZm1SJWzDhYm4ngGSjiBOrOESQ4shN1dPmX/xv8+r97sdHvJ4m6/rS/+tfgRaLuFbLObxORCFG//ONJkkcUz1E8R3OslHMFU+4uMQFjBnXtHCsnGcS5vUgsRQSJPwzBAtjMCxAAELLyAgQIECBAgIC/BF9iSZDkL4lCAhG0mEAolEb3twwVD+px6Kfsc1cKpQyhUgWbWY+H4Fke8SziSREiSUIkQtCvlaizdKwzdoQM9//+xbp89x++COWuty0fNEiX878MD2bj9SND04TH5SeVItbjtJo41qsg7IlhoidSmrdUsJSbkFAkKVcgHkyBSAlCqO7DtGBfI+BXVB4bwGMryXsSkf/bTWwEP00BAgQI+FNgGIamaWEcBPwaJEJIhJCKRJEaEZEQTbCMQiK+UlxRZbNIOClJSziCRmIRh3ieZ3geMfUWj77/o7/rxca+n4DWTwjBD/W/1r3T50VE8GRdbywRT5B8PZunWJZxWVwuL82xChEbFKRtrtGMvD/m/lYRYUoRy7LQVZnnEUVRxK9s5EmBxwv4VSB9ey8nhmH+9JVa32fqr2zknxXi/NpVjeM48FEW8F+PfZv6xBBmvoC7u+cLEPD78HoYr4hiRKjaii4X6M7k5ueXVl0suGF2sR6OR6QITF+8CBFSPwIRHIFIHuH/CR4RCP0NL5I8GNDcsxcJxEo4J0IcT1AcIn6h8iKC8LjVEkIll4YF+SfExbVppundJiQ2UCEWizmOw+07hWtNwB9QeZZlkU8y/i92aYX+UE1ndJrW4QgQIEDAPbw9+v4KjxLBWl7Ab4BjGY/Lg5BUypOo1omKdZZblcaL+cWllbVmq53hWJIkCUTyBLJ7mKZF5Rkx50aI5wgRj0ieIEGWI6YpGU1GBGpDAjQRoUEx0RHRweoQyqukeYIgSJIU2icLaOzdGKgq5N7g57tYIWVZ1rfVK8/z//ZlVq/XC41v8XEJF5UAdNtyU9PLTTb5AxRwb3jZbcs1JEneXbNwAf+ReydCXpZBDC9iRWIPj2xeZHPyequzTFdlszlYliUIniQpAjFKGpGI+6cLbP7MiwiRLEHwhIhDJI8IjiARQm6HXUIRgVqlv0qpUSr8lDKlWKSkCZLjkI83v8fjEYvFwgQS8HtUPi0tjWVZj8cDORWcXPlTgOc95r48zzcBgY3v4QgyAwGABjEqy7JNbGI0+QMUcG+eHATRIMazWq0PPvjg3LlzhcERcEcqzzF2kqIREvFIxCERgwgvj1xujvWyiOcJApEgC+BYnnH+Ikav/x96qv4NL95BAf8XX6wrlCU5guARxSPEEQRPIIlEjFgPTfISMSWmSAJxiEc8SyCCEolEvvRDWOwS8AeU9datWwzDdO/eXSQSAX+9o6QETyae50mSbED3SZLkOK6ysvLSpUsdOnQIDQ39tz/+4SkFjyue569evdq6dWuv1ysWi+HYBeENjM/Ro0e7desml8tpmmYYpskPS21trcViadmyJRRG47WsJgORSJSfn+/n5xcWFgZ3A4HKC4CJ4TsTCILwer1er/fChQsmkyk8PPypp54aMmSIMFACfvOpStGI410eJymixbSERCTBepVSGklFiOUQxyCEEEEikkakrEk1MuU5xLEIcYggEVFnJokQYjlWRIoRYhHnRRyPCB7xJKLlYC0IYgcgZsLkEfAHVJ4kSblc/swzz0RHR8vlcpZlf2feAHGBBHyDP7nd7m+++aagoGDkyJEDBgz4t08+j8cDtSYURXEct2nTptGjRyOExGIxwzDC1QUwm801NTUvvvhidHQ0BDlNXoaUmZlZXFw8evRoHNk2sUP2er07d+4MCwvr2rWroNcUgNHg6vZ6vTRNr1ixIjMzs23btlOmTElJSZFIJMJACfgtJo8QhUhCKhXzYOuCkJiiEc8jxCECIRGBeA4hFiGyvtPS/5+Lzb19EZGI4BBfbwpfbz4jIsm64yUlCHH1/pIkDp6FSSOgsVTebrdLpVKRSKRQKBBCFEXdnmUE+u47vW5/j0QiIQjC5XLJZLI7buTfBV9pGiTmpVIpBDC/NQL/QYjFYo/HQ1EUDBcMVBN/HJGkr3IRFkCb0gHSNE1RlEgkgmNsegco4O7AcRwk5hmGgbj9888/37FjR2Rk5OTJkx944AFhiAT8/r2TQyK+PtdO1hPdOhDcr7rF8jwiCJ/upj69ZP+NL8IREzwiiAYmkjxCqC5RT9ZHAAIE/HkqT9M0z/Mgl6dpmuO42zPuWLAFf2IYpoFK0lfLBVtrAr7yuOCV4ziv19tAUCFUd8F5d7vdLMs2gTPeSMCVAnMA1mea3jE6HA6Xy4UnvDDVBUAQC3d+sVhcVFT0+eefnz17dvDgwVOnTlWr1V6vFzI4QpG0gDs/UhHifIzRuXpCjwieQPX9XQkS8QgRHEKev6MW9e97kUQEDSyd//UI3O4QL6TiBdwNlfd6vXDzhSTc7cVMQFkg+QqPdijIaHCXh1JXnufdbvcdFTj/OpIKowFyYezMwLIsBDzCE8t3tjQ9ncnvXTMUheq9fpveNIBgFRyc8NUtTHUBcOd3Op3btm3btWtXZWXlvHnz+vTpI5PJQJYprN4I+EM234AWcAiR0AYV/4HgEBL98tbb//83vkiQmMRzt42JL+2/4ygJEPDHtAQzeJx+u93BBvSyBEGYTCaGYZRK5e1ekyKRiKZpkiSlUmkTKJUjfCASiSBWIQiCoiiWZW8v/P3PUnmYOcBuGYZp8hlcmAyoXmfVJKcBRVG+9F2Y6gLgYi8qKvriiy+OHDkSFxe3atWqjh07IoTcbjd+RghRn4Dfm0I+JJX8FZtHCJE4S80jxBBN7cBFDWTyPlSeR4j8ZRwEHi/grp7ayMchGHgYpq1Q2MSy7Pr16/38/AYMGDB37tyrV6+2bdt2/vz5Go1GJBL5duqGjQDTvXNQzvNQO0UQhM1mk8lkwIfgiyAdiOWYIpEI/gqrunivsFgTfoWP4xpE5KNmdrlcUqkU+CV8tUQigR2Ab/R4PARB/JYFfoNoBL4L9vC3ktBAevD2EUJOp5OiKBhGyGFbrVY/Pz+73a5QKGA/8ZvxXsGxg8gHXsSr21ixynEcTdNWq1WpVMIBGo1Gf39/eD8cL2bYFEXB//icikQi+Han0ymTyfBfEULgRdOYul4YcNgfHO81eIPT6ZTL5Xq9PiAgAN6Gvx2qivE7odZCKpXCG8AGkaZpt9stkUjgdHg8HvgZjg7PNKzwIUnSZDKp1WoYKJhIOEb1eDxQ8wAHiEepwSlACDkcDrlcfsdZ4Zt9xOsSsOdwgDCkENDyPA/hH4wSrOrgaBBexHMJDzvHcVB2AhMezjsETjCfYY55vV65XA6fglGCL4XNwuSRSqWoXgvku74E77/jAeJKAN99w4Cjg9U837+C/6zH44HqeTjFcH3h6gKYt3g1g+d5i8UCJ6vBZYsvdpj5MCwsy7rdbrFYDMdLkiRN0/iUCe7LfzVp+mvpIJxofDs6d+7cu+++W11dvXjx4tTUVPw2odRVQGPprO+yDfFL9pmtZ7T47yLE/T+qY+75llHd4kOdxIZAvxxqfXkvIUKo4VqEAAF/isrf/iyHBy0wwgsXLmzZsmXMmDFnzpzJysqiKOr48eNZWVnDhg0DpoUa11jY6/VWVlbW1NTExsZqtVqlUglcDR4YQAX0en1xcXGzZs2CgoKArOBQAXI/HMfJZDJ4YLMs6/V6JRKJ7z5gNSc2zYRXoJgPdgMWEAoLCysqKuLj4+VyuZ+f318fSmDnFRUV165dKykpQQilpaVpNBqQHmFe4ufn53A4FAoFWFuCcglTc6BcvgQUcl3A5IADAU8SiUQul8vPzw+oTEZGRlJSEvq1NMhut4vFYpqmjUajVqvF6iDQuANV9aXsQIwsFgvUQN+TTB7+lpMnT54+fVqlUqWmpsbFxcFJxBJb2DdMZOFXTGpzc3PdbndKSgoQUxzmuVwuON3wK8wljUaD6mUhON4Dai6Tyex2O1Rmgx4MPmiz2fz8/CAc0ul0Go0mJiamMdQQBydSqdTtdufk5CiVSpIkW7Ro4fF4zGbzrVu35HK5Wq1u1qwZPij4UqwtBvIKw5Wfn280Grt16yYWi+12u1wux9wXCjagoTfyKUaHAzx8+LBGo+nRowfECbBXEB0RBAF8C0JNp9Pp5+eHlWN3d2aBx1ut1lOnTlVWVhoMhj59+rRt2xYXy+KQAC5hr9drMBhCQkIcDodSqcQt2NRqtcPhEIvFcB5NJtPPP/8cFhbWsmVLrNODWeFyuWiahukEcQhEnnC8eEoIuCc83mazKZVKyDvArTs9Pf3ChQtLly5NSUlxu90wYwUI+DOPgwbcHlj7nW8wTTqo+Q2yLjB4AXeL37xggDrzPH/gwIHY2NihQ4fu2LEjOjp6w4YNKSkpubm5WE3RyJJHmqbXrl07bdq0srIyr9eLV+2BNcLWcnJyZs6cuX37drFYDNuEBCTwXYqigPRDBo7nech9+nakIgjC7Xa73W7gYUB3MPtxOp3wIsMwJ06cmDFjxvbt25VK5T0ZSoVCsXXr1ieeeOKdd975+uuvv/zyy7S0tPT09NLSUoIgIPtrsVh881gMwwCnAY0KrkOARIefIUEAACAASURBVCYkNX0ftDabDX72eDznz59/4YUXPv30U5ZlDQbDihUrtmzZAnTH6XTCsACP93q9Wq0Wsmsw7MDtOI6z2WzAEWERBgpY/fz87tVCOURrW7duHTVq1MyZM48cObJ+/frp06cvX748Pz8fl43CCMDhA73Oz89//vnny8rKOI7LzMycNm3a5s2bSZJ0u92QjYZADkg8vAg9huEAIQiEjDjMDUj2OxwOqVQK26EoCixHWZbVarUQKR05cuTZZ59du3YtriH5w1gFn8rjx49PnTp14sSJ7733HszYb775Ztq0aRMnTtyzZw9m3k6nExvwQ4QGayMwGhs3bpw/f77D4aAoCrMlOJtYwADJ6evXr8+cOXPmzJkQqHz22WfHjh3DgRzDMLBBmqZhVCG3DcGwy+W6a3GzRCKBq7WysvLll19+8803t27dmpmZOWXKlDfffBNPJ4IgPB4P7AOw7ZCQEJZl5XK5y+UCO1c46WB+BV3qzpw58+6772ZkZGB5G8MwcE7xVYx1/BAwQApfUAH9FcAaju9tHK4XpVKp0+mWLl06efJkk8m0fv36QYMGwaQSBk2AAAEC/ulUHmf+dDpdYmKiyWS6du1a27Zt27Rpo9VqIbmL39kYKu90OqVSqcvlgiwyaAD0ev3NmzfLy8tBhSKXy4HEMAxjs9kIgoCPgDue0+nMycnR6XTwXAfpBfBdIL4Wi4XneYlEAolthJDZbK6qqnK5XFixwDCMTqezWq00TdtsNn9//3sl7z5+/Pjy5ctJkly8ePH+/fsPHz4cGBj45Zdfbt68GaQOLMuqVKrKysrr168D36IoSqFQWCyW/Pz8vLw84HOQUrVYLCKRqKioyGQyQTFxZWVlRUUFcFCxWFxZWZmbm3vkyBGGYfz9/bdu3friiy9KpVKHwyGTyWpra8vLy61WKwRRJpMJUqQul8tqtZaVlfnKdaxW661bt8xmMww4wzD3qtRBJBJVVlZu27atoKDg6aefPnjwYEZGRmxs7Pbt2zdt2oRtUoDmwloB/OpyuY4fP15TU4OtP2UyWXV1dVlZmdvtxntIkqRer4c2Z5Dgh43AdHI4HBAkwGg7HA6Px4MQqqmpMRgMsIoC2VyGYa5fvw65XoPBgMOAxiSngVxCeOn1ekNDQ2EnxWJxSUlJfHw8xGkQlJaWlur1eoPBYDKZXC4XfBYWE5xOp06n02q1EKL4hgpAXquqqioqKkpKSmialkgkDofj7NmzNTU1DMPI5fINGzbMmzcPAlfgtTDVLRYLRVEg9EIIlZeXg8oIgp+7y8fDqP7www8FBQUffPDBwYMHN27cOHLkyDNnzly+fBkHDx6Px2QyORwOiJ1QvVju5s2bdrvdarXCRQ1vgH4oqampR44cmT59OjgjwajW1NTodDoIumBSGY3GW7duQbgFpxu+Ubih/4WM6a9ug7B66Xa7n3vuuQMHDrRo0WLJkiV9+vQB5+IG7aIECBAgQMD/I6g7ZlJJksSil7CwsGPHjoWEhBiNxsjIyO+///78+fMDBgzALYFAh/OHhJiiKMiJymSyY8eOrV69OiEhweFwXL58meO4OXPm9OrVC1KGZWVl06dPP3XqVEpKyoQJE5KSkiiKunjx4tKlS4uLi/39/QcPHtyvX7+4uLi9e/du27Zty5Ytcrm8qKhowYIF/fr1Gz9+/JIlS6qqqtq2bbtnzx6DwdC3b99Zs2ZpNBqLxbJw4cLDhw937969RYsWGo2mrKwMyxv+Ik6fPq1QKKZNm3bffffxPG+z2caMGTN37tysrCyHw7Fly5YLFy60bdt27969BEEMGTJk3LhxgYGB5eXlH3744blz5wiC6Nq166uvvkpR1OLFi3Nycvr06XP69OmXX35Zq9Xu2rVrx44dkPufMWPGwIEDN27cyLJsWVnZ4sWL33nnnVmzZj344IOPPfaYVCrdsmXLiRMncnJyJBLJE0888dRTT2k0mrVr12ZmZqakpGzfvr2qqurhhx9euHChSqXKy8tbuXJldnY2Qqht27Zz585t2bLlvXpOe73es2fPXr9+fenSpY8++ihCSK1Wjxs3bt++fQcPHnz55ZcPHjy4cuXKyZMnjxs3rri4eN68eUaj8fXXX3/vvfc0Gs0rr7zSrVu3Ll26qFQqgiDee++9o0ePJicnL1myJCAggGGYXbt2bd++vayszGazjR079uWXX+Z5/qWXXiosLHzllVf69++PEHr66ac7dOgwderUN954o7q6umfPnnv27LHb7SNHjpw2bRrP89evX9+0aVNubq5Go4mMjNRoNFqtFnLAjZGNQak3Qkij0Ugkkk6dOmVkZOh0Oog92rRpc/HiRTxD3nzzTbvd7na7Bw4c+PDDDycmJqanp+fn5yclJR06dOixxx4DfTzQ7oULFx47dmzZsmWtW7det27dnj17bDabVqudNWtWjx49lixZYjQaz58//9Zbb82cOXPOnDkdOnR48sknd+3atXnz5kGDBl25cuXq1avJycnz589XKpU2m+3dd989efKk0+l8+OGHKysrW7duPW3atLs4p5CUrayspCgKFrWUSuXw4cO9Xq/ZbHY6nWVlZQsWLLhx4wbLsoMHD37mmWdUKtX+/fu//PLLwYMHb9++fd26dXPmzEEIpaenI4SOHj26bt26ESNGiESiFStWDBs2bMaMGYWFhStXrszMzJRIJAMGDHj44YeTkpLMZvOKFSv27dtnNBp79eo1e/bsFi1a3JGMCrg7wBKQTCY7evToli1bioqKRo4cOXXq1ICAAHyrFHi8AAECBPyjs/JQpQeL1zRNjx07ViaTpaenx8TEtG/ffv78+QzDpKamYmVII7+Jpmnc6zskJKS4uDgrK6tZs2bDhg0Ti8XvvfeeTqeDDOWVK1diYmLS0tLOnDmzaNGi0tLSo0ePvvTSS1arddy4ce3atVu3bt27775rMplsNltRUZHD4QDNfXZ2ttlsBj6RmZmZn5//yCOPdOzY8eDBg6dOneI4bvHixT/88MPAgQOjo6P37dvndrubNWt2r4byypUrFEX17NkTtA1KpTI2NlYikej1+vLy8ps3b54/f/7WrVv9+vVr2bLlli1bDh48WFlZuWzZsuvXr0+cOPGxxx67dOkSSBQqKysrKytPnjwZERHBcdyiRYv27t376KOPTp8+PTg4eMuWLQqFonXr1hKJRKVS9e7dGyFUWlp69epVgiC+/fbbjz76qLi4eNKkSR06dPjqq682b97Msmx1dXVBQcG5c+dGjRrVv3//I0eO5OTkOJ3Or7766uLFizNnzpw8eXJtbe3XX399D7sCURSVnZ0dGhqalJQE6h2O42JjY2NiYiQSSWFhocPhgPwraIpu3LghEonCw8Pvu+8+lmVTU1Mfeugh0PpDpDRmzJji4uI333xTp9OdPn36ww8/hBfT0tIyMjLeeecd0LvDUgzoLgwGQ35+PsuyOp0uLy/v7Nmzffv2jYmJ+e67777++muXy7Vo0aJDhw5FR0cnJyeXlJR4vV6j0YhzwH84q+FKcTqdkPLv16+fWCwuLCyEV6KiouRyOQzpxx9/7OfnN2XKlLS0tO++++7jjz92OBwmk+nEiROHDh0KCQkJCwuz2WxyuVyn033wwQeZmZnTp09PSEiYNm3a2rVrO3funJaWplAolixZ4vF4unfvrlaro6KiBg0aFBAQUFhYqNPpQDel0+l+/PHHmJiYhx566MyZM3v27KEo6uDBg0ePHk1MTHz88cfz8vJOnz5948aNu8vKw6rIfffdx3Hc7Nmzp0yZsmLFitLS0vHjx3fq1Ekmk3300Uc6nW7o0KGPPPLIsWPH0tPTaZouLy+/cePGzp07IyIixGJx8+bNr1y5AitUhYWFhYWFYWFhsNrgdrs5jtuwYUNubm737t3T0tKOHTs2a9asq1evLlmyJCsra9SoUW+++abBYHj77bd1Oh3LsrDEIeAuHwM+9sFw1axevXrevHkQkr366qsBAQEg2MNaJsGsRoAAAQL+QVl5KDfEt2YwCXG73aDbjomJ2bBhw9WrVyMjI/39/adOnZqcnBwfH4/FrI00jgD9A8gM7HY7x3Ht2rWbMWMGSZI2mw103kajESHUtWvXOXPm2Gy2n3/+Wa/XX716dd26dTzPjx07dvjw4R6P58KFC5cvX87Ly4OvhopGUN/C+oBcLlcoFC+88EJYWFinTp0uXrxYVFRUUFBw4cKFxMTEt99+Gz518ODBRkqiGwOj0ahQKKDOFYZOpVLBSLpcLofDodVqX3755bCwsNzc3KKiouzs7JiYmCNHjowcOTI5OVmhUBgMhj179hQWFsIWxo4dO2zYMJqmZTKZVquVSCQlJSUkSRqNRoIgUlJSvv32244dO/bo0aO2tpZlWag6yMrKksvlixYtAvY8atSor776atCgQeAQMmXKlPvuu0+v1w8dOvTGjRsdOnQwGo1ut1un06WkpAwcOBB7v9yrDJ/ZbEYIBQcHY9caPz8/yHk7HA6EEAgt8AxxuVzNmjUbOnTo999/P3To0OTk5F27donF4sjIyFdeeUWtVtfW1h4+fDgrK+v69etms/nZZ59NTEwUiUTV1dVfffXVhAkTQAOA6z69Xm9wcDBBEFBZMWbMmIEDB27atGnZsmVXrlxp167d1atX5XL5G2+80axZM7Va/d577wFbbaQdCojNII9OEETHjh0DAwOLi4vdbre/v79SqXQ6nSDiX7RokclkksvlJ0+e9PPzs9lsICQLCwtbunRpeHg4TdM//fST2WyePn16eXn5iBEjRowYkZOTU1BQEBAQMGDAgISEhISEhLlz5x4/frxv376bN29GCKWmpsJuIITsdjsMZufOnV977bXy8vKsrKzc3FyYGARBPPPMM4mJiVVVVY8++ijEHn8WoEfiOK579+6vvfbaxo0bi4uLL1269MknnyQmJi5cuDAuLu7ChQsDBgx45JFHpFLppUuXfvrpJ4qiVCqVxWIB/xOv1/vkk0/u3LnzxIkT8fHxFy5c8Pf3b9eu3dGjR8ViMczkU6dORUZGrlq1yuPxJCYmXr582Ww2nz17NjAwcMKECeXl5Waz+dtvv71+/fo9DMj/I8CqJNCSYVclgiBKS0uXL19+6tSpQYMGTZw4MTY21uVy4eIlJPSTFyBAgIB/GpUHpTtkFnGvKLi548LTU6dOnThxwmw29+nTRywW37hxIy4uDvNmX2nv7ydo4StwOaa/vz9uRoNtE1Uqlb+/P3h3hIeH37x50+PxQILT398fbBnlcrnRaDQYDJA6BRMblmWBIIIymOf5sLAwWGFwOByQ7SsvL09MTIRK0Pj4+H379kHR4T0ZyhYtWmRnZ8PggOq6pqYGfDzUarVCoZBKpcHBwS6XKyYmprS0tGXLlleuXJHL5ZmZmaWlpfBwTUpKglI/pVIpk8mkUqnNZvv+++8zMjJCQkI6deqEH6ggVfLz8+M4LjAwENUrtk0mk0wmi42NhUWVkJCQy5cvW61W2BOQQwBZr6mpQQg99thjLMvu379/+/btUql0+PDhkydPlsvl9yTCIQgiOjr63Llzly5d6tSpE7BeEP0rFIqgoKCysjIoo4SsKrbtB5oLaz4URVmt1pYtW4LoKyIiQiKRWK1Wl8ulVCoVCgXUdEJO12w2WywWOK3YC6i6uhq08jBiQHwhoW6322EwNRoNwzAajSYkJARKhC0Wi0ql+sNYBRsNQS7ZYDAkJycXFxeDWZPb7VYqlQ6Hw+l0rl+//urVqyqVSqFQ0DRdWloK8RVBEMHBweBfBFXLVqsV1FOQBIUCgK+++srlcikUCpgGZrMZt2aDNQ2JRKJWq2Hng4ODEUKhoaF6vR4mCVTiRkZGer1etVotlUrvruAb4mePx3Pz5s34+PgNGzZYLJaioqKTJ09+8803W7ZsefHFFzmOO3/+vMViMZvNarU6LCzM4XAYDIbg4ODY2FhYhAkODr7vvvsOHjw4YMCAsrKyp59+Gsyp4MxC+WzHjh0hrO3Zs+cDDzxQXV3tcDgsFsvrr78OhpgRERFgBgVnU7ihNwYMw8DqDXYBxq//9NNPX3zxRU1NzYwZM9LS0uBtYEkpGH0KECBAwD83Kw9yGkxNoAARe/nl5eXNmTMHDNFbt2596NChn3/+OT09vXfv3lDEplAoGmNDDnVUkK4G723gH1DECb4iUCdXU1OjUCgqKyuLi4vVarW/v39YWFhBQUFZWRlJkjU1NSzL6vX60NBQnU4HlXMIIb1e77tGrNFoQK4D7JBhmKCgoMDAwJs3b0LyqaioyNcR/K8PZc+ePc+ePZuenv7aa6+pVCqO4w4cOGCxWAYPHhwTEwO2gEDFSktLwaCwVatWXq+3Z8+eb7zxBkKovLy8uro6MTHRbDZXV1dD+W9xcfGOHTvcbvfu3btpml6+fPmJEycgAINMJzYchN0IDQ0tLS09d+5cv379HA5HZWVlVFQUNAGw2WwwVhCnATO2Wq2TJ0+Oj4/X6/WzZ8/evXv3uHHj7pWrD8MwY8aM2bt37/vvv//ZZ59BfHLo0CGtVhsdHR0VFfXzzz8HBARYLBapVOp0Os1mMwQhUqkUijsRQkqlUiKRXLlyBei+TqcjSTI6OtrhcDAMU1FR0bJlS4RQWVmZRqPRaDTNmjUrKysDQl9aWoorYiFoBHkAFLwSBBEREUFRlF6vr66ujouLM5lMer0+JCSEJMk/5PHo190GEEKw5jBw4MA5c+aIRKJJkyYxDGO1WlUqlU6nO3jw4KuvvjpixIgzZ85kZ2eHh4fDzAcuDuFfbW2tUqn89NNPt2/fvmPHjiNHjkRFRdntdo1G88Ybb0RFRTmdzoqKCrlcXlJSAg48sDIGERHsFWwWIWQ2m/38/MAERqvVKhSKgoKCTp06gbQJFkz+LOBCFovFW7duzcjI+OSTT5o3b961a9fWrVsfPnzY4XDACkxsbOz777/PcdytW7dg3Sw0NNR3HcDtdnfp0mX58uXp6ekOh+Ohhx6CEh2SJKH/g0wmy8vLg+XB+fPn37p1C+h+QkLCsmXLEEIGg6Gqqio6OhpuWdjrU8AfTlq32w3RLNzDYTDnz59fUlIiFovXrFkTGRkJnkIQrAo8XoAAAQL+uVQeSDym8jgTj40Cs7KyEEKvvfbawYMHnU7nlClTZs2adfbs2d69e/+pOjNfTQWQPLCmgRw5wzAejyckJEQikRw7dqxXr17FxcUVFRUqlSoyMnL69OkTJkzYv39/cHDwhQsXrl271rx586ioKLDCWLduXZ8+fdavXw+Gj9BDym63QwMd6JIjk8kCAgKSk5MzMjI2bdpEkuR3330nFosZhrlXBskPP/zwxo0b9+7dW1tbO2DAgMLCwr1790ZFRfXs2RN8Nmw229y5cx999NFDhw6xLBsZGdmxY8fY2NjTp08fOXKEpuktW7aUl5evXLkyLCxMr9crFAqKomw2G1j4mUwmkHrj5jter/fmzZvXrl1r37692+2Gse3cufPOnTu/+OILh8ORn59fVFQ0ZcoUtVoN2W6QLkD+GIZ97dq1BEG88cYbYM6IffrvCUAd1KJFi1OnTo0ePXrq1KkWi2XDhg08z48ePVomk0HaOCsrq1WrVkeOHHG5XODXabfbPR5PVlaW1WoFN5jc3NwtW7YEBQVlZ2dHRUW1b98e3vbll186HI7q6uqsrKwePXqEhITExMTs2bPn8OHDMpns8OHD1dXVOLkLZRXAuSHbHRgY2KJFi6ysrG+++SYxMXHnzp2QlYfOVn94gL4F3xA0yuXyNm3a2Gw2k8kUGBhYUVEB/YzAe95kMt26dQuKOgICAsC7BlplwcchDxoXFzdp0qSMjIylS5d++eWXCQkJpaWl33//fcuWLVevXl1SUrJt2zapVAryrZycnKSkJKhCgd0A3xiKokDJBhdXXFzcF198sW7dusjIyOPHj0MIfRfnVKFQGI1GpVLZuXPnHTt2vPPOOyNHjqQo6siRIzU1NZMmTeI4LiIi4ty5c4cPH/Z4PG+//XavXr3mzZsHwSfU9cINISYmBlaE2rVrh1t0gdEQQRBhYWF5eXmrVq0KCQnZu3ev1WpduHBhbGzsmTNnjh07xvP8xo0b9Xr9okWLOnbsCEsuwg29McDt51B9cwOE0Jo1a06cOMHz/M6dO6OionBDPVBR/pUWBAIECBAg4H97Vw8PD0cIPfLII6AnRvUm39gG++uvvw4MDHzxxRcPHToUFRU1YMCAU6dOqVSqbt26QVIH2/bl5OScPn26f//+zZs3v2OCtri4mOO43r17ezwekEx06tSJJMnCwkKEUNeuXT0eT2VlZWJiYnZ29unTp5OTk5999tkOHTpERER06NChpKTk6NGjFovlwQcffOGFF2JiYuLi4srLy8+dO5ednd2xY0coxWvZsmV5eTnP84MGDZLJZBaLpbS0tE2bNu3bt2/Xrl15eflPP/2k0+keffRRs9ncs2fPyMjIOy4p4NaY0Cerc+fOvo+02x9sJEl27twZZDynT58uKyvr1avXSy+91KVLF5qmDxw4YDQawVTn1q1b999//zPPPCOTybp161ZcXPzDDz+cOXPGz8/v9ddfj4uLA0e/lJSU0NBQpVJJ07TFYjl69KjH42nbtq3H4+nRo4dEItHpdDU1NV6vNyUl5dKlS23atOnQoUNkZKRCoaitrT116lRFRcXo0aPHjx8vlUpLSkpsNtsDDzwAdoc5OTndu3ePjIwMDQ29efPmnj17jh8/rlarJ0yY0L59e8i8NiZBu3v3btjmHYcFVudbt24Nk+rIkSNXrlxJSkqaO3duSkqKSCQKCwuTSqVlZWUnT56Mj48Xi8VxcXH9+vVTKBQ3b97Mzc212+0JCQk6na59+/ZGozEjI6Nt27YzZsyIjY0NDAyMjIzMy8s7dOhQWVlZ7969n3/+eT8/P5VKpVKprl27duXKlejo6PDw8ODg4Pbt25eXl0ul0tTU1JCQkIqKivLy8latWqWkpLRo0QJ6Gly5cqVTp05OpzMuLi4lJeWOEqPS0tLa2lrQQeFjhDZPZrO5rKysT58+KpWqqKhIrVYPHz4cXEQ7d+7coUOHysrKH3/88fjx4wqFIiQkhKbpXr16VVVVyeXyLl26wJpVSUkJx3GDBg1SKBROp9NisTRv3nzIkCE0TWdmZp45c0apVI4ZM6ZHjx4ul6uiosJutxuNxr59+2ZnZ8fFxd13332VlZXV1dWdO3du06YNhEBt2rTp0qVLXFycVCqtqampqqoaPHjwlStXIiIiBgwYcPu0z8vLk0gkcXFxv0XgoBQhNDTUz8+voKDg6NGjFy5c4Hl+2LBh4KHUrFkznU538uTJc+fOxcbGPvvss82aNSstLa2uroZqXVjHE4vF5eXlarV62LBh8fHxIIWChan27dtHRkYWFBQUFxfn5ubef//9CxYsaN++fceOHfV6/TfffHPjxg2e5ydOnAiGUXhVRLin/yHwIiqkAy5duvTyyy9fv34demKEh4cD18e9xoD3C2MrQIAAAf9QJCUlderU6fLly7wPwP0D7ubz588fNmzY0aNH33777UWLFm3atKl169arVq3CfelB7w5Jsk6dOh0+fJj/DYDxNgiU8cfB78X3SyGF6fsp8FaHF2tqavCfoFeO1WrleR708bAp/GaAzWaD9Xev1wvZaJZlYZuwP3cEZG3hh/T0dPyz74H7Am+KYRhQyePDcblcU6dOHTJkCD522CX4FGTHofwU26H4frvX63W73fBBp9MJX+Q7kvjXBuMGSx+wDzzPOxwO/DreW+iv5HA44K/wyh0P8HbY7fZRo0YVFhb+zrDAHkJLL71eD6cJfvV6vWD57/V6PR4P7CQMFz4WaETge4zwV6vVCjuM3w8fgQkAMw3ej4+L53mTyQS6cxDiw//wJ9gx+FKYJ3c85BMnTqxZswb/FRaabt9b+B/PRq/XC7MUzxDfvfU9F7BNeHODcwoLTbCw0OCvBoMBKox9zwIk42Gy8TyfnZ29e/fuyspKnufLysq6du2anp5+x2m/ffv277//vsF0wsDHizuR8TxfW1vrewF6PB6XywUfx+OPr3Tf7eA34z2H84JHw2g04rFlWRarPmCIbDYbvhDuuLcC7giY4U6n89ixYwMGDOjfv/9PP/0EswXfc3zf38gbggABAgQI+PtR12EUWn7g7q24Lw9BEDNmzJg1a9asWbOgXFWpVCYmJvbu3Rv3kMJFq38oRQAHG9ylFdcLwhtwD9QG6/40TavVaki58TwfEBDgmzUXi8XwftDJ+O453gIoJUCjj9cQYJuN2fPGapXqNyUSiaAOFXcwBfkvFGWCdhk6XPp+SqPRYI2Tr+YHEmN4WPCf4INYBAK/+mbOQLEAAwKfBQVCA/0M/Ml3HO6tLlYmk2GDF5y8h30AVclvfTsci0QiwWIASBbCG7CaH78fr6Kgeo9IVN9bCjelh5OOP+K78gADC1/6p2YFjCreW9/TgbeP/dd9vxefLNzeCIaF53l4M94NuDbhi+CzeEhhI1qtlud5qOhF9a0hoG0w/khFRcX7778fHh6u1Wqrq6sjIiKGDRt2dycUvtd3luKrEr7Ld45h3UuDdR78On6zb4NnfJrwdQFjiwcNhggEY74XgoAGABYOJeBQMQJmXzk5OatWrcrJyUlNTZ06dSosTuIC4gaXgKCuESBAgIB/LCjsKIyfkSA3h3u6x+ORyWQLFiz44YcfoHguPj4+OTkZCBaU62Hq//vAPjl/ZR3cdyOYtzUIGBo8e3xpPa56/PvGl6LgaTpkyBCSJIFKonqtdpO3dQMOChEUPmt3cdIbEyg2eKevn8k/nIj4BiE4ZPX9tcFMxuKHO858vDUcmcPVOmjQoNTU1OPHj0MA3L17d8yDBTRhkCRpMBggIoK7utvtvnz58muvvWaxWIYNGzZz5kwIq6AuXCDusp46mgAAIABJREFUAgQIEPAvo/Kovr2fLw8AU22TyaRWqwmCCA8PHzt2rK9rJFhS3E4yfp+v+H7L3T0wGrORBjvjGz/ghN/f9hAF33qe57t37+6bbwbBz3/BoRmTg/9p5dztkwFrfP9dkQ+IkjFl9z0oqEGEOXP7SN5OwvDHweNILBarVKqBAweKxWKz2axQKPR6Pc6mC2iqYFkWbH/BjhbMbZcvX44Qmj179qOPPgrZDcjZQ01LY/ocCxAgQICAfwqVh1s8vn1Drl0sFldXV7/11lv+/v5t2rRZv349pHOAjJIk+cQTT4wcORKnlhtDmHxTj8Cx7o7KN2YjDVLyQJ3vOn64awCPB/ES5mpgs4NuE7o0YR6Pz8I9oem/xTN8TzqmsHfkxP80YONX32OE4Md3zvsaj9weBPoOte8hw9wDy0tc7whe7P7+/sIdsMkD3ydFIlFRUdHGjRsPHTqUkJDw/PPPQxc5eAN4szZeMClAgAABAv4pVN5XfAI/gK7G7Xa3b99eKpUqFIrk5GRoSymRSKBPalhYGHTExE4IjeEruOk3PDbujvT4dg6/ndI1UN3Am+Ex1oDr/A3Aim1oQOt7CP8RgQ1QSegv49uv4C7iAbyOccct+L6Io1PfHsb/cDc9KDSkaRo3voUKFvgT1CNKJBI4nDsOI4wPqJwhrw/VjbA16NsA3dOgGAPXxgho4rd4ioKWBefPn58zZw7LsgsXLkxNTcUiSayMh5/v+uYsQIAAAQL+f+7zQLDQr4UQYrE4MjLy6aefhmTq0KFDof8rJqZAEeCDjednYFQCNaB3zWJhIwghXPD6WwBKB8YX0F/z7+dnELdA8SswWlxjAC82+RkGhiRAwe964Z5hGOj4KxaLFQrF72wEu2243W5U3wwL/bPlvzBL4ZqC2YIntt1ur6ysNBgMUK6KC7jvuBHYAl4AgTgKt46CN+B4AFuGCzfBpg0IAvPz8z/44IOqqqrnnnvugQcegGkG0R04aOEadIQQUH9h6AQIECDgXwGSYRhIWvtKUMAOEvqDfvXVVx9//DHYFzqdzurq6jlz5nz77bc4JQ9p5sZQ8N27d6elpZ06dQrsFIDpulwubFGH6jND8FdsTIm5iMfjKSkp6dev37hx46DZJ5g2AsBh7dKlS4sXL87IyIBWsjNmzJg+fTr0l4XsJnwLPMCA0/iar0F2854MLk6s+jpyYF+R/4LAhuO4oqKicePGbdu2DWuxYLThtGIXSyAQME/gvIChJJYkbdq0adSoURBPYnUvvA22s23bttWrVwPpf/3115966imgtr6Ok0w9YAsQZsCvd33SoeUqtvuEo4B9c7vd4OyJLVDhcGCXACzL2u32F198cdSoUQUFBXj+8zx/7ty5yZMnP/nkk9OnT3/sscemTJly9uxZp9MJFwJ8HBu8FhcXjxgxYvLkyWazGRtxQhM0sVgMPVMhUIfdEIlEf3MJuIC/jbsjhGCeuN3uqqqqpUuXvvjiizRNr169euLEib4GSlAD3UBRI/B4AQIECPgX4Q4ONpDJ43n+2rVrkydPdjgcfn5+0BMUGsIbDIaAgABMEbCv4u+DpmmTyVRVVeVyuVB99tG32SpoeFQqFY4urFarn58fuI/7+fm5XC65XB4eHv72228rFAqVSgUyFafTqVAooG07kJtdu3axLJuamooQeuaZZzBxkclkWOzhcDiUSiXwIfDhIQgCFg0Eqei9AkEQVqu1srLS4XD4arhpmoZGpyaTSaVSQVpaKpXC/5jlAxsGe43k5OTExETQfEMfU4IgzGazRqMBanLs2LFr165NnDjRz89vxIgRsBQDE9vlcoFsDOYJCE6Qj6UjMPK7WCSBDDq4i0LOG5ZfYE5iSoSPC2YdFFHg12UyWUlJiclkMplM4B8Fe7Jp06bi4uKFCxd269atoKDglVdeWbhw4apVqyIjIyH+gS5L+OfCwsKQkBAcJYIyRywWw5KIy+WCkXQ6nQgh6DIrTNGmB7h8wAS2pqZmxowZNTU1kZGR77zzTkxMDK7bESBAgAABTYTKY2ExiImBaQG1ioqK6tev37Vr1+x2e4cOHcDfAIhCv3794FdsV9wY0oMQkkqlWPoMhN7r9VZUVKxfv/7q1as1NTURERHDhw8fNmyY2+3Oysrau3dvcXFxeHh4z549f/zxx+nTp2s0mvXr10skkg4dOhgMhpUrV167do2m6YCAgKFDh8bGxi5YsIBhmOPHj7MsO2/evAMHDty4cSMpKcntdm/btm3fvn1GozEhIWH06NGpqamlpaVr1qwpKSmpqakJCgoaNmzYmDFjQLUsTI57QuWBSuJVF6CPbrdbLBZ//vnn+/fvt1gsgYGBnTt3njhxolartdlsS5YsuXDhgkKhGDJkyLFjxwYOHPjoo49evnz59OnT999/v16vB6mAwWCQSCSjRo0aNmzYJ598cvnyZZZllyxZMmvWrBMnTlRUVHTr1o0giL1793733Xc1NTUikSglJWX8+PERERHp6en79u2zWq1BQUFJSUmjR4+OjIy8iwOE1R6pVApp708//XT//v0sywYGBrZq1Wrq1KlqtXrcuHGJiYkcx507d87Pz69nz54TJ050uVx5eXmrVq2qqKjo1KkTXEpYCg9XJcQeMTExCoWic+fOc+fOrampYVnWarV+9913Bw4cqKio0Gg0ycnJzz33HMdxSqUStqPT6Y4ePbp3716z2dy8efNhw4b17dvX4XAsW7YsOzsb7Cm7d+/+0ksvCVO0SV50ELju27dvw4YNMpls/vz5kNeANSjfhgACBAgQIODfjl+oAybxYFktl8sVCsWcOXOmTJny1FNPffLJJytWrFi2bNny5cvfffddYPaQCwTlemNID+QaobMjiE9Azrt169a1a9empqbOmDEjICBg4cKFJ0+eLC8vnzdvXlZW1pAhQzp06LBmzZqcnByr1VpVVZWXl1dRUWGxWNavX3/+/PmPPvooPT2dYZi3336bJMlx48ZRFNWqVSvQ+ldVVel0Opqmly1b9tlnnwUGBs6cOdNisUydOvXkyZPHjh3bv39/aGjo559/npiYuGbNmvLyciFxda8A84qmaSyUx1KWzMzMpUuXtmvX7q233urSpcvq1au3bdsmkUi2bdt24MCBpKSk3r17p6en5+TklJeXi8VivV5//vx5mqZ/+umnw4cPt27desWKFd27d1+yZInb7R4+fHhkZCTHcaNGjVIoFFevXr1x4wZJkh6PZ/Xq1Xa7fdKkSfHx8Rs2bNixY0dubu4XX3zx2GOP7dq1Kzk5ecuWLR988AGoce4CkOqWSCS3bt3atWvXoEGD5s6d261btz179uTn59tsNiBVgYGB48aNu3nzJoSOubm5b775Znl5+YQJE5RKJcMwINFBCEGQ7PF4kpKSKisrR40aNWLEiE8++UQqlT7++OOxsbF5eXmLFi2KiopauXLlqFGjvvvuu+LiYri+KIpiWXb16tUff/xxTEzMa6+9ZjQa33rrrRs3buTk5Gzfvn3QoEGffvppcnLy/v37r1y5IkzRpgeRSFRbW7t8+fLly5crFIply5bdf//9JEm63W6KooQkhQABAgQ0MTR0sIGMDihbbDYbRVFdunThOE6v14NlDQgrzWZzQEAAqJ8b3xy0QfMaSD2KRKILFy506dJl9OjR/v7+UVFRFy5cOHfunMvlcjqdLVq0SEtLCw0NZRhm+/btdrs9MjLSbrebTKagoKCbN29SFFVQUNCxY8dXX31Vp9O1bdvWbrdTFOXv7x8aGspxnMVi8Xg81dXVFy5c4Hn+8ccf79mzp16vVygUWGUBGvrhw4enpqZGRESA0FnAPST02BAd1mFcLtfu3bsjIiLmzJkjl8ubNWt24MCBkpISt9u9b98+f3//t956i2GYrKys69ev0zQN4u/AwECe53U6nUQiKS8v93q9Y8aMSUhI0Gg0Go0mPDy8qKgoOjra7XYrlUqDwWCxWEpLS61W66RJk4YPH67VahmGCQwMBE6Tn59vMpmefPLJhISE0NDQu+txCxMYW/ilpaWNHDlSoVAUFBTwPG80GgmCMJlM0dHRL7zwQkVFxerVq4OCgoxG440bN65evTp69OgxY8bk5eWdP3/eZrP5rl0oFIquXbs+9NBD2dnZFRUVa9eu3bJly/jx4wcPHhweHj579uw+ffqo1erS0lI/Pz8soFer1U6nMzs7myTJhx56qGfPnpcvXy4oKDh8+HBoaChJknq9HpYykpKSBFP5JomysrIPP/wwMzOzVatWn332mVwuh7VTmUzmdDoFHbwAAQIENDUq36DjEqrvG+9wOJ577rmoqKiWLVtu2rQJnEBcLhcQlwkTJowdOxYSPJCe/0PdLXbYEIvFkPaGckaCIGprazt06AD9CNu3b6/RaM6dOxcWFqZQKPz9/bVaLUKoa9euO3bsAAG9SqUiCMLpdE6ZMuWDDz545513EEKxsbH33Xff/fffL5fLQUgNOn6JRCKXy71er8lk4nk+JCSEpulRo0Y9/vjjTqdTLBZ369YtNzd3woQJWq22W7dunTp1Erpg3kMAEYeVH4ZhoBTB4/Hk5ubGxMSA1Ds0NDQsLKy4uBiIb2hoKNiwjB49es6cORBZQXmD1+vt16/fxYsXz549m5eXx/P80KFDjUajVqu1WCzA0VG9HFylUhUXFzudzo4dO5Ik2bt37+7du0PYdv/992dnZ//www8BAQHR0dHDhg27O1UVCGxgSms0GrPZ/Oyzz2o0GogVoQDDbreDhD0wMFCr1VZXVxMEkZubGxsbGxcX5/V6W7ZsCYcG28FStxYtWsyaNctoNJaUlNTW1u7du3f16tXV1dXTpk2rqqqaN2+eRCIB7g4XJujiGIapqqpyOp2rVq367LPPGIbRaDTFxcUPPvhgly5djh49euDAAblc3qNHj7Zt2wrz898YFUPIB7kV8OQFa1Gz2XzlypU1a9bodLrhw4c/++yzSqUSPgV3aZlM9u9qmiZAgAABAv6YyqN69zqcLAfmZLPZunTpEhISEhER0atXL4/HA7WDGo2GoqiwsDC73S6Xy+GzjamfAx0OmELi94PARiwWl5WVVVdXh4aGgv9GcnJycHAwlN7Co6iqqgrS7SRJ+vn5Wa1WiqLUanV6errD4cjOzv7mm2++/PLL7t27Q3pSJpNJJBKz2SwSieRyuUqlstvtSqUSduPIkSN5eXmjR49WqVQLFixQKBSnTp368ccft2/fnpSU9MADDwjL0PcEBEGoVCqg17CG4/F4oDY0MjKytLQU/mS1WqEo0+v1qtVqs9ms0+nCw8PPnTsnFouVSiUYrgPNDQsLW7p0qUQiOXfu3O7du9etW9elS5fk5GTfik+FQnHz5k2EUFBQEEKouLg4Li7u8uXL+/fvT0pKSk5Onj17tsvlKioqysjIyMjIKCkpadu2bURExF1QK1xjum3btl27dq1duzYxMXHXrl0LFiygaVomk7ndblzqbbVabTYbx3HBwcF6vd7tdtM0bTAYaJpWKpWgggDHSafT+fLLLxuNxs8//zwhIQFi4JKSkoKCgl27dh05cmTixInjx48/e/bsxYsX4YoIDAwEn1O1Wq1Wq+fOnduuXTuv10tRlF6v12g08+fPRwhdvnw5MzNz3759AQEBzz//vDBL/10XFI4hUX1vDei9bTAYli1b9v333zdv3nzlypWtW7duYDaKLWuEYRQgQICAJkXlMYn3FdgghIKDg8ePHw+8KiUlBdxmYHEWcp+4fw0QrD90/5BKpTzPm0ym48ePg0re4XBYrdY+ffrEx8cfPny4vLxcKpV+++231dXVHTt2DAsLA0Jz6NAhhmF27doF0mds5GcwGN5++22CIDZv3pyWllZeXn7z5k2bzSaTyaBROc/zarXa7Xbb7Xaaplu3bn3p0qUffvihXbt2R44cuXbtWo8ePb7++uszZ8689tprQ4YM4Xk+MzPz/8WBvqmCYRiDwWC32wsKCvbt2weLMAqFom3btj179vzkk09OnjzZpk2bnJyc/Pz8ESNGKBSKpKSkvXv3ZmRkNG/e/NSpUwzDmM1mIM1ge7pq1art27e/8sorI0aMkMlkp06dMpvNYrG4trZWLpfbbDalUllbW6tWq2EaKxSKn3/+uWPHjhkZGd99911ISEheXt6aNWu2bt3as2dPqVR64MABcL6/uwOE8FIkEoF6AWh3bW2t2WwGHx6pVIo7qSkUCpPJRBBEnz59du/effr06eHDhxcXF5eWloIKQiwW2+12hUIBEvwrV66cP3++S5cuCKHTp09zHJeQkKBSqaxWa0xMDEKosLCwvLzc7XYHBwc7nU6lUimVSqOiok6ePJmdnd2uXbu1a9fu37//hRdeuHjx4tdff718+fL+/fur1erMzMz/QluDJoYGLa5JkvR6vRD7LV++fNeuXXK5/Mknn4T1Fmz/KtB3AQIECGjKVB43h8ePCqwUByPIffv2nTp1qkuXLm3atGnVqpVcLgfrRpFIBHl6qGX8w29iWVar1YaEhGRlZV24cAFkCcHBwe3bt584caLBYJg+fTownpEjR/bt21ckEj333HPHjx9fsWJFaGho8+bNCwoKaJqWy+UURQUEBKjV6qeffnrNmjUDBgwA98zBgwd36tRJr9fHxMQcOnTI4XAsWLBApVI5nU6RSDR//vy1a9ceOHBg586dWq12ypQpXbp0EYvFlZWV77777tq1a00mU69evRITE4EOCpPjrwMcbMLDwy9duvTzzz8TBMEwTLNmzd5///0RI0bk5ubOnTsXOpv2799/1KhRCKEJEyY4HI5vv/2Woqh27drp9XoIF2FphaKovn375ufnr1279ttvv7XZbCkpKX369BGJRBCqLVy4cOHChUFBQXq9HiEUFRU1fPjwb7755tixYyRJtm/ffsCAAQqForS0dPbs2SqVqqampkWLFuPHj7874bivz3337t0PHz78+OOPi8VirVYbHx8PAbBcLvf39wfD+4CAALvdLhKJWrZs+cwzz2zduvWJJ55o1qxZeHg4eKRC8QlowyZNmsSy7OzZs0EzFhgY+MQTT4wdO/bGjRsymey9997buHGjWq2OiYkpLCyMi4tjWdbPz48giDlz5mzevHnjxo1fffWVWCyG6yI6OrqwsPDdd99dtmwZy7IJCQlpaWnCFP2XAvwJQPeYk5Pz/vvv22w2qKAIDw8HP18IfQUqL0CAAAFNnGt17twZIbR58+ZWrVrhZk+gYnc6nWAYsnjx4oqKCqlUGhsb+9BDD6WkpERFReGsPGg3RSLRpk2bVqxYsWTJkn79+t3+TW632+FwgBEeeKLJZDKbzRYSEgJPmvLycoQQuHHLZDK9Xl9TU+NyuSIiIrRabX5+/hNPPJGent65c+fa2lqe5zUajUQisdvter1eKpUGBARAtl4ikbjdbqPRKBKJNBqNxWIhCEKj0YCctLa2trKyMj4+HrKe8KLRaLRarcHBwZA2Bs0P/Al+Xbdu3VNPPQU/wygJT0eEkMPhmDRp0qJFi2JjY39nWCoqKiQSCZwakiSNRmOzZs1QvW4KqquDgoJAYGM2m2tqakJDQ5VK5aFDh2bNmjVjxoxp06a5XC6j0QhrNQghaBam0WhCQkJAiy+RSKxWq9FojIqKMplMZrM5Ojoaaw/0ej1UX2DlfXl5OYhSQJnTSGRmZl67dm3KlCm4dNvhcCgUCpDaV1VVeTwePz8/jUZTWloaFBQEvQ4cDodKpUIIGQwGuVwulUrBYL6qqkqv18fGxspkMqvVStO0WCxuoIu4ceMG7H/fvn1hZQzsL0tKSsRicbNmzYxGo8PhCAsLMxgMCKHAwECEkNlshlUvrVYLKiNAZWUllJtHRETcMWTlOG7nzp0qlap///533Z1XwP8I2GcMbr8cxx0+fHjZsmUMwyxevLhVq1Z+fn6NdAcWIECAAAFNA9Qd8z2QcQeZb2pqakJCQkFBwa1bt86fP//FF1989NFHM2fOfPjhhyElj93ofx9isRgqICUSicfjoWmaYRiFQgHpJZFIFB4eDl8NRN9ms73xxhscx7Vu3VqlUmVlZSUkJMTHxzMMExwc7HK5cCFXZGQkJG6BNkG0EBQUBGGGWq2mKAoeb16vF1YGoNsryK8RQlqtFoprcb9bYWbcE3AcB0WfkEGEjkVQhQwy38DAwKCgIN8plJmZCerw0NDQn376SalUdujQAbLUQUFBXq8XjBrlcnmLFi1AYIAQkkgkwNrlcrnH41EqleDwCCtI/v7+arUafDCxYhiU8bBQ0MjS7TtSK7lcDhozr9cbHByM27jCtAS3eI1GAxoef39/mKLQKAoOHyYhrlDEvvI8z0skksjIyMjISLgkpVIp9Lfyer2xsbFwpahUKq1W6/F4VCoVXD5QH6JUKrVaLQw7HCBo9KFcEpQ/whT9dwHPKI7jfv755y+++OL06dP9+/efNm1aeHg4FJTDuf4lW/PryFCAAAECBDQ1Kg+5Z1SvwsTmetidhiCIgIAAs9lsNpstFgskuUEWzHGczWZTKBSN4UDwRAG1PRj/wVeAwTy8B36AlFJ0dPTKlStPnTr1/fffV1dXd+/efezYsZDaRAg1YCE4C4X3xHez+A1YBH/7+/FOCnPiHgJqlPE4w3nH9Ri+JwIgkUjS0tJUKtW+ffsKCgr69u3bt2/fTp06NXgz/ADnF28KFMP49QZoMB8a7OTtM6GRwHUm2MvS94uwRN73Z/xFeM996xFvn4F4azDn4VO+V9D/sffe8VFV6/r4nt4nmfTeSUIgIY0SQgmBJHQEBAFpEulIhyP1COpREAUB6VWPIJ3AASnSezOhpZBeJz2T6X1+fzxf1p0LlugVuPfnfv7gM0ym7L3W2rOf913P+7wkVLZ/F7m4yL/2J0hnbf+vRMKIu8DRUWKEAPXatWv//Oc/Gxoali9fnpaWBjEk5p3+EaNBgwaNvxeVJ2WveIA0J+gINANPnz49duzYrVu3KioqKIoKDg728PDo1asXzCVB1F7RRryPj8/AgQOHDBlC3EvoCfs7IDk5uVu3bti9oUszafxtQZoMoB4am1osFuvOnTtLlizh8/lfffVVhw4d8COMKwWWpvTQ0aBBg8bfkcqTpCCLxYIOAZ0jb926debMGVg0xsfHt2vXTiqVQiCBF7xSNS0063T71b8VmEwmdm+IAoom9DT+hsBPMVzhIUosKSm5du3ad999Fxwc/MEHH7Rr147FYsHSlKIoFPnQ40aDBg0afy8q/7KDDWFOSNJ36tRp8ODB8Pcg7mZ4Ae4xr+7gtFotn88nNA59cOg5+/89SMkEfB7pQI7G3/lCQCsMLpeblZU1c+ZMk8nUv3//JUuWYM+KeATTm5Y0aNCg8fel8kQl/4JouLCwkBTqKRQKg8GA+4pSqXRxcbE37yOOCn8toH6Gox+bzaar9P4mIO4csMSh4zcaf0/gZ5nL5VosltLS0g0bNjQ3N3fv3v39999HfEvKTlDtymQyURtNDx0NGjRo/I2o/K/dP5RK5eeff+7n5+fj47Nr1y7quUMlXOQnTpw4duxYCOtfXaEV7LqZTCaXy4VTMl3R9XcAGpRCW0XkwvSw0PgbxrRGo7GhoWH79u337t2TSCTbt28PCQmRyWSw50J3DlJLbbPZaIENDRo0aPwdqTzE6IQtgTHLZLJu3bqFhobabLZRo0ZRFAWPdp1O5+bm1rZtW+p513qIOF/Rney/DpT23Pjb4AVrFxo0/iawWCyIYymKguNqU1PT8uXL79y5k5KS8o9//MPNzc3+9/DlK4VOdtCgQYPG35HKw6+G9PdBVp6iqDFjxphMpsLCwvDw8O7du6NBEoPB+PHHHymKQqtXVFzR9w8aNGjQ+At+kdlsiMpYLFZGRsbevXsZDMb27dtbt24tEono8aFBgwYNGi/eOHDbIH1eKbuWInq9/s6dO//5z39UKpVAINDr9RqNxmg0btu2LSEhYfny5XBXIM7H9GjSoEGDxp+GXq8XiUQ2m62hoWHTpk0ZGRlhYWGbNm3i8/k8Hg+CQxo0aNCgQeO/UfmXn4L8naIorVa7ePFiqVRaVlZ248YN9I+02WwKhSIgIACZe7rEigYNGjT+EggEArVardVq//GPf+Tk5LRu3Xrjxo0SiYTJZGo0GvrHlgYNGjRo/AKVt9lsFosFyhkGgwH5O7LsLBZryJAhjx8/ZjKZPXr0QKd3jUaj0+kSEhL0er1AIIAhGp2Sp0GDBo3/IfR6/cOHD9euXavVagcNGvTee++hqTbtS0ODBg0aNH6VylMUZbFY4IeAp1AFq1QqHRwcPvjgA7lcXlFRER8fj+6bcEgwmUzg/bAZoceRBg0aNP6HOHHixD//+c/4+Pjly5dHRUWB3COrQtcj0aBBgwaNX6XyJB+PuwXauEqlUoqi2Gy2i4vLkSNHDh8+/MknnxQWFn722Wc9e/YcNmwYj8fjcDhQ46B11G9/E5Q569atE4vF8+bNg5k9m822Wq1ffvlleXn5xx9/TOq6UIZLtgvu3r3r4+Pj5+cHtxwcKswx8RgWmUwms6qqavXq1bNmzfL29sbzALGG2LlzZ58+fXx8fHCmOH4SjeDTrFbr7+4zECd+k8n07NmzrVu3CgSC2bNnu7i4oIWW1WpdtmyZm5vb9OnTcTNGXQH2MRBBwRYaB4YGuvbnQuqMzWbzzZs3Dx8+PGrUqE6dOpnNZnw+9k+I8zRcLPBXm82Wk5Pj7+8vFArxmfgoxGloHsnj8RCSqVSqHTt2zJw5k8fjkQ+nnncEI7UQOEL81Wq1tkS5i54ADAbDZDI9ffr0u+++a25uZrFYYrG4TZs2AwcOdHV1xSRirnGQqPwzm8137tw5fPjwihUr2Gy2SCRCU3qz2Uw9bwRLxofH42FJYNxasiD/EpAKE4xGdnb2v//9b4vFotfrMfIJCQn9+vXDpYQFYDI2m6sdAAAgAElEQVSZyLGRU6Aoisvlkqupurp669atw4cPDw8PxwLGu/BK4tFpf81WVFSYzWZvb28Oh/NKnX9wKXG53Nzc3EOHDtXW1tbW1rq7uwcEBIwbN87Z2RldJnCEFovF/vp6oeFXdXW1TqcLDAzEGWHucKaYSiw/g8GAPALejmWPYTEajVgw+BO5onGVoQQIR2I0GrHlSJa32WyGkpDFYhHfGPwemkwmHK397wxG22Qy3b17t66ubuDAgeSittls4Nz2FwhOBAcpEAjwUdR/N5nBaZpMpqysrDNnzly+fHncuHHp6enu7u64EpGMp3k8DRo0aND4NTCJWwJ5ymAw4PYD0nD+/PlDhw6x2WydTsfj8Vgs1qeffnr27Fk+n48AoIX9ocBcjx8/npGRodfryT5Ac3Pz8ePH8/PzzWazwWBAI6rGxkbQXB6P19DQMH369OvXrzMYDD6fr9Vq2Ww2XobjZDKZIIgqlcrJyalPnz6enp48Ho/L5er1er1ej7syn8+3Wq33799Xq9WE63A4nOrqatxNCYduyT4DIVVcLlen0125cuXGjRuPHz/mcrkcDofNZp86dermzZv5+fl8Pp+wXuxjoNc6XgkmwWAwuFwuGC0+2WAwkIFls9knTpxISkrq3LlzQ0MDSAy4AlgvSIZGo1GpVGw2W6/XMxiMvXv3ajQa9IOkKMpkMuEBiA6Px1OpVKB9MpksOTmZx+OVlJSw2WyQb+imwHI4HI5OpwMN0uv1GL2WOFiT8922bdvkyZPj4+O3b9++ffv2IUOGnDhxYsuWLeBP+Eaz2czn8zFrOp2OyWQ+e/astLSUz+eLxWK8RqlUstlsrVZLxGDoHUbs5zF3r62rFKIjzBHW7Y8//tivX7/Vq1cvWbIkJSUlPT190aJFiLUMBgMmmrJrg4WFiiexHhgMhoeHx927dxsaGsAOyUyZTCasJTabjW/EYmYymUeOHDly5AiPx9NoNK/0lHHkRUVFCxYs0Ov1y5cvP3To0OLFi3/66acdO3YgEYD4EBcUzgiUV61WY2ZxuZ06dWrdunU2m43EMGDPiM3YbHZ9fT1OFj8O6DaA8ECn08FYHUOk1WopisJAwW0d8wJujWBAKBSSyBnLhpjw4pLR6XQ4x+bmZjyPyMFoNJKwlsvltm3bNjg4mM1m19XVoSsT1IaknRmCeb1ez+Vy2Wy2UCg0GAxk9EjEDrLOYrEOHDiwZMmS77//ftKkSYsXL0b3PcQP9C2KBg0aNGj8DpUnySeSviLpNDy+detWUFDQ7NmznZycgoODZ86c6eLi8uzZM+TDQEBbcstBMMDn811dXS9dugSGR1HUvXv3fHx8cLfWarUikaigoKCurk6hUGi1WqVSaTAY3N3d6+vrcTu0Wq1lZWUPHjzQaDQNDQ3gQEajsbm5uaioSCAQhIeHCwQCrVZrs9nEYnFxcXFOTo7ZbFar1Var1cfHx9vbW6vVarXasrKyO3fuiMVi6rlPM+7fLZT+k5Qhi8USCoVdu3atqKggH3LmzBmRSEQUrgwGo6CgIDMzs6ioCMGSSqUym81GozErK6u4uLi5uRnj2dTUxGazBQIBi8Wqra01m83FxcVVVVU8Hk+r1bq6umo0mvv375eXlyPfCTQ0NCiVyqamJq1WKxQKGxsby8vLDQaD2WxuamqqqanBLoparW5qasJHYTzz8vIoigoODqYoKiAgoKamhsPh5ObmNjc35+fnIyWJibh16xa4S0VFBdKQLRkivV5fW1u7d+/eyMjIUaNGgXcmJSUtXLgwMzOToiiFQoHlV1tbC47OZDLv37+v1Wp5PF5TU1NTU5NareZwOOXl5dXV1Y2NjWgDbDKZGhsba2pq7t+/bzAY7N1UX+clZJ9tFYvFJpPJy8tLKBQKhcKUlJRBgwYVFBTodLrKykqhUPjgwYNnz57hfEtLS7OzsysqKrCSKYpSq9X37t0rLi6ura0Vi8W4KBobGyUSidFoNJlM1dXVWJwqlaqoqOjp06d6vd5kMimVSolEAl0cBgevfxXnq1ar+Xx+Tk6O0WicOnWqu7s7RVEymWzGjBlPnjzBayDPoyiKz+djHSLqkMvlVVVVCoWCx+MhGpRIJHK5XCAQUBSl0+kePXpUXl6Ov+p0OolEYjab8/LyKioqGAxGQ0NDSUlJSUkJRVFisdhisTg6OlZXV1+8eLGystJms0kkEvxEUBQll8sNBgN+B0ggkZmZWVxcjDBYq9VyOBy9Xp+Xl1dbW1tXV0d4vIuLS11dXVlZWWNjI64XRFm1tbVNTU0ymSwoKIiiKBcXF6VSWVpaWllZiUgDGZCGhoYHDx4gzaFQKCiKwhmRDIL9NuCpU6e2bdum1WqXLl06dOhQ+5fRVJ4GDRo0aPw+wcYNw/6eAfaJew+Sslwu18HBAdaTbm5uPj4+2NSGNqCFYgaTyYTcamxs7A8//NC9e3ehUKjRaA4ePBgbG3vw4EE+n9/c3LxkyRKbzebp6Zmdnd2zZ88+ffpcuXJFpVJdv349Nja2bdu2X375pdlsdnd337t37/Dhw7t163b8+PHt27d37Nixubl5woQJU6ZM2bVrl6en54oVK+rr6yMjI6uqqmQy2fz588H45XI5h8P56quvpFKpk5PT+vXrw8LC/vGPf0AUgdT470oU9Ho9hgjJM4PBkJaWlpGRAalATU1NeXl5r169CgsL9Xp9XV3d3Llz27VrByYUHBw8ceLE06dPHz9+PCAgQCwWV1VVVVVVrVq1SigUrl69es2aNRaLRalUTp06deHChefPn29sbDx58mRYWFhFRcX+/fs7duxYVlZWVla2cOHCiIiIs2fPZmRkQDXU1NSEtzQ1Ne3atWv48OEbN2708vJavHixxWI5c+ZMZmbmJ5988uOPP549e9bDw8NisSxfvnzx4sVr167lcrnz58/39vZ2cHAoLCysr69ft26dn5/fli1bCgsLfX19L1++nJ+fz2KxNm/eLBQKkQr97aw8n8/PzMx0dnaeP38+GBVSoV26dPn+++/Pnz+fkpLy0UcfGQyG5ubmWbNmmc3mtWvXBgQEXL58uba2FnKgioqKffv2GQwGsVhcWFg4ffr0Nm3aZGZmrlq1KjIyksPhBAcHI0OPiXttAhswePudHFBqHIBarW5oaBCJRFardfPmzVqtlsvlenp6Dhw4EP8NDQ3Nz8/v169fWlqaWq1esWIFh8MRCARMJrOpqclqtcrl8u3bty9btozBYFRXV0+YMGHZsmWRkZEHDhzIzc318/MrLS319vYePHjw+fPnsfEyc+ZMiUSC1PirOF/Q7jt37vTs2dPLywuaNzab3b9//4iICJPJVFdXt3Hjxn/96196vV6pVL7//vsbN240GAxbt26VyWQikai0tPTDDz/U6XSXL1+Wy+XHjh0bNmzYkSNH4NlSUlIiEok+/PDDvLy8RYsWxcXFcTicsrIyg8HQqlUriUTy7NkzDw+Pf/7zn3V1dUePHsU4nDx50t3dfdq0aQKB4PPPP2exWNXV1StXrnRxcbFarSKR6O7du6tXr46JiWEwGHl5eVOmTOnQoUNhYeGaNWscHBwkEklVVdXkyZNDQ0O//vrrJ0+etGrVisPh+Pv7Z2VlrVq1Cj+Gy5YtGzBggMFgKC4unjlzZkFBwY4dO5ydnUHoV6xY4e7uvnLlSrlc3qpVq6KiotDQ0Llz59psNuyDUc+rjDA1SqVy9+7dGRkZSUlJ77//Pq5fskHxOjeXaNCgQYPG/2Eq/7KDDVJ6UO6yWKzevXsvWrQoPT09ODhYr9fn5+cXFBQMGTLkj+pxORxOU1OTxWIJDAw8c+bM3bt3k5OTL126lJWVNXDgQGTNc3Nz5XL5qlWrzGZzbm7u9u3b33777f79+3/22WeLFi3q0qXLjh07QMoNBsODBw8+/vjjDh06iEQiuVweGxs7aNCgiooKg8FgNBpLS0tramo2bNgATc68efM4HA56Wvn5+f30008CgWDRokVSqTQnJ2fPnj0QkIBrtqR5LQIeCB5MJpPVag0PDz927FhpaWlgYGBWVpafn5+bm1t2djafz8/Ly3N3d1+6dClFUQ8fPjx+/DhFUVqtVqFQpKWlderUqby8PD09vbS0NDo6Wq1WMxgMCIf0er1YLF66dOnkyZN79+7t6el58ODBsWPHdu3ataamZtSoUffu3QsLC1u9evWMGTMGDx5MUdTy5csLCgoGDx6cmZm5YMECiqIaGxvBJhFmQPhus9ny8vIGDhzYv39/jUYDSQPoxbhx47p3705RVN++fUtKSvh8fmFh4fr161ksVkFBwZIlSzCS0Lr8Ls3V6/UNDQ0uLi5t27aFogB2HEwm08fH58mTJ507d4Z8Yv369Ww2e/DgwWPHju3fv7/BYJg8eTIkOnv27CktLV27dq2Li8v169dXrlx5/PhxkUikUCgGDRrUoUMH5H2p164qxqjaN91ksVj79+8PCAiwWCwPHz4sLi5evXq1QCCorq729/dftGiRQCBYvHhx27Ztx40bx2Kxnjx5sn79+r59+54+fdpsNn/xxRcGg+Gbb76B9sZgMKhUKr1eL5FIwGg1Gk1BQcGhQ4e2bdvm7e0tEAgmTJjg6ekZHx8vkUjGjx9PjuQV5XQxiQaDIT4+HgIz0FOKovz8/LD5BqUKFlVtba3JZMrMzKyoqFi8eLGnp+elS5cKCgqSk5M7duxYX1///vvvP3z4cMuWLSdPngwICKAoauHChXv37u3QoQODwRAIBEuXLtXr9b169erevft7772XlZU1f/782bNnl5aWnjx5ct26dSEhIRRFLViwAKo8pNXXrFkjFoshtqEo6vHjx6mpqZMmTTIYDD/99JNKpTIajStXrkxNTX333Xcpitq/f//Jkyfnz58PXr5y5crw8PBbt26dPXs2Jyenbdu2586du3///rx58+7du4cNtI0bN7Zu3XratGkmk2natGl79uzp06fPo0ePJk6c2L9/f5PJNHv27IKCgoCAAFwppImHSqW6efPmzp07CwsLZ86cOWDAACcnJ5VKhTgQcqDXHJHSoEGDBo3/w1l5+9o7wgOo5yVr7du3DwwMLC0tLSkpQRWjg4NDp06dEABwOJyWaKbJx3K53MDAQDc3twsXLiQmJj548CAsLMzR0ZHD4Tg6OqampoaGhjo6OkKLolQqcf+TyWQQpGZmZiYlJTU2NioUCjc3t8rKyoqKitraWoFA0LlzZ6PRKJfLhUKhg4ODr6/vxo0bIbctKChQq9X19fVisZjD4YCeXrp0ydfXt2/fvqGhoR9//DER6rxQOfAbmwwsFgv5SBaL5eDg0NDQ4OHh0djY6OHhUVZWFhsba7VaoXbo0KFDcnIy9uuzsrJKS0uhHnFxcYFPRUBAgIeHh1qtBoNHqGAwGNRqNfJz6KorkUimT5/OYDAeP36sUqkKCgqEQmF+fr5CoWjTpg0iiokTJ0okEoFAoFKplEqlk5MTNOVoyoudB9Asf3//1NRU6FKQX7darY6Ojr169QKHgJ7+yZMnGBOTyRQYGIj6BJPJJJVKfzcrbzAY+Hy+2WyGFhlFDtAFQX7A4/FEIpFGo5kwYQJFUVhmMpkMunx/f/9nz56p1erHjx+HhYXhlah/vXHjBk4qPDycxCFEY/PaCL19pSZWhdVqvXLlyp07dyiKkkqln332WZ8+fUwmk8FgaN26NaRfTU1NMTEx2A2LjIxUq9UmkykvL8/f399oNLLZ7LFjxx48eBCVlGazWSKRmEwmk8nk5uZms9nq6up8fHzc3NyQIF+2bJlIJGKxWPX19YgwrVar0Wh8RfaFqJY2mUwCgYBI/FHpC72ZTCbDohWLxbW1tQgjW7Vq9eDBg4sXLyYmJnbr1o2sHBcXF4qi6uvrQ0NDPTw8EGcGBQVBEiaXy9PS0sh2R0BAAJPJlEqlNTU1arW6rKxMKpUGBQWVlZV5enqy2ezbt28nJyczGIy33noL7BkKQIqihELht99+a7PZ+vfv37NnTz6fX1JSUl5e7u7uXlNTgw9fs2bNtGnT0I/Jx8fHZDL5+flVVFScO3cuOjr65s2b4eHh/v7+2dnZWNI3btzo378/alqws5SVlSWTyVJTUxsbG9lstqura3V1datWrVAAgJ1MJpP56NGjDRs2PH36dNq0ae+++y4ueWwJtjCVQIMGDRo0aPwXlSdllLijoGYL9Mhischkss2bN9+6dau5udlisXh5eUVFRbm4uIBzEJXw7ybpccODTHz06NHbtm17+PDhw4cPp0+fDhmGwWC4fv36gQMHvLy8xGKxWq3GvywWq7m5GWV/SqXy8uXLOTk5Tk5OCoXi7bffFggEECiDKTo6OppMJo1GU1RU9PXXX3O5XA8PD3d3d1KeiwNITEz89NNPi4uLN2zYUF5eHhIS8o9//EMsFoOmtDATRgoMUDAnEoni4+O//PLLLVu25OfnL1u27Pjx43q93mazZWVl7dmzJyQkRCwWM5lMsVgsFApR5SkUCplMJkqKwTxIlQKM/E0mE9LYJpNJoVAcO3YsKyvLy8tLKpU6Ojo2NzeD6gkEAmhR3N3dUW6o1+thp4OiPbBzuAaZzWYulwsqZjabMYYveAGBZlksFq1W6+DggGJBrAetVktMVH53K4aiqMDAwKqqqtu3b8fHx4PHo7q3vLy8Z8+eJpMJdYEQa4nFYpwsi8UKCQk5f/68wWDQ6XSQbWBqEhISHB0dtVotwjP7RsX2sehrY/O4dlCpTFHUF1980bFjR8wpol9MOpg3phhqCkizxGIx5lEoFILtwboEGW7MF4JthEYVFRWkFJjFYrm6ukKVYe/q80qzuUwm093d/cGDB0lJSeDKWDmbNm2aNWsWqb1G7Smi04CAgCNHjly/fv3LL7+sr69PT0/v1asXk8lsbGwUCAQajcbBwQGvN5vNjo6OT58+hcOMs7MzdmZQ94xmSRKJRKPRKBQKk8m0Zs0anL5YLMZiQIBNIkYUmPbp04fH45WXl0P589Zbb/n5+SmVylOnTj148ADTl5aWhgwFwiSbzebu7t6nT58bN26UlJRcvHgRZkqoZpHL5Vwu18nJCbt5fn5+er3+8uXLJpPpyy+/pJ7XfCO6I25d5eXl165dO3DggLe395gxY+BuhNCa7HGR1Uun5GnQoEGDRouo/MsMFaSQ0LXa2loulxsQEKDVatVq9eXLlz08PJKSksBgWthOHC8D4xw0aNCpU6e+++47LpfbqVOnx48fazQajUZz4MABJyenDz/8UCwWZ2RkZGdni8VihULh5OQkkUjAY7p16zZo0CCz2WyxWLZv3y6VSg0GA+6XOp3OaDSiiLCsrEypVO7Zswda/6tXrwoEAtAdJyenGzduSKXSqVOnovQtJiZm9OjRbdq0wY2/JadDMmcoDOVyuUwmMyIioqamJiMjw2g0Ojo6SiQSiUSiUqlu3Ljx1ltvDRgwgKKoK1euZGdnKxQKBB7Edw9meRUVFSj1Y7PZsPlDUhO8sKqq6ttvv928ebNMJhMKhadOnVKr1Q4ODpWVlQ0NDV5eXvCKCQoKSktLwzwaDAahUIg4gcFg1NXVwQMHLBAsn81mq1Qq4gaIrQmdTieTyUwmU9u2bQ8fPozzhU+il5cXj8drCZWHtUhUVJS3t/c333yzdetWZB8pijpx4kR9fX1CQgJOHC+WSCS+vr6YFDj0iUQikUjk7e0tlUrnzJmjUqnUavXRo0clEgmqqFsSRr5qgHLBEJPNZnt6euK/ODBcI2QjAgavV69eHTRoECbIaDS6u7snJSVdu3YNKyE/P18qlcKoESwQcwd+6enpKZfLm5qaYHWybt26iRMnYteFROOvNLPLYrGgKX/vvfc8PDygBDtx4sSjR49gM9XQ0IA9AVjQGAyGM2fOmEymmTNnWiyWixcvbtiwoUePHogzKYry8fFBSQk2ZHJycjp27IhdL7KQsM/AYDCQYuDz+VKpVCKRzJkzR6/XOzo6njp1ytvbG5GVSCQiNQzYXbx8+XJQUNCgQYNYLNb9+/cPHjw4YsQIZ2fn4cOHR0ZGisXi7OzsK1euYBIRSSJQHzZs2E8//bRv377o6OjU1FRsRUokEijoCgoK4uPjKYqaPn26j49PaGioq6sr3CQpivrhhx8iIyOxBWez2TIzM+fOnSuXy0ePHj1nzhysYVhVomqWviHRoEGDBo0/TOUZz/GCuwLJ7d28eXP58uUWi6WsrMzHx0etVrPZ7BkzZoCaI4sGpvg738Rm45OR3x03btzHH3+8cOFCJKrBswMDAy9cuHDx4sX6+vqsrCyVSnXp0qV27dpJJJI9e/b4+vrOnj177dq1FotFJBLBvkMgECCpTFEUHGOcnZ1ZLJanp6dOp/v222/d3NzOnDnT1NR05coVZN30er3RaNy4cWNmZqavr+/t27dhekPE1i20ySeZfqPRqFQqLRaLr69vXFzc9u3bx4wZQ1GUUqlUqVRSqVQsFv/4448cDqe4uDgvL6+pqamkpMRkMqnVavBjqKLNZjOCge+//97FxeXmzZvIPZOMuEAgkEgkGRkZERER2dnZsN0QCAQLFy7cvXt3SkpKY2Njbm4uNAk8Hm/37t3Dhg2LiIi4ePHi0aNHtVrtvXv3oqKiEIPhHCH5AEckrJqiKAcHh/z8/JSUlNatWwcFBa1evTo0NLSwsLCxsRGC+5YQaIvFgkBi6dKla9eunT17dpcuXYxG440bN1Qq1fjx46FBgvefzWZzcnKaNm3avn37dDpdfX19dXW1SqVisVhvv/323r17t23b5uvre+3atTZt2shksurqaqh3oD9+U5cQUsJYDDabTa1WazQaUpkAYRL8RnGVmUym/v37r1u3rqGhwcnJ6fr16506dbJarfHx8QcOHFi3bp2np+fly5dxdg4ODk1NTd99952Dg8ONGzdYLJZWq01MTJTJZFu3bg0PD8/OzjYajRKJRCwWX7t27cSJE1CPtNwl9s+dclpaWlZW1uLFi3v27MnhcIqKirKzs6dPn4642mQy7d27l8/n5+fnQ7/O5/OPHz8Osdzt27eHDh0KWdrFixePHDnSpUsXgUCwffv28PBwuVze0NAwefLkhoYGKOuIRxD5F9dLp06dfvzxx82bN4eGhpaXlz958qRTp04Y5ObmZn9/f9QBo0JGrVavXbs2OTlZKBRev349Pj4+KipqypQpe/fuHThwoMFgOH/+fFJSEi40Pp+PeiGr1RoUFDRkyJDDhw9v27YNyx4OuUwmc8KECVevXuVyufX19c3NzSNHjvT39z969Oju3btDQkLkcvnTp0/T0tKwwk+cOLF3795WrVrNmjUrJSWFy+UaDAaBQICTwne98aCUBg0aNGj8nwMLrZSGDBkC0SoxKSfb2d98843FYlm2bFlubu6ECRPat29/4cKFcePG+fr6kh5MeOPDhw9v376dkpICp7aXgb34xMREBoMRGhrq6enZo0cPZL+ioqKCg4N79eolEAgePXoUHh4+evRok8lks9nat2/foUMHbHa3a9cuLCzsypUrxcXF7dq1mzx5Mio4fXx8oqOjkdaSyWRJSUmhoaFwn4D1ta+vb0VFRWBgoJ+fX0RERHBwsLu7e21tbX5+flRU1KxZs3x8fJCiJh12MA4YkMzMzNjYWPtGWpCIkOYyHh4ebdu2FYlEwcHBwcHBnTt3lslkMpnM09PTy8srOjoadbpDhw5NSUmRSqUikSg0NNTJycnf3x83dZFIlJCQIBaLo6Ki7t+/X11dPWTIkNDQ0OjoaKFQKJVKg4ODQ0JCevbs+eTJE7lc/t5776WkpOj1ejc3t+TkZIFAcOzYMQaDMWnSJB8fHxaLFRERgZK7Pn36JCYmnj592t/ff8iQIf7+/n5+fmKxuFWrVr6+vthhEAgEISEhLBZLIpGEhIRgJL29vdu0aSORSKKjo2F9GBAQ0NDQEBwc3LNnT7DSjIyMnj17ymSyXxSpE7MOb2/vgQMHMhiM+/fv19XV9enTZ9SoUZ07d8Y+gEQiiYiIgJO9r6+vh4fHzZs3WSzWggULWrVqFRUV1bp16x49elRWVj579iw1NbV3794SicRisXh6ekZGRr5OAlRWVlZfXx8XF0fOlBSLI+Pu4+MTGxuL5C7+hCBWJBKhLARp+4SEhLq6upycnJSUlKFDh2q1WolEEhMTU1dXV1xcDOeW4OBgmUzm7+9/+/ZtrVY7YsSIuLi4xMREiUQyePDgoqKi4uJiZ2fnqVOnWiyWkJAQyMzCwsKQw0ae/o+eoM1my83N5fF4wcHBZLW/EJ6B73bp0sXPz+/HH38sKioKCQmZNm1aeHg4vBpbtWp19epVvV7fu3fvrl27urm5denSpVevXpmZmVVVVampqX379mUymb6+vki0h4WFDR8+XC6XFxcXu7m5jR492tvbm81mOzs7R0ZGop2FSCSKiYmRSCRMJtPJySk+Pt7FxaVfv35Pnz4tLS2VyWTjx493d3fHj1J0dDRCCERZHA4nIiLCw8Pj2bNnz549GzZsWN++fXU6XWRkJCz88/Pz33nnnZSUFAaDgWstPDycTJ+Pj09gYGCHDh1IRO3i4uLj4xMREeHg4FBaWmqxWD7++GN/f3+JRJKUlKTX6x8+fBgQEDBhwgQXFxcmk/nxxx/v2rWrR48ea9eujYiIwDYLh8OB+ypqUeg+UDRo0KBB488gNjY2Li4uOzubCACQc0WC1mq1TpkyZcWKFTabbfLkyQcPHrTZbEuWLNm7dy/S0vDzhk/l3r17Y2Jizp8/b/sl6PV6s9nc3NwM+SzeAsWOXq9Hdr+pqYkcAw7A3hka/8XzBPivxWIxm832DzQaDf6KF6jVavJ6VJcS6x58o16vJ1+EB+SvFotl27Zt5DE5QgDSFPIuAIIfs9mMg8Ez0M3rdDqEKHg9HpMxhyraYrGQA9bpdPgQaIrIYCqVSjy2WCzNzRqtz1cAACAASURBVM0vHAP+ig/BB8K2337QAPJF+Bar1arRaPR6PebCZrNVV1dfuHABE202m+EdiVPTaDTvvPNOQUHBy8NiP+/kr/gKjJher4ezPhkEcnbk8DQaDZ7EwaB4FAOI70IC+Be/9xXh6tWrW7duJd9Irhf8S2bTarViO4UsJEwfgMVJLh94/JtMJqPRiKWIlaDT6RQKBUagoaHBarXCPd3+UiXTRz4Q0/2nT9BisRw+fPjcuXP2M2IPsk7IxJETh0zOfiVggsh7sQJxIaCkW6fT4UmdTmf/FTqdjpwIXk++y3661Wo1ThmjR65r8i6yisjPAl5jf9298HuCjTs8tj9Zcm2S89JqtTjsF34xyLdbLJZHjx4tXbq0Xbt2M2fOREOGl7/UYDCQo6VBgwYNGjT+EP7LwYZkFkkfTbSYCQoKunv37sOHD6Ojo8+fP+/u7l5YWEh6grY8ZkBFqVQqhSABNzMIJJDrwoY7qmnhc4LqTFIGiqPC3RTiAVKgCfE3SaUjJUlRFFL+ZrNZJBLBYQNJd5wj8ovQP3C5XFLGivLE3wWkHShthDmPxWLBvjzqhnGEpLU7j8dDASvxmyPduPBKZOZwVCKRCK9BfhdfQTzvWSyWWCzW6/XI50mlUnBEgUCA74WrHYpriXAIfWchiCICDJFIZF9yRz130iCvcXZ2Pn369LVr1xwcHKqqqtq0aTN8+HDIin53iCAsJvQF2mUMLzzgSZUtZoH01KSeWxliNh0dHbFgoJ8mn4ZCT1Ar4lVChCX4L+nLa7/ZQsaTSKqwKl6YjpbksMlig3c4WKlQKMSxkQWApYj9LiwVNEZFdyccEo4HuxNoXIAKYOq5XT183DHpoICoB6WeF68jE0+qsV/JRh6LhcHHF+EYIPVGeQAh8TgknBpKwwUCAS4Qo9GIkgn8ApArEfUweJ44rOMbif0LXozPFIlEOFP73qh4DeYCRdXkx0ooFGJGMNFkUxFnhGkicnx8EdmLwIRiBqnnDXcpioLMj4T60OdgNR4+fHjjxo08Hu+DDz4YMWIETvkFkR6ZNVpgQ4MGDRo0/gTY9joBIuclbV+5XO6wYcMuXrx46NCht99+++DBg/PmzdPr9QMGDAD/hvy9hQ7W5HZO2XVUBWUnkgDS1h4sEDwG91dkxaDLJzd10kuFEAhs2aPdOlQ9oFmgCOAEaHRKWjCSOygRhLRo7Nhsyq7+FY7pkJ6D4hN/aGI9Dh6PgyFkDhlu3PtBZYxGI6zEqedWNqTSACwTxAWSaMJCyFDAdBJUA/Y4YDOEPVPPLa7tT8Tel52QWvx1xYoVJSUlCoXCxcUlLCyMoihQZ3Ca36by+HCMAGHtGCjML/kXb6mrq4NpCc4RD5ArhaCfrFLwMxaLBUNuNGDCXxGd4o0kLMEqRQExOVkwUVgb8Xg8jUZDaFkLlzRJZpMGVRhzrHP7I4fHOVn5tbW1Tk5OL7BktVoN2xNMLhZYVVWVl5cX9h+wTlDegOWEaIc4l1Ov3sAHYwUOCqUZGDll1/sWKweNF3AuOB2EMbgqNRoNjHrICheLxY2NjVKplJwLLg3C0an/3pjZXtNlf+WS+cV77SNV/OmFGtNfdI8hFwi5WH6xGzSJOvAu9FQ2Go1fffXV+fPnO3fuDGXUy8dAfm1ez6zRoEGDBo3/f1L5l++CJK+JpGxAQMCqVasMBkN0dHSfPn0ePHjg6uqakJBACHcLv0mhUDg6OjY0NJDMHNmMBjPDv2guY58XR3N14tGu1Wrh2QddO/TBDQ0NcPMgnZs4HI5Op0OTWuR30UWI0FY8sCeRfwlQ6EloAVgm8elHZIKDJByUzWYrFAq4Q4LiQ7BLThYpT0KLEWuhkg9mGmA8OBGQbEI4yLgR0kAynS2JVRA+iUQi+NbbO4q0PNrR6XQoFsSXQsFMJpeEgkqlUiqVurq6gp7i3Ekam0Q1LzAqi8UikUgQG8B7hERxMKGnnrc8oyiqpqYG1iLY9gHLJ/9VqVQikYgECS9sVvzGORLOjWPG/IJw4wAw4DhCsupgIokwA4vfaDQizQxaTDLB9sl4vNd+jSEofXVp+JeBnSiNRoO4guyYYYKQRCeW81iuyKBjZmEoyeVyRSIRcuRYGCgDdXJyghEtBh/D+7+c5pL1jFIBoVB46NChjIyMqKioRYsWubm50XcaGjRo0KDxqqg8SXMSTk9UK7g3UxQVEREBajJz5kzcd4mApOUdJXk8XkFBwYIFCzZs2ODj40PKakm6Hbd8kHjrc4DKgOBC3kqs34uLi+fOnbtp06ZDhw5dvXp13759u3bt8vT0TEtLA0VwcHAgmTni6Efs1annO+x/VUtFo9F46NChHTt2jBw5Mj09HZvmEokEGgwkjEHy4LSNv4LTODo64qztxRgQCRC5CJkX/AltMufOnZucnEyUDFqt9l//+tfMmTOlUinZMEFsgMdg/C00nyEuNy+om/B8S0xIMbYYCiI1IVIikvwmGVmKovR6PYINOPQhIUr8OqF8wGpBXATijmOz7yZLlBWk8LS0tHTDhg3Dhg1LSEhAKEhsIvGx0BqRGKYlo2S/S0BRVHZ29sKFC/38/JAvN5vNAQEBY8aM8fPzo54rcIxG4+XLl2/evPnRRx8RJ3iyVcJgMJYtW/bJJ59gqHGcCMCs/x0YQPts8evEnTt3li5d2qpVK+whMJlMBweHoUOHduzYEXER5o6sWDKemHEMNZYo2VUgLU43btw4cODA8PBwJpMJWv+/XHyCOUJngDt37hw6dOj+/ftjx44dO3asi4sLWaj0/YYGDRo0aPz1VJ56SVVC1AtEtQySDSJiz/MIh2jJXZbL5XK53NLSUr1eT9gbSb5CZQ62DaZIPhO7+XgGxBQ3RSaTWV9fDwUF2N4777zD5/PBEvBkfX29TCYD7cO70KaR5MX/wlwml8u9cOFCfHz8oUOHRo4cSVKnGF6lUung4ICdAWgMUKiHVCXhhVBW4BkimyFZdjSiAt9lMBhqtRoW5tTzLXskhuvq6tzc3JBUJpNLJDeEU/726ZD2pcRvHvbYJFHdkviHRALQRuOseTweVhfRLSCJDqkVTh8te3CQ+CuiuIaGBkdHR1IOgRkEmwSnh8E/+TSSMmcwGIGBgWgERpLoiKnIcoISCTUVRC3z2yB6HvxXpVJxudxZs2ZFRUWxWKzy8vJJkyZVVlZ+8803iGZx4XTt2jU5ORnXERZDZWWlh4cHxnbOnDnkw8lrcHVgc4OQYzI+CBRfz0+GVquFckYqlX7++edwvmpqavrss8++//77uLg4bBGgMoT0GEYPOC6XC5URRhhLC6OHSA9ip+nTpxNzRgcHB1zO/5upPIvFwsbg999//8knn0RFRU2cOPGdd95ByoMm8TRo0KBB49VS+ZfZCUm4IpdG+r+CG5GCNiLabiGNAOn56aeftm7dqlKpIiMjhw8f7uLikp+fv2vXLtBQLy+vd955x9XVdf/+/c7OzpmZmUqlks1mDxgwoH379iaTac+ePU+fPhUKhcHBwegMqtPpmpubKYrKzMy0WCy9e/fev38/k8mE5TZFUePGjYuIiKitrb169eqNGzdEIpGXl1djY+OsWbOEQiFatPzPh/LRo0ceHh4jR468e/fu7du34WGflZV17tw5rVar1Wq7du361ltvURR19OjR69evMxgMDw+P/v37h4WFNTU13bhx4/r163q9PjAwcOzYsWKx+OzZs83NzZWVlSUlJRRF9enTJzMzs7GxEW1xKIqyWq1nzpw5evRoQ0NDmzZtRo4cicS2VCrNzMy8c+fOhAkTOBxOQ0PD9u3bu3fvnpCQAIMUIj7+DSDQArkE94WInFQMt2RDBnn34uLiH374IT4+/vz58xRFde3atW/fvmw2e9++fe7u7pcvXw4MDExPT9+2bVtRURHal/bv3z84OFgul9++ffvatWsSiUQul0+ZMiUmJiY7O3vfvn1wI2nfvv2gQYP4fH5OTs6+ffsgSR81alRoaGhRUdHBgwfVarVKpYqIiBg8eLBMJtuxY0ffvn1bt269a9cuiqIUCoVcLu/QoUNycrKHh4dCoVi5ciWoanR0tEKhmDlzZktWNUJfJpPJ5/Pr6uogkrFard7e3q6urtnZ2QaDYfv27U5OTqdOnYqLi0tISLhx48aUKVNMJtO2bdsKCgqwcTRp0qSAgIDvv/9+xowZer1+z549PB4vNzfXYrGEhoaOGTNGJBIVFRXt3LlTrVYHBgbqdLqgoKChQ4dSdnW9rxpCoRCqfY1Gg8vfYrFIpdIuXbqg1ymDwbh69eqxY8dQztGrV6+ePXuWl5dv3brVx8ensrLSYrG89dZbsbGxVqv1ypUrp06dQtAbHx8/cOBAq9V68uTJhIQEgUDw5Zdfpqamnjt3bvz48aGhof9rObHRaCwtLV2/fv2VK1fGjh2bkpISHx9P/Isgi2pJ8w0aNGjQoEHjDyM+Pj42NvbJkyekes/eUM9ms8nlclitabVa6M6JLwdxbQN+24zSYrGUlpZGRUWtXLnSarWq1erJkyfn5OTo9fqPP/746NGjVqtVpVLNmDHjhx9+sFgs06ZNGzRoUGVlpVqtnjdvXo8ePTQazdatW+fMmYNvX7p0aZ8+fcrLyz/55JM+ffrodLqvv/569+7dBoNh0aJFI0aM+Pnnn20229q1aydPnmy1Wj/55JNevXoVFBTYbLYZM2aMGDECBn/2ZnkvHPBvmFHaWwGi+vaDDz7YsGGD2WxetGjR+vXrQd/fe++9WbNmWSyWioqKMWPGKBQKg8Ewa9YsvHfq1KkpKSkmk+mLL75o3759Xl4ezmv//v02m23Dhg0xMTH37983mUwrV67s27dvTU2NxWJZsGDB5s2bS0tLe/To0a1bt8LCQpvNNnv27BMnTthstmnTpuFz3n77bZzI6dOn27RpU1ZWRlzwXjD0/NNoiRmlQqG4fft227Zt09PT9Xp9UVHRkCFDqqurdTrdwoULe/XqtX///ubm5uPHj48fPx5HuGbNmnfeeae5uXnFihUJCQklJSU2m23btm0LFy7UarXTp0/H+Mjl8o4dO164cEEulw8ZMuTSpUtGo/HAgQNvvfWW0WjcsWMHWiIolcpBgwYdPXrUZrP169fv/PnzKpUqOTn5yJEjNpvt6dOnsbGxhw4dUqvVqampmzdvRhHC22+/PX/+/BaaURLcuHEjKSnpxo0bWMyZmZlxcXGrVq2yWq0zZszo27dvQUGBQqE4ffp0enq6RqPJyMjo27dvfX19Y2Pjp59++uGHHxoMhvT0dKvV2tjY2LVr1yNHjhgMhhMnTiQmJmZlZZWUlAwZMuTrr7+22WwZGRkdOnRYvnw5GiH9VY6cv2tGiS86efJkXFxcbW0t/ltQUDBy5Mh169bBOXTAgAHPnj2z2WwXL16Mi4srLCw8ffp0XFzcpk2b9Hr9zZs30eigtrY2LCzs2LFj6EA3btw4NCCbNWvW48ePS0pK0tLSEhMTb968+Wur67UBe2hkTOAiSrBr166wsLDw8PCffvoJ19ev/arQoEGDBg0afy2YJLdKHhCzFJVKZTAYrl279uGHH2ZmZiLDrVar7VvDQiDxu04m1HMPE2dnZ/RhYTKZLi4upaWlXC63W7du6BtlMBgkEolarcb++/Dhw93d3dF3CenVK1eudOzYEd+elJRUU1ND9NwWi8VgMBgMBmwXxMXFxcTEUBQVFhZWWFhoNBovXbrUuXNnOIH06NGjpqaGaDD+RAiEIUI632az5eXlZWZmJiQkmEym7t273759G3YojY2NEMt6e3svX75cp9OVl5ejySuXy503b96aNWsMBsPWrVtHjRoVGBhoMpl69uy5b98+tIlNTEwMCgpis9leXl6dOnVydXVlMpkRERHYGFGr1QkJCUFBQRqNJjIy8ttvv6UoCilhiqKcnJxyc3ONRuP169d9fX2JbR/1UpXzqwMqFjCtEyZMQMa9a9euFy9ehDRlxIgRI0aMYDKZO3bsGDp0KOw1+/XrV1NTo9PpLl682Lt3b5lMRlHUxIkTfXx8MKQjRoyoqalxc3ObN2/ew4cP0VUX1bQ9e/ZcsWKFXq9vbGzk8XhlZWUSiWTt2rXt27ennpe3ojlRUlISRVHe3t5SqbS6urq6urq8vBxtOK1Wa2RkJAoYWgJ7G0S5XL5ixYq+ffsOGTLkvffe8/PzGzp0qMVi0Wq1qampAQEBPB4PF5FQKCwoKOjSpYuzs7NMJuvXr1+bNm24XK5YLIYoJSAgICkpicvlRkRE8Pl8uVyem5urVqvT0tJ0Ol1iYqKLi0t9fT1RnL+eOWUwGDU1NehhPGnSJPR7Sk9PVyqVycnJ2HaLiIho1aqVXq+Piopyc3OrqqoiTdB4PF7r1q25XC72IlatWhUXF2cymXx9faVSKY/H02q1qHKx2WxCoXD48OFxcXGk3uONABs1ZE/A3qTSZDKdP3/+u+++69ix48qVK+Pi4iiK4nA4f+5XhQYNGjRo0PijeNHBBhoYbAfDGhICiSlTpggEgsTExJiYmLCwMB8fH9Lgk0jPfxsQxTY0NLi5uaGokSi5rVbr3r17lUqlQCDIz88PCQlBxWfHjh2xN+3m5oajqqys9PT0RFbMy8uLONzZP4AFoZOTEzQAAoHAZDKp1Wp0bUSQ4OHhAYd7SHj/xN43MUSH5uTf//63Tqc7evTo2bNnGxoa5HJ5YWFhcHDwlClTDh8+/MEHH3h5eYWGho4YMcJsNkdFRY0dOxatXrt161ZZWenm5lZdXb1mzRoOh9PU1MRisXQ6nV6v9/Pzc3BwwHE6OjpCzG173mXJYrH06NEDvh8eHh4SiaS+vh56epPJFBsb++9//3vWrFmXLl1KT08nhbBUy2TufxXtw9RIpdKEhASz2SwWiy0WC+IotKTFRpDBYHBwcIARp6Ojo0QiuX79OvpxEheayZMnFxcXNzc3f/rppzjHvLy80NBQPz+/SZMm7d69e//+/R4eHm+99ZZQKExKStqyZcvVq1cdHR1jY2NTU1MJD4NfkJOTE6lVUKlUjY2NaD6KwCM4ODgrK+sPX05stlAonDRpkpOTE4ol2rRpQ6yEAgMDKYqC6TgC5vz8/Pfffx/uNBEREW3btjWZTOiHhRa8MpnMYrEEBwdLpVJUXMCGEqsabjz4qNfmYGM2mx0dHdFSbcmSJU5OTjqdzmg0rl69+u7du5GRkSUlJRUVFUuXLkWkwWazm5ubEaJ7eHigvtnPz+/Bgwfp6elqtXrr1q1cLpfP55eXlxuNRolEYjQalUqlo6NjZWWlv7//a1uuvwZSxIwIHJtyFEU1Nzdv2rTp9OnT3bt3HzNmTOvWre0zI3T3Vho0aNCg8Tqo/AsONtRzI2eYyVit1rS0tL59+1ZXV9+6devkyZNHjx51dnb28vIaPHhwr169XF1dWy6U53A4MpmMWN/AmKK6unrXrl1Tp06Njo4WCASzZs1CISAxrSdlhSwWC+l5WMGA0yAxRloL4XYLDT2TyRSLxSiIFAgETCazoaEByXIGgwHGjHYwf46kEjOW2trajIyM0aNHx8XFwdXeYrH85z//mTVrVvv27Xv37q3T6a5fv/7VV19FRUUFBga+//7748ePVygUK1as+Pbbb/fs2aPRaGJiYnr37o0TRwkd4gSUJUAsTupo0V/T09MTBvZg8Gq12sXFBTp4BoORmJj47rvvxsTEBAQEDB48mHgC/umNiD8BYsyCfqVwGIS/EFppikQi2BSazWaDwVBXV+fq6mqxWORyOaogFAoFKKxUKn348CGPx/P19V24cCEpTm1ububz+YmJif369dNoND/88MPIkSN37doVGBi4c+dOiqJycnI2btxYX18/d+5ccDKsDZST6nQ6lARIpVLYnKNQxGw2w970j64KbMugGJSY7cAPns1mo7UWylgtFotMJistLY2IiMCRPHjwAEsIXQUwOPjMuro61Lzy+Xzk9QUCASJVtCn4y21Vfw0oaeVwOFKpNDY21snJCVd0aWlpRUWFwWCQSqWtW7d+5513goKCIEdRqVRPnz5FYhuhZmVlZYcOHR4+fPjdd9/NmzcPtut5eXmIavDjg5icz+eTrb83lepG3Tx+l9DQisfjnT17Fjq6t99+G5kODA5mnObxNGjQoEHjNd2kqJccbMCbiZUh2A8s4SIiIlxcXMxmc2Nj4w8//LBixQrS9KclLEev1xOCDkWyxWLx8PAwGAyurq4qlerChQv5+fmoy7Q3K8ThcbncXr16Xb58uaKiQq1WX7p0CUeO/C4U/HDPMBqNaCBPXBS5XG7Pnj3v3bt39+5dlUp16tQpDodDejr+iYFDMh7BwN27d/38/KZOndqjR4+EhIT27dv36tXrzJkz2dnZEyZM2LJli1qtjouLCwkJqa+vLysr+/DDD2GVGBUV5eHh4eXlFRMTc/r0ablcbrVajxw58t1335FMJM4LZiAYN2iKuFxuTU3N/v37CwoK9Hr9pUuXRo8eDc00ChjCw8MDAwMPHDgwZswYJycnMpIt9w/9S2gfXGIUCsXOnTurq6sfP3786NGjgQMH8vl8pMBBBIcOHXrhwgWz2VxVVXXy5MlOnTqBnR8/fjwvL0+pVO7evfvw4cPh4eF6vf7KlStGo7Gurm7hwoU3bty4devWxIkTr1y5IhKJWrVqJZPJZDLZ7t27d+7cWVZW5uLiEhgYKBAIwN1JF14sMLPZjDSwn59fQEDAjz/+qFarnz59euXKlZqamj96vthu0mq1UKMRJ00EUVqtlqIo0FnIgVq3bn3q1KnGxsbc3Nx169bdv3+fNAZubm7WaDQgjhwOB8Y7Xbt29fHxycjI0Gg0Fy9eLCkpgVf966S5pEgGwTPpu+zm5qZQKFgsVmpqan5+vkwm02q1d+7cSU9PLysr02q1Vqv19OnTKpXqxIkTTCZzyJAhVVVVrq6uAQEBFovl4sWLlZWV6N0GsRxOHEGXyWR6s5IVzAtscJuamr788stFixax2exly5Yh+0CuVmK0St9daNCgQYPGa8B/dYgkQGtG0p799u3bK1eurK+vZzKZIpEoLCwsLS1t4MCB58+f/+qrr5RKpUwma0k60GAwoHuOo6MjGkDyeDyoZbp37z558uSGhob09PQJEyasXbs2NTUVzXpwU9Tr9c7OziB8+fn5AwcOlEqlHTp0QP5bLBYjfwk7GgaD4eDg4O7uzmAwVCqVUCgEV5s3bx6fz1+0aJFWq42Ojm5ubob53Z+jtsg3486dlZU1btw4CHzxZFxcnNlslsvlM2bM2Lx58/bt241G46hRo5KSkiwWi6urKxLwrVu3XrBggYuLy44dO1avXj116lS1Wt2pU6cNGzag7aubmxvmAq7bpCMpeifJZDJ/f/9x48aZzeaRI0cOHDgQloUSiQRp4MmTJ3/zzTepqanEap208nk9WUOY+oMuV1VVjR492mQyzZkzx9vbm6IoHCqSnVOmTNm0aVP//v0FAkFkZOSnn34qlUoXLFiwf//+d999l8fjubq6fvXVVxRFzZ8/f+bMmUqlksPhjBw5smfPnnw+f/78+R999NGqVasoitq0aVNwcPCAAQPmzJmzefNmFovl4eGxZcsWeHEiCnJ0dARHxGpHXLFp06Z33333m2++YbFYQUFBf+g08cBsNsNFh3ioE77L5XLR9gvrzd3dvb6+fvDgweXl5f369ePz+eHh4R999BHZeEHaG/y1uroaF46jo+P69evHjx+/Y8eOgIAAPz8/0ijgtUVooK1isVij0WD9I/ZG9l2tVgcEBKSkpHTs2NHJycnBwWHOnDkRERH4obh48eLatWsdHR337Nnj5+fXqlWrb7/9dsiQIU5OTsOHD4+NjZ03bx4SBI6OjiwWy83NDb2T37jGBhPK5/MrKysXLlz47Nmzd9999/3335dKpZhu0oEOwTZtQEmDBg0aNF4TUB5KHGyQebLZbHq9Hg8OHDgQHx8fFRU1derUO3fuEP+TqqqqGTNmwHIE6fPfdrBBMk+pVFqtVqPRiEw/EpZGozErK6uqqgq6EZVKhVQ0vgivJ09qtdonT548evRIqVTqdDqTyaTX65HchZUH3kL8Z/CBsJOHOjkrK+vChQvvvfdeU1PTC04ULXewaUlNMZx/YNtSUlJCNgpUKlVRUVFubi4ODJ9mtVpLSkpycnKgg8dZE88Q7B7Yu4iYTCadTqfVasvLy/Pz8/Eu8qUoJ3j8+PGCBQtenfVHSxxsbDbbTz/91KtXL51O9/jx4+LiYjIIOp3OZrPhX6SfUT2MKAt/MhqNxcXF2dnZ1dXVmFxk7p8+ffrs2TN7n5CysrJbt24pFArittTU1FRcXJybm4snX/YkwadhYeh0OoPBoNPpbt26VV5evn379q+++qolDjaYJvgzWiyW2tpaTBbMW/HJNpsNtbl4l9Fo1Ol0GDStVltYWFhRUYFPwGG8/L0Q0JNr8+7du9XV1cOHD587dy4+nxwSRkmpVL4iB5uWALP26NGjuro6HNuZM2c6dOhQXl7+888/w6YGg1NfX//o0aOioiJMt0qlwo/Db1yYrwGYOzLg9g+mTZvWpk2bVatWkSX6PxkoGjRo0KBB438I9gt1WigbRfcZ0EGhUDhr1qwBAwbAigR5Xwhj1q1bB8kvj8f73SyvXq+H0pc0+0TLG0hLW7duTZry4NPwgWgKy+FwIIhnMpkCgaBVq1YQKpCPIq9/OTfJYDBQarl79+5z585NnjxZKpWeOXMmMTGRy+W+0uQZqoF5PJ6Pjw+O0Pa8gz2SryS1j8QemuCSrPmvpc9xjkwmE/lRLy8v+w+Hashms929e3fXrl1Dhgx5g01qwIHQoFehUKAuEHsLKNxERvz/uSkxmUFBQaTT7f/bNmKzfX197TVgTCbT09PT1dXV9ryNK7ZuvLy83Nzc0BUV8+7o6CiVSn+7my9pOcxisaZMmdK5ZfFSVgAAIABJREFUc+eEhIScnJysrKwZM2a0MF9rtVqJ/MPJyQnqHdIeC7W86PsLeQ+WOs4IywPLGNKaX7yUUP1cV1e3evXq1q1bd+7c+ezZsxqNZuzYsaSBFFT1WFQoj35Tim0Wi+Xr60ucXrAMcP3GxMTYW+44OztLJBLS4AyDQxoavBFArUSaByOk12g0hw8fPn/+vFqtXrFiRUpKCoYXVbC0Mp4GDRo0aLwpsO0l1PZsCXyLyWQ+evTo559/7tevH+61TCZTq9WS4s6WNBsi+/LIO+JDQGLwXSi0JepSHAYoPiQK1HPZMUgevhRMjvrvfiz2ZosvFACMHz8+JCTk2LFjZrM5JiYmPT0dz0Mk8CoGlwjTwaRJsIQniSGGfV0vdE2ghsTx82WiYE9tSW0l6byr0+kEAsG5c+e6dOmSmpr6Bvf6MWvu7u4jRozg8XioMQXbJqoJUkdICDF4v5ubG2HDpDKBel71a78w8CfS/ZR63s2Ket4xl/olRxGySMgq2rJly4wZM86dOycWi4cNG+br69tC2goCjZJNMt1NTU1SqRRVHMT2hFBbrG08IHXeIPS/GHtg5Xh5eS1ZsuSTTz65c+dOYGDgmjVrwsPDcUVAQ4V+Z69uSbc8hMP8ktoYHx+fvn37Ojg4oNsr9dwDCmwYA2gvpHmDvV0xR2TlsFgsg8Hwr3/969y5c05OTps2bQoPD8cGIGkgTctpaNCgQYPGG7ttvcB67ctMcT8TCoUqlaq2tlYsFpOEH0mWY4sZtXe//U2EspBnsJMOZw/Krl0lKXiFbwkk+yAouP2/QBpIPt7+GMhjFoul0WjgmtKrV6/Y2FiVSuXq6kqO6pWKjO2PjfRJBUuAq719lIIX2+cj7U1CX36SpOft/wphkkAgWL58OUjea+sD+muUzt/ff9KkSYS8EgdSTCUk7DhyHCeXy4WPDSF2yNSSE3w5ZYsnLRaLTqcTi8UksUq+7hfDoRdGWKfTbd26tbm52cHBAT4zv3uCIM04bA6Hg0/DkcMO32KxqFQqJJ7xMvRDJWl46nkJNaGDvzhZJPXr6ur69ddfNzQ0iEQiPp+PK5EcLamCfYNUGBed/VK3WCzR0dGurq7YB4M8jAwXZbfDRk72DR4/BhMrx2QyyeVybOglJiZOnTo1ODgYBSdk4bU8nUGDBg0aNGj89VQe9117QgO+xePxIBht167d2bNnly1bhv41JpNJJBJ16NChc+fOyItDM/O7G+JQD+/cubO5uRkZSqlU2rZt2/DwcHd3d5JiJzyAwWBIpdLbt283NjampKRcunTJZrMlJyfb56rtd+rtI4EXvlckEmm1WqFQqNfrHR0dHRwcYCeCmOTVOcf94s47+TrQXCK5foHQkydfoKHkBcRiyD7Tj9QmpFDIN782j8Jfo/JIuNbX1586dernn39Gl4D4+PiOHTs6Oztfu3btzp07M2bMgFsoXl9QUJCRkfHBBx9gaYEqEV5OvPztv8VoNB46dGj06NHIT0MeRvLxJP/9ApW3H22KotBqgCTpW9JwgBwGTJzkcvm2bdukUqler4f3Ynx8fPfu3Sk7m0JwWftAghwnlFG/fSnBhVMikWByKYqqrq729vYuKys7efJkWlpaUFAQZvwNEmJMFglXAE9PT7JuwdoxlcjNv+Ct9AbVQSSzoNVqL126tH79epvNNmHChIkTJ2JdIQTFhUwixjdemEuDBg0aNP6eQNaMad/AFZzSYDDANaWgoKC2tjY3N/fChQvHjh07efLknj17srOzoWpVKBSk3+pvA7vtJ0+eNJlMSUlJnTt39vT0XLRo0dy5c2tqavAJpPcK4aYVFRU///wzh8Nxc3NDOhOpMpAYe5r7azd+JpPZ2NgoFAobGxshXscnwO7GXsfyKgaX5KEJNSdU3n7k4axCHBLxFpLHfZkfk7fjNfbiBNQBw/kbPP7N+uLBMX3lypW7du2aPXv2li1bYmNjV61atXfvXjabfe3atfPnz5MZBzeCXw1IFcgTiVJeIH9krAQCAZfLJTYjSqWSjBUZ9l9k4aSzGD4WG01YaS1pOGAflXE4nOrq6tOnT7u4uPTs2bN3794URX366aeHDh1CKwPi6w8VDYi7fZRi31L05UlHEQs6TMHik6IonU736aef4mjlcrn9Mb/BxDYmC6dJjgRSOlwUeIxgg6xhwuDf7JYCjs1oNO7du/ejjz4KCQnZuXPn1KlT4WeKqwzHbC+No+8lNGjQoEHjzWSgkNGE0oN6LkQGuQTJGD58ePfu3bEDDgIBLz9YIsLuuiUpNMKZYmJikNG32WydOnX67LPPzpw5M3r0aAaD8fDhw+LiYoVCER0dHRkZKRAIoABGA05fX9+6urri4uLY2FhQuszMTPhj5ubmPnz4UKVSxcbGond6QUEBg8FQq9UFBQXR0dGlpaVRUVFw+7569Wp4eLiPjw9FUSCFr5TNk4H93SEiqcqXyeKv/fdlZgnDcjxG6PIGiRGWk1KpvH379uzZs4OCgqxW66BBgwoLC8vLy9Hki8vlPn369PHjx1KpNCUlBa2RgoODeTzegwcP+Hx+Y2NjTk6Oo6NjQkKCr69vWVkZOovBVb1Tp04eHh4URXl4eNhsturq6vr6eqFQePz4cQaDERISkpCQgP6yly5damxsjIuLc3BwEIvF/v7+9kIycsxisfgPnSMR81AUZTQaORxOx44dIyIiGAxGZGTkpUuX9uzZM3DgwFu3brm7u9+7d08oFKalpeXl5T169Ah27MnJyTabrbm5uayszGg05uXl+fn5RUVFPXv27ObNm/Hx8T169ID+58mTJzk5OVarNSQkJC4urqGh4eHDh9XV1SdPnkxISEhOTkYTXIvFAh8eiqISExP9/f3NZvPjx489PDxu375dV1cXEhLSqVOnP3qmfwKknoHEdeTJlzcfWhKZ/+WA2gexBKbSZrMVFRV9/fXXP//888SJE8eNG4cidep5FYT9kdMkngYNGjRovFkw7R1sqOcFeSTRDhlMVVXVzZs3nzx5UlJSkp2dffr0aTAS3Pla3u2V5KHJYz8/v3fffff69es8Hu/kyZNLly4tLCw0GAzTp0+/efMmRVHwOUFvxTNnztTV1X399dfIYSuVygULFtTX1x87dmzChAnZ2dlWq/WLL74oKSnR6/U3b9786KOPPv/88/z8fC6Xu3XrVhiK19b+f+2de3QTdfr/J8nM5J6mSVuBkkoLrQUppV2gCnITRVCLYgsCHkCLtCCLsGpBQXEFVK7C2a6yCngBccULWN2joHZ1j+taLoLlUiqlpVBqKU1vaXOZTDLz++P943PyVXblq/Bdoc/rj560J5k0n/lM5v15Ps/zfs7NmjXr3Llz3Pke7P/dEODVDfY9RFF0Op2vvPLKl19+iczp2bNnr1+/Hp1KeZ7ftm2bqqolJSXPPfccz/O1tbUrVqyQJGnNmjXo/aSq6tdff7169eq2trZ9+/ZNnz791VdfbWtr++yzz9atW4fF51/+8hdVVUtLSx9++OF169a1tLQcOnQoPz+/srJSp9MtW7bswIED0dHR77zzzsyZM/ft23f5PjU6KPl8PniNYxqvXr366aef/vjjjxsaGg4ePLhs2bLy8nJJkt5777033ngD+WxLlixBsv7ixYsLCgq2b98eGxu7YcOGkydParXaL7744oknnqipqeF5fs2aNSUlJYqi4CCHDx+ura2dN29eVVWVoih5eXmrVq3y+/1lZWXLly9Hp1LEmKurq9vb29euXVtSUkLzk+M4pFFh8wo7Gy+++OKkSZNqamqKiopmz55NYp0gCIL4LXMBB5sfVVhWVlauXbu2sbHR6/VCeNnt9uzs7Ntuu+2CQc2fFfSRVZuhUMjpdCJbZs+ePbm5uRMnToRt3969e4cOHRppVmMwGK677jqO45A3UldX19bWFhcXt3DhwkGDBi1cuNBsNjc2Nr7//vtz5swJBoNNTU1z5swZO3YscrU7OjrMZvPp06dtNpvL5cI6BDkVNA8uE3DGdDgceXl5mzZtevbZZ994440BAwaMHTu2Z8+eHMcJgtDc3Pzoo4+OGDEiPj5+06ZNLS0tsEhC8y9Jku6+++6+fftKkpSbm4u+BGaz+d577x05cmRra2t+fr7H40H7JDjkoKYiJyfH5/P985//rKmpSUpKCgQCy5cvj4qKysrKOn78ONuGuuRoNJqjR48GAoGWlpaKiorKykpY+3Mc53A4nnzySafT+ec//zkjI2POnDk2my01NXXTpk3Tpk1DL9jCwsLU1NT9+/fX1NQ8/vjjgwYNKi8vP378eGJi4tdff52bmzt79mysFr744ovs7Oxp06ZVVlYuWrSoqqrKbDarqnrs2LGysrJ169bdcsstXq/3kUceqaioSE9P93q9119/fUFBgdlsbmhogJM9TX609EIukCAIn3zyySuvvMLzfEFBwYABA+BHSRcyQRAE8ZtFG5m9zUVUm0Fe63S6HTt2KIqSnZ0dGxs7ceLEMWPG+Hy+IUOGIBQKx+WLfLPIzk3MBZK5rNTX12u12pKSkk8++cRqtdbU1Iii2NHRIYoi+sUgGSYlJeWDDz5QFKWsrGzUqFGSJCmKEhMT8+WXX+7cuRPp+Hq9XhTFlJSUsWPHIik5OTl59+7dHMft27cvJyfH4XAwm0j0iicuB0iVVhQlJydn27ZtS5cuHTNmzMmTJxcsWPDUU095vV7Mon79+qEc9syZM0hH9vv9MC1NS0vr27cvmvj26dPn+PHjGo2md+/eI0eO1Gq1UVFRPXv2/P7777VaLeofZFlOTk7Ozc3lOM5ms8XFxUmS9Omnn3bp0gUNg10uV3x8/OXL35BluaysrKSk5NChQ8Fg8OWXX0Y7XpfLdeONN6LLbFlZ2ZQpU7CvddNNN3HnnXC6d+/es2dPjUZz7bXXOp3Ofv36BQIBh8OBVmL19fUTJ05EOlxubm5LSwvHcXa7neO4QCAgCEJra6vFYqmsrMzKyrr55pthkti/f/93330XpkbDhw/HNldSUpLP5yM3dID6/sbGxvnz57/77rs5OTlvvPHG7bffjq+I/6LDPUEQBEH8LDwrr4wMyTNfajTRHDx48OLFiysrK10uV35+/uOPP15ZWTl06FAkspvN5otMU0FpJsuxQT3irl27EhISkKgaCoUkSWpsbIyKipo0aRLusmiyw6rNRo0atXLlyrFjxx47dmzq1KltbW2CIDgcDq/X29rampmZmZGRgfUJWsOiA9HAgQPffvvtzMzM+vr6wsJCxG6R+k+BycsH6qfdbve333576623okxi0qRJH3zwwXPPPTdhwgSdTtelSxeHw9HR0RHZHcntduv1enQoY06L8F5UVTUqKor5/3Ach5oK5EiIopiQkMCdT2HXarXYGWC+n4j3Y6V6OdDr9Q8//HDXrl2hpOGaL0mS1+u12+2oOcFVwzwNjUbjqVOnjEZjly5dsKwNh8OxsbG4RvR6vdfr5Xk+EAg4nU6O42CXiY9gMBiMRiM+qU6nM5lMfr8/JiYGCWyyLF9zzTW1tbUYKDTbUhSF1XzTFMV6fu/evStWrKitrV2yZEl2djbHcXC4opA8QRAE8RtHyzJefuRNDmkOJ8eTJ0/6fL7k5GSPxyNJUmxsbG1trSzLUMkXn6sQPg/zFamrq9u1a1evXr04jhNFcdy4cZMnT37wwQfHjRvncDhkWXY4HAhDMtnhcrm+++6706dPNzQ0pKWlXXvttX6/v0ePHjk5Ofn5+X379k1KSoIDid1uR59Xnud79erl9/tramrcbnd0dDSaUiHue/lyLQhI27KyspUrV54+fdpoNGIPpGvXrjhHoVCoqanJ4/FYLBa/349MqnA4HB8fHwgEoqKimpub4dzCcZzH44mJieE47uzZs/BF5Xk+GAw6nU6/3w/Jq6pqTU2NTqeD7rfZbB0dHVlZWdg78vv9iqJIkmSz2S7T521ra2tra0P9K/5DvV5vsVhQXsmdNzE8fvw4ZL3f729ubkbXoebmZvS6MhgMbrdbkiSj0ejxeBwOhyRJMTExR48e5TjOYrGcOHECS5eGhgb20ex2e3Nzs9PpPHXqFIpfBUE4evRoamoqTkRLSwu6cfn9/mAwiJSeTo6qqn/729/WrFnzww8/FBYWjhkzBot8LIrwmEaJIAiC+M3CQ4uzjqEcxzGzPOj7SZMmLVq0qKioaPjw4c8888zevXurq6tnzJjB7LEvMlEeBwyFQqWlpX6/PxwONzU17dmzZ9CgQSNHjgwGg1lZWYsWLZoyZYooisXFxenp6enp6W1tbXC9bG5uxn/VvXv3sWPHPvnkk8OGDVNVNS4u7sYbb9y+fbsoikajcfv27aNGjerdu3c4HGbJ/YqiJCUlJSYm/ulPfxo2bBhMeLjzifvU4eXygQBzRkZGSkrK008/PX78+G7dup05c2bHjh0ZGRkJCQkIJ2MLBVFklnkVCoXa2tpOnjy5devWxMTE+vp6nU6Xnp5eVVV15MiRZcuWjRkzpqqqiud5l8sVCATQUExRFNabCcJaEASj0SgIwptvvtmrV68TJ04cOXIkJyfnUglBrD2YmyRcg5g5Pf6Oi4vZL44ePXrDhg3Y5iotLc3IyEDyGNQ/tiNYa1gob57nBw0atGLFinvuuScuLm7jxo033XQT9hx8Pt8333xjs9nsdjs6Gb/11ltLly4dNmyY2+1uaGjIz89nAX4MtcVigQPVVT8D2eYD862Hdxa68DY2Nm7cuPGzzz6z2WzLly8fOXIknsn6bXHnXXcIgiAI4reJrlu3bhzHjR8/PiYmBoF51jEKW/Zdu3a9/vrrk5KSbrjhBkEQKioqMjMzH3jggUhbdOiwsrKy0tLSW2+9NSkp6YJSHmpGo9G43W6EUe+7774777wzJiZGp9NlZmaeOnXq888/379/f05OTk5ODoL3DocjMTHR5/MlJCTAVi89PT0cDo8ePTo6Olqn091xxx1ms3nbtm27d+/OycnJzs5G95xrrrmmV69eyEwQBKFr167vvffe9OnTkYBxMSqNda45ePBgZmbmvysO7rTIslxcXDxq1Kjo6OgLDgvSt8xm85gxY6xWa0lJSUlJSXt7e0FBwdSpU1EFkZCQkJGRIQgChO+QIUO0Wq3D4ejRo8eHH34YGxtrMpm+/fbbM2fOzJ071+l0wo0xPT19y5Ytqqo+/PDDHMdBBCOr3ul0pqamarXaYDAoSVJ6enq3bt0yMjJ27dr14YcfWiwWTIyUlJRf8JFPnz7tdrt/97vfRfbxxdqDLUIGDhxos9mw54BqEJ7n/X4/uqGFw+HevXs7HI6DBw+WlpZ27959/vz52HkwmUwpKSm4smJiYvr374/Z63K54uLi+vTpIwjCnj17SktL77zzznvuuUen08myHAwGq6qq0tLSFEVJTU3t1atXRkaG3+//+OOPW1pa8vPze/ToEQqF2tvb+/TpYzab0WQqOjo6MTHxgtO+oqJCr9ejremVPs9ZdhZqMNhXnKIoe/bseeyxx44ePTplypQnnngiLS2N5f7RpU0QBEFcKWjgwr5lyxaoH6jnyCCWVqttaGhAF6dgMNja2orkZrvdbjAYIF8Q99qyZcv69etXrVp1yy23XPDNFEXBnRX1sri/CoKAyBkes745UIHsZow1AN4LCon5Tqiqij5ELFsaJoCsESPHcR6PZ82aNadOnXrllVcuMhjJmq0qirJ58+YHH3yQhVevAolzSfD5fHl5ec8++2xiYuIFhwWhcaZ3ZVlGGBunm51Ktgxoa2uz2+2yLIdCIaPR+MADDxiNxhdeeAEtkOAbuG3btiNHjixduhR1F7BhwbyFtIVBKs6ULMs6na61tXXnzp2TJk3S6/U1NTV5eXkvvPDCgAEDfsFH/uqrr44dOzZz5kz8zxCIzI8cu1tYV7Csd3xYzFhW6o0FMKYuEm/wKoyGRqNBig7rqcRap+F6MRgMcEPHR8ZLJEnCJYnrkTUIa29vj4qKCgQCoijikvkPbYAVRdm5cyc8/q8Oq1bseHARTSQ6Ojo2b9789ttvd+3a9aGHHhoxYgSmoiiKrAkUQRAEQVwRXKDuDSEriAmDwVBVVbVgwYIjR47ExsaGw+HW1tbo6Oh777133rx57LZ3MdIWx2RW7ojQQ4QJgsC0i06nQzUtShVZH3tZlo1GY6QM4s6nMeAndsPxd2gUVVUDgQB8Qn7/+9+fOnVq7dq1F9PCk7hUYPkHbY2pwtz9IHPRuBRpNsFg0G63s+6tXq8X9QxY+0HHo+9BXV2dIAiBQIBJWJxxTC22FsVMCAaDDoejurp63LhxSUlJ9fX1Q4YMycjIuDRL4fOLEOh49FZjpR2Q9XgCUq4x/Zi+F0XR6/Vi2nP/swEts0dEka7RaGSHhbLHqKIrsyRJoigaDAbElVVVZZb2oVAoKioKTqxs9YvODJ0lXKHRYDmEc1FTU7NkyZKKiorp06fPmTMHCyok3bEaIYIgCIK4gqU8d94nHuHGXbt2HT161Gg0trW18TxvsViMRiPSkRFixG3yZ98Jx4xU/CxaCScZJBn7/X48QDAez2FKHTII6wFBEGDlwXFcR0cHUyf4l7ByQPBSEIRZs2bFxsampqbiaMT/DTiJWFMhYR1xYtaDDGFpyHq2AIMANZvNBQUFzOoUfw8Gg0OHDs3MzITBCHxvcAS2zENInv0PiLb+4Q9/+Pzzzz0eT+/evYcOHXoxM/YiZSI+Dou7Y2Ir5+HOe+mwzA38P9DiqqqazWZ8Oihs9vxIqY3iV5vNhqehtRYOggkPI06sfhHXR0k6O4LFYmG7WxdsKny1gtULFnuhUKi1tXXDhg2lpaW5ubkzZswIBoOqqmJ9xRaEBEEQBHGFSXlWusru/VAn+Ht9ff3AgQNXr15ts9kMBgPifyhPRISP5br87JuxdFVWU4vXIpkVuoRFHw0GA57J/jfINRbT5TgOpoSyLFssFvwP0Dp4F9a5luM4ZGAj+4LO+v8ZrMMX2zNhCpWlf7Duv0zEQ+gripKZmcmmJRxp9Hp9ly5dcFoVRcF5x6FYlktkuotWqzWZTKi4yM3Njcy5ulRAlON6cbvdhw8fxhzGJExLS4NX5vfff9+tWzebzabX61lyC7JfrFYrcj+wpIE0R74Nq9S02Wz4I7azWCoI2sSaTCbMfwwvdjDYsoE7n5mDck+21MGvV5925yLyA/GlwfN8S0vLX//616+//trj8cDNFiEDZqiFPR+6ZgmCIIgrT8oDVuLJ1DnCnBMnTnz99dc9Ho/VavX7/R6Px2g0whsbr4p0ivzPsCyCSAHx05axzHGCvSTyVfjJ8mSY3QRLdYjMVWDg4BR1+6/AzmxkPBjn4qczgRmGsDPIHkTmU3ER+zw4FJs27AE7OJ4Z+fNSXkI8j8OGw+GTJ08uXLgwPj5ep9NZLJaampqoqKjFixf37t17zZo1Dz300KBBg7BWgcqERmfxeLYmYZk2WJlgGRP5ppEXHXvABgpXBxuKf3c5XH1gALE7gUHAokWW5bVr1/797393uVwrV67s27cvlkk/+lahAhiCIAjiypPykAuRCQn4CzIidDpdr169KioqnnjiCUmSmJNdXl7ebbfdxrIIKNRNdFpYGJjjuI6ODqPRuHTp0vj4eFmWf/jhh5kzZxYXF/fr1+/cuXPwekeWi9frZY3PQqEQurHyPH/u3Dl0qOV5HoUEKOlGl1a0ZYBapZH/d8sqlvWHOuCmpqZXX3119+7dgwYNmjJlSt++fbkIny4qYScIgiCu7Hsfx3GQ4+x+BnnB6vY2b97c1NTkcrmioqJQYGe329E0HlkQMM2gcjGic+p4lgTPmq1aLJaoqCidTud0OlNSUvbu3ev3+7t06QIdX11dXVxc7PV6fT5fVlbWXXfdpdVqW1tbP/jggyNHjtjt9oEDBw4bNszv91dUVOzevbu1tTUlJWXIkCFJSUlIMGO14MSPYJ0usMEoimJ5eXlRUdHhw4dnzJgxc+ZM1P+wEliWtkdDRxAEQVzBUh6Zxyw6FQwG9Xq9IAgIDZ48eXL48OGrVq1C2xqW9IwtfooOEp0cqEYUZvA8D0d5BH3Pnj37/fff33nnnXq9vqmpCdfX3LlzJ06cOHfu3LNnzxYUFGRmZlqt1ieffNLtdi9evNjj8WzZsiUrK0un0y1fvvyOO+6YPHny6tWri4uLX3/99ejoaJ/Px0rAiR/Bdjl4nm9oaHjttde2bNmSmJi4Zs2aG264geO4jo4Oi8UCEY8dD9LxBEEQxJUt5RHEinShQUUdctDD4XBubu6GDRv2798fHR0dDofhFGm322NiYlArxmrsCKIT6njufJk4x3GSJDU3Nz/99NNOp1Oj0bS0tEyYMGHatGmI/mJ5PGfOnJSUlObm5qamppiYmPr6+jNnzlRUVGzcuBEdzVpbWyVJev/99/v06TN69GidTjdv3rz58+cfOHBg1KhRVO/xH0CioFarPXTo0MaNG/ft2zdhwoT77rsvOTlZUZRQKGSxWNgOJOqAOUqRJwiCIK5oKc+dT7DhzscXg8EgNDrK5srLy8vLy2fNmsWijxzHzZ8/f+rUqTgE6Xii08IqVuEcD++dRx99ND09HY2f4IgPCx34HtbV1W3evDkQCPTo0aOtrU1V1TNnzlx33XXXXHMNLJvuuusuRVEqKioOHTp04MABnueNRiPaq0GARqbDdWaYaVXkxkg4HN6xY8fGjRt5nn/xxRfRAo8FKbiIkl8aQ4IgCOIqkfI/Qq/XI8oYCAQ4jpMkKTY29kfPURQlMt+GSseIzglzx8djnU4HE1W0P+M4Do7vXq/X7XaHQqF//OMfGzZsQI6NoiiPPPKIoigul6uyspJ5Rnk8nujo6O7du5tMptmzZwuC0N7ejkT8QCDQqVzhL0bKB4NBdCHAWaioqHjttdfq6uqeffbZSB1PEARBEJ1FysP2Dj95ns/Ly5thWdzjAAAJ50lEQVQ8eTJLv2F708yimwXGaDSJTgjqJnEJhEIhv9/P8m0iH8Devr6+PhQK3XTTTRqNpqmpye126/V6rIffe++9yZMnnz17dt26dcuWLUtLS9uxY0d7e7vL5dq/f//WrVuXLFnidDo5joOPDSV5s6JVpPnV1dWtX7/+wIED/fr1W758ef/+/ZENSFOUIAiC6FxSHp3nVVX917/+FQwGrVbrkSNHuP9pupeZmZmSkmKz2fx+v8lkonEkOi1ow4Srw2Qy9ezZE2ob9SdoZszzfHR0tCiKAwYMyMzMfP75591ut8lkSkhIWLZsWVFR0bx584qKij7++OO6urr777/fZrPdfPPN+/fvX7BgAc/zbrd77ty5KSkpoVBIlmW0hSIpr9Pp3G63w+EIhUItLS0zZ870+XyjR4+eM2eO0+mUJInqgwmCIIjOKOUhSoLB4GuvvRYbG5uRkbF161bWPxWReJ7n+/fvr6oqBb2Izn4J8TwT7klJSStXruzevTtrX4Vkeq1Wu2TJkujoaJPJtH79+rq6Or1eHx8fHwgEGhoanE7n3XffPWLEiMbGxnA4fN111+FCmzt37vjx471eb0JCAuQ7s4glM0qMg9VqPX369Pr167/88svBgwdPnz49PT1dFEU0DqO9C4IgCKIzSnlY6ZnN5pdeegkld3fccQfP83CRD4VCiqKIosjzPCL0Ho/HZrPRUBKdU03iukB2jc1ms1qtPp/PZDJFNmRVVTUhIQErZKvVev3116NrsiiK0dHRiqKEw2GHwwE3eiwMsHJOTk7Gq0RRDAQC2DEzGAx4i04++FqttqqqauHChc3NzbfddlthYWFMTAw62eEnzU+CIAji6pfyEO7oj8j+Ci8IGLe98847Xq/3gQcekCRJEAQ8LRQKoZMix3EUmCc6s5pkP2HlpNFozGYzd77JGmCxYWb3hNUvq2HFEfArezIT67BeibzcOoOOZ50rsLAJh8OyLCPijnB7dXX1M88809TU9OCDD95///3ocYERJlstgiAIorNIeQQUsaHPSvQiNX1LS0txcXFWVlafPn0QHWSmeyxCHxmAJAiC+PVgu4P9iq66Wq02FAp5vd6SkpKtW7caDIY//vGPw4cPR0iCBo0gCILodFKe47hwOMwMahCPl2WZ+dKMGDHiiy++WLt27eDBg1FGpijKwIED4+PjLRaL1+tlNX8EQRCXCubZr6oqwvCiKHq9Xo/H89BDD9XW1g4dOnTVqlU8z8uyHA6HEVagcSMIgiA6l5SHCo/0mvT7/UajEcm4gUDg3Xffra6u5jhuz549JpMpHA5LkpSXlwdLbGz3U1oqQRCXFhZlR2QBv5rN5qeeeurUqVM9evSYNWsWaltFUWxvb7dYLDRoBEEQRKeT8qxRIjOGF0WRxcN0Ot348ePj4uK0Wq3X60XXG71e379/f47jwuGwRqPxer1UgUcQxCUH8XhBEPA9c/DgwXXr1smyvHTp0iFDhkRFRSEYr6oqGuJSjg1BEATRSaU8d94wHtGvyF6VoiiOHTvW5XJxHIeAPdPuqqqiVxSNI0EQlxwkx2s0msrKyu+++27FihVJSUnr169PSkriOE5RFK/Xa7VaUYKPrnYEQRAE0bmkPMdxuFmi7JV1b5Vlua6ubu3atYcPH+Y4rl+/fmPGjBk5ciTHcWazGbYSsMZj5Wg0mgRB/DJkWUbTXHwF4bEsyzzPf/XVV0VFRTU1NRMmTCgoKLDZbHiORqOBERDS/CimQBAEQXRSKf9TVFUVRfGTTz75/PPPc3Nzg8HgRx99VFZWdsMNNyBdHhvZrFUNbOAIgiB+GYIgQMfjK8Xv94uiKIrizp07n3vuuS5dujz++OPZ2dlIjmdSnsaNIAiCICl/AbRabSAQqKysvPHGGwsLC4PBYHl5eUVFxblz55xOJwJmCOTj1kspqgRB/BoQDsA3STgcRuX9Sy+99NFHHxkMhqKiIpfLhdw/ZsNPEARBEMSFpTzEemtrq9VqjYqKCoVCMTExsbGxsiwjIVWr1SI2D5tnMnUmCOJXAqWODlDl5eUvvvji/v37hw4dWlBQ0L17d3TAwJcP64NBgXmCIAiCpPwFCAQC2OxWFKWhoUGv1wcCAUEQ3G53R0cHetQ7nU5JkvR6Pdk5EwTx63U8HLF0Ot1nn322atUqp9P55ptvJiYm4vvHYDAgcs+S6WnQCIIgCOICUl6WZYPBgJKyPXv2TJs2LRwOt7S0yLK8cuVK+FTOmDFjwoQJcLmhRHmCIH49iLKXlpa+/PLL586de/TRR1NTUxFTMBgM7e3tVqs10jY38jFBEARBdHYpj5uiqqosFd5ms7lcLtjU2O32n75Yo9EEg0Gj0Uj3VIK4OtBoNGjJFAqFLp8nDHb8UGmDzJlwOFxTU/PSSy8dPnw4OTl52bJlffv2Zd9LHMdZrdbIX3/0mCAIgiA6qZTXaDQ8z/M8j5trpK3kokWLDAaDVqtVFOVHLwsEAsiuQUie7qkEQVw8aOcEu0ls7h07duyxxx7zer3Dhg1bsGDBBWMHBEEQBEH8WMqrqhoKhZClCkd5eL2FQiGTyYRff6rUjUajJEloEYUbM3lKEARx8VIekXhBEPx+//bt2zdt2pSWlpafn5+YmGi1WukrhSAIgiAuSspzHBcKhWAcwXGcqqper9dsNrP76AXLy8LhMNor4ml00yUI4uJBCECr1e7bt++tt9769NNPx40bV1hY6HA4IPQlSTIajTRQBEEQBPEzUh5eECw/njVQjFTwPy1shXZXVZVEPEEQ/1uQV3PixIkNGzZ88803t99++/PPPy/LcjAYDAaDZrOZdDxBEARBXJSUVxRFEATUtwUCAb1eD+0Obzgo9X/n+8ZavbJ8ep7n0TrqSpf4qqqyx8FgEIlGqCjAXgSVB2CUgsGgTqfDSe8MY8Ly0Fi299X3qZH6cmkv4ciBCofDPp/vo48+Ki4ulmW5sLBw/PjxrHW0KIqsnzRBEARBED8j5XU6nV6vb2lp8Xq9jY2NkiT9AtsKvV7v8/ncbndUVNTZs2dra2tlWb4KBI1WqxVFEZ7WZ86cgVpFAhJZcHIcJ8uy3W4/d+4cyi06wwrnhx9+CIfDJ06ckGXZbDbD7OUqO6dYoVVXV4ui6PP5fr2PDdYGWAlrNJpAIPD888/v3bv3nnvumTp1anJyMprNseeTjicIgiCIi73JZmdnNzU1mUwmnudlWdbpdD/1q7kYUALr9/txJ74KovKCIASDQVEUeZ5vb29HGyydTidJEkmN/78Q5PmzZ886nU6WcHXVf2S/3y8IgsFgkCRJEIRfdrH8llEUxev16vV6jUZjtVp9Pt+vv5aZtSVS8vx+f2xs7ODBg6dOnRoXF8dx3GU1viQIgiCIq5j/Bz1T+2ZOb51g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89477" name="Picture 5" descr="×ª××¦××ª ×ª××× × ×¢×××¨ âªmanagerial levers modelâ¬â"/>
          <p:cNvPicPr>
            <a:picLocks noChangeAspect="1" noChangeArrowheads="1"/>
          </p:cNvPicPr>
          <p:nvPr/>
        </p:nvPicPr>
        <p:blipFill>
          <a:blip r:embed="rId3" cstate="print"/>
          <a:srcRect l="7630" t="21150" r="10946" b="2988"/>
          <a:stretch>
            <a:fillRect/>
          </a:stretch>
        </p:blipFill>
        <p:spPr bwMode="auto">
          <a:xfrm>
            <a:off x="756745" y="1434663"/>
            <a:ext cx="6684580" cy="5202620"/>
          </a:xfrm>
          <a:prstGeom prst="rect">
            <a:avLst/>
          </a:prstGeom>
          <a:noFill/>
        </p:spPr>
      </p:pic>
      <p:sp>
        <p:nvSpPr>
          <p:cNvPr id="6" name="Title 1"/>
          <p:cNvSpPr txBox="1">
            <a:spLocks/>
          </p:cNvSpPr>
          <p:nvPr/>
        </p:nvSpPr>
        <p:spPr>
          <a:xfrm>
            <a:off x="0" y="241210"/>
            <a:ext cx="8103476" cy="1143000"/>
          </a:xfrm>
          <a:prstGeom prst="rect">
            <a:avLst/>
          </a:prstGeom>
        </p:spPr>
        <p:txBody>
          <a:bodyPr lIns="0" tIns="0" rIns="0" bIns="0" anchor="ctr" anchorCtr="0">
            <a:noAutofit/>
          </a:bodyPr>
          <a:lstStyle/>
          <a:p>
            <a:pPr algn="ctr" eaLnBrk="1" fontAlgn="auto" hangingPunct="1">
              <a:lnSpc>
                <a:spcPct val="100000"/>
              </a:lnSpc>
              <a:spcBef>
                <a:spcPct val="0"/>
              </a:spcBef>
              <a:spcAft>
                <a:spcPts val="0"/>
              </a:spcAft>
              <a:buSzTx/>
              <a:buNone/>
            </a:pPr>
            <a:r>
              <a:rPr lang="en-US" sz="4000" cap="all" dirty="0" smtClean="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cs typeface="Times New Roman" pitchFamily="18" charset="0"/>
              </a:rPr>
              <a:t>Organizational structure</a:t>
            </a:r>
            <a:r>
              <a:rPr lang="en-US" sz="4000" cap="all" dirty="0" smtClean="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cs typeface="Times New Roman" pitchFamily="18" charset="0"/>
              </a:rPr>
              <a:t/>
            </a:r>
            <a:br>
              <a:rPr lang="en-US" sz="4000" cap="all" dirty="0" smtClean="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cs typeface="Times New Roman" pitchFamily="18" charset="0"/>
              </a:rPr>
            </a:br>
            <a:r>
              <a:rPr lang="en-US" sz="2800" cap="all" dirty="0" smtClean="0">
                <a:ln w="500">
                  <a:solidFill>
                    <a:schemeClr val="tx2">
                      <a:shade val="20000"/>
                      <a:satMod val="120000"/>
                    </a:schemeClr>
                  </a:solidFill>
                </a:ln>
                <a:solidFill>
                  <a:srgbClr val="0036A2"/>
                </a:solidFill>
                <a:effectLst/>
              </a:rPr>
              <a:t>Managerial levers model</a:t>
            </a:r>
            <a:endParaRPr lang="en-US" sz="2000" cap="all" dirty="0" smtClean="0">
              <a:ln w="500">
                <a:solidFill>
                  <a:schemeClr val="tx2">
                    <a:shade val="20000"/>
                    <a:satMod val="120000"/>
                  </a:schemeClr>
                </a:solidFill>
              </a:ln>
              <a:solidFill>
                <a:srgbClr val="0036A2"/>
              </a:solidFill>
              <a:effectLst/>
            </a:endParaRPr>
          </a:p>
        </p:txBody>
      </p:sp>
      <p:sp>
        <p:nvSpPr>
          <p:cNvPr id="7" name="אליפסה 6"/>
          <p:cNvSpPr/>
          <p:nvPr/>
        </p:nvSpPr>
        <p:spPr>
          <a:xfrm>
            <a:off x="3222172" y="5573485"/>
            <a:ext cx="1988457" cy="75474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med">
    <p:fade thruBlk="1"/>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36578" name="Picture 2"/>
          <p:cNvPicPr>
            <a:picLocks noChangeAspect="1" noChangeArrowheads="1"/>
          </p:cNvPicPr>
          <p:nvPr/>
        </p:nvPicPr>
        <p:blipFill>
          <a:blip r:embed="rId3" cstate="print"/>
          <a:srcRect l="3724" t="19032" r="3337" b="16142"/>
          <a:stretch>
            <a:fillRect/>
          </a:stretch>
        </p:blipFill>
        <p:spPr bwMode="auto">
          <a:xfrm>
            <a:off x="290285" y="1320798"/>
            <a:ext cx="7744039" cy="4049487"/>
          </a:xfrm>
          <a:prstGeom prst="rect">
            <a:avLst/>
          </a:prstGeom>
          <a:noFill/>
          <a:ln w="12700" cap="flat" cmpd="sng" algn="ctr">
            <a:noFill/>
            <a:prstDash val="solid"/>
            <a:miter lim="800000"/>
            <a:headEnd/>
            <a:tailEnd/>
          </a:ln>
        </p:spPr>
      </p:pic>
      <p:sp>
        <p:nvSpPr>
          <p:cNvPr id="4" name="Title 1"/>
          <p:cNvSpPr txBox="1">
            <a:spLocks/>
          </p:cNvSpPr>
          <p:nvPr/>
        </p:nvSpPr>
        <p:spPr>
          <a:xfrm>
            <a:off x="0" y="241210"/>
            <a:ext cx="8103476" cy="1143000"/>
          </a:xfrm>
          <a:prstGeom prst="rect">
            <a:avLst/>
          </a:prstGeom>
        </p:spPr>
        <p:txBody>
          <a:bodyPr lIns="0" tIns="0" rIns="0" bIns="0" anchor="ctr" anchorCtr="0">
            <a:noAutofit/>
          </a:bodyPr>
          <a:lstStyle/>
          <a:p>
            <a:pPr algn="ctr" eaLnBrk="1" fontAlgn="auto" hangingPunct="1">
              <a:lnSpc>
                <a:spcPct val="100000"/>
              </a:lnSpc>
              <a:spcBef>
                <a:spcPct val="0"/>
              </a:spcBef>
              <a:spcAft>
                <a:spcPts val="0"/>
              </a:spcAft>
              <a:buSzTx/>
              <a:buNone/>
            </a:pPr>
            <a:r>
              <a:rPr lang="en-US" sz="4000" cap="all" dirty="0" smtClean="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cs typeface="Times New Roman" pitchFamily="18" charset="0"/>
              </a:rPr>
              <a:t>culture</a:t>
            </a:r>
            <a:endParaRPr lang="en-US" sz="2000" cap="all" dirty="0" smtClean="0">
              <a:ln w="500">
                <a:solidFill>
                  <a:schemeClr val="tx2">
                    <a:shade val="20000"/>
                    <a:satMod val="120000"/>
                  </a:schemeClr>
                </a:solidFill>
              </a:ln>
              <a:solidFill>
                <a:srgbClr val="0036A2"/>
              </a:solidFill>
              <a:effectLst/>
            </a:endParaRPr>
          </a:p>
        </p:txBody>
      </p:sp>
    </p:spTree>
  </p:cSld>
  <p:clrMapOvr>
    <a:masterClrMapping/>
  </p:clrMapOvr>
  <p:transition spd="med">
    <p:fade thruBlk="1"/>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itle 1"/>
          <p:cNvSpPr txBox="1">
            <a:spLocks/>
          </p:cNvSpPr>
          <p:nvPr/>
        </p:nvSpPr>
        <p:spPr>
          <a:xfrm>
            <a:off x="0" y="241210"/>
            <a:ext cx="8103476" cy="1143000"/>
          </a:xfrm>
          <a:prstGeom prst="rect">
            <a:avLst/>
          </a:prstGeom>
        </p:spPr>
        <p:txBody>
          <a:bodyPr lIns="0" tIns="0" rIns="0" bIns="0" anchor="ctr" anchorCtr="0">
            <a:noAutofit/>
          </a:bodyPr>
          <a:lstStyle/>
          <a:p>
            <a:pPr algn="ctr" eaLnBrk="1" fontAlgn="auto" hangingPunct="1">
              <a:lnSpc>
                <a:spcPct val="100000"/>
              </a:lnSpc>
              <a:spcBef>
                <a:spcPct val="0"/>
              </a:spcBef>
              <a:spcAft>
                <a:spcPts val="0"/>
              </a:spcAft>
              <a:buSzTx/>
              <a:buNone/>
            </a:pPr>
            <a:r>
              <a:rPr lang="en-US" sz="4000" cap="all" dirty="0" smtClean="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cs typeface="Times New Roman" pitchFamily="18" charset="0"/>
              </a:rPr>
              <a:t>culture</a:t>
            </a:r>
            <a:endParaRPr lang="en-US" sz="2000" cap="all" dirty="0" smtClean="0">
              <a:ln w="500">
                <a:solidFill>
                  <a:schemeClr val="tx2">
                    <a:shade val="20000"/>
                    <a:satMod val="120000"/>
                  </a:schemeClr>
                </a:solidFill>
              </a:ln>
              <a:solidFill>
                <a:srgbClr val="0036A2"/>
              </a:solidFill>
              <a:effectLst/>
            </a:endParaRPr>
          </a:p>
        </p:txBody>
      </p:sp>
      <p:pic>
        <p:nvPicPr>
          <p:cNvPr id="5" name="Picture 4"/>
          <p:cNvPicPr>
            <a:picLocks noChangeAspect="1" noChangeArrowheads="1"/>
          </p:cNvPicPr>
          <p:nvPr/>
        </p:nvPicPr>
        <p:blipFill>
          <a:blip r:embed="rId3" cstate="print"/>
          <a:srcRect l="4305" t="17910" r="6047" b="26114"/>
          <a:stretch>
            <a:fillRect/>
          </a:stretch>
        </p:blipFill>
        <p:spPr bwMode="auto">
          <a:xfrm>
            <a:off x="261258" y="1741714"/>
            <a:ext cx="7596650" cy="3556000"/>
          </a:xfrm>
          <a:prstGeom prst="rect">
            <a:avLst/>
          </a:prstGeom>
          <a:noFill/>
          <a:ln w="12700" cap="flat" cmpd="sng" algn="ctr">
            <a:noFill/>
            <a:prstDash val="solid"/>
            <a:miter lim="800000"/>
            <a:headEnd/>
            <a:tailEnd/>
          </a:ln>
        </p:spPr>
      </p:pic>
    </p:spTree>
  </p:cSld>
  <p:clrMapOvr>
    <a:masterClrMapping/>
  </p:clrMapOvr>
  <p:transition spd="med">
    <p:fade thruBlk="1"/>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edia.licdn.com/mpr/mpr/shrinknp_800_800/AAEAAQAAAAAAAAL-AAAAJDcyZDgzMmU3LTE2NDMtNDg1NS1hNDk3LWFlMTYwM2FkMzY3MQ.png">
            <a:hlinkClick r:id="rId3"/>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0" y="176646"/>
            <a:ext cx="8631381" cy="647353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06952582"/>
      </p:ext>
    </p:extLst>
  </p:cSld>
  <p:clrMapOvr>
    <a:masterClrMapping/>
  </p:clrMapOvr>
  <p:transition spd="med">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1" name="Picture 9" descr="Fig-3-01"/>
          <p:cNvPicPr>
            <a:picLocks noChangeAspect="1" noChangeArrowheads="1"/>
          </p:cNvPicPr>
          <p:nvPr/>
        </p:nvPicPr>
        <p:blipFill>
          <a:blip r:embed="rId3" cstate="print"/>
          <a:srcRect/>
          <a:stretch>
            <a:fillRect/>
          </a:stretch>
        </p:blipFill>
        <p:spPr bwMode="auto">
          <a:xfrm>
            <a:off x="1368971" y="1513490"/>
            <a:ext cx="5916205" cy="3965027"/>
          </a:xfrm>
          <a:prstGeom prst="rect">
            <a:avLst/>
          </a:prstGeom>
          <a:noFill/>
          <a:ln w="9525">
            <a:noFill/>
            <a:miter lim="800000"/>
            <a:headEnd/>
            <a:tailEnd/>
          </a:ln>
        </p:spPr>
      </p:pic>
      <p:sp>
        <p:nvSpPr>
          <p:cNvPr id="99330" name="Rectangle 2"/>
          <p:cNvSpPr>
            <a:spLocks noChangeArrowheads="1"/>
          </p:cNvSpPr>
          <p:nvPr/>
        </p:nvSpPr>
        <p:spPr bwMode="auto">
          <a:xfrm>
            <a:off x="685800" y="1612900"/>
            <a:ext cx="7772400" cy="757130"/>
          </a:xfrm>
          <a:prstGeom prst="rect">
            <a:avLst/>
          </a:prstGeom>
          <a:noFill/>
          <a:ln w="9525">
            <a:noFill/>
            <a:miter lim="800000"/>
            <a:headEnd/>
            <a:tailEnd/>
          </a:ln>
          <a:effectLst/>
        </p:spPr>
        <p:txBody>
          <a:bodyPr>
            <a:spAutoFit/>
          </a:bodyPr>
          <a:lstStyle/>
          <a:p>
            <a:pPr algn="ctr">
              <a:buNone/>
              <a:defRPr/>
            </a:pPr>
            <a:r>
              <a:rPr lang="en-US" b="1" dirty="0">
                <a:solidFill>
                  <a:srgbClr val="9F0F10"/>
                </a:solidFill>
                <a:effectLst>
                  <a:outerShdw blurRad="38100" dist="38100" dir="2700000" algn="tl">
                    <a:srgbClr val="C0C0C0"/>
                  </a:outerShdw>
                </a:effectLst>
                <a:latin typeface="Arial" pitchFamily="34" charset="0"/>
                <a:cs typeface="Times New Roman" pitchFamily="18" charset="0"/>
              </a:rPr>
              <a:t>The Two-Way Relationship Between Organizations and Information Technology</a:t>
            </a:r>
          </a:p>
        </p:txBody>
      </p:sp>
      <p:sp>
        <p:nvSpPr>
          <p:cNvPr id="6148" name="Text Box 4"/>
          <p:cNvSpPr txBox="1">
            <a:spLocks noChangeArrowheads="1"/>
          </p:cNvSpPr>
          <p:nvPr/>
        </p:nvSpPr>
        <p:spPr bwMode="auto">
          <a:xfrm>
            <a:off x="0" y="5549462"/>
            <a:ext cx="7788166" cy="1338828"/>
          </a:xfrm>
          <a:prstGeom prst="rect">
            <a:avLst/>
          </a:prstGeom>
          <a:noFill/>
          <a:ln w="9525">
            <a:noFill/>
            <a:miter lim="800000"/>
            <a:headEnd/>
            <a:tailEnd/>
          </a:ln>
        </p:spPr>
        <p:txBody>
          <a:bodyPr wrap="square">
            <a:spAutoFit/>
          </a:bodyPr>
          <a:lstStyle/>
          <a:p>
            <a:pPr marL="268288" indent="-268288">
              <a:spcBef>
                <a:spcPct val="50000"/>
              </a:spcBef>
              <a:buFont typeface="Wingdings" pitchFamily="2" charset="2"/>
              <a:buChar char="q"/>
            </a:pPr>
            <a:r>
              <a:rPr lang="en-US" sz="1800" b="1" dirty="0"/>
              <a:t>This complex two-way relationship is mediated by many factors, not the least of which are the decisions made—or not made—by managers. Other factors mediating the relationship include the organizational culture, structure, politics, business processes, and environment.</a:t>
            </a:r>
          </a:p>
        </p:txBody>
      </p:sp>
      <p:sp>
        <p:nvSpPr>
          <p:cNvPr id="8" name="Title 1"/>
          <p:cNvSpPr txBox="1">
            <a:spLocks/>
          </p:cNvSpPr>
          <p:nvPr/>
        </p:nvSpPr>
        <p:spPr>
          <a:xfrm>
            <a:off x="457200" y="320040"/>
            <a:ext cx="7239000" cy="1143000"/>
          </a:xfrm>
          <a:prstGeom prst="rect">
            <a:avLst/>
          </a:prstGeom>
        </p:spPr>
        <p:txBody>
          <a:bodyPr anchor="ctr" anchorCtr="0">
            <a:normAutofit fontScale="975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800" b="1" i="0" u="none" strike="noStrike" kern="1200" cap="all" spc="0" normalizeH="0" baseline="0" noProof="0" dirty="0" smtClean="0">
                <a:ln w="500">
                  <a:solidFill>
                    <a:schemeClr val="tx2">
                      <a:shade val="20000"/>
                      <a:satMod val="120000"/>
                    </a:schemeClr>
                  </a:solidFill>
                </a:ln>
                <a:solidFill>
                  <a:srgbClr val="0036A2"/>
                </a:solidFill>
                <a:effectLst/>
                <a:uLnTx/>
                <a:uFillTx/>
                <a:latin typeface="+mj-lt"/>
                <a:ea typeface="+mj-ea"/>
                <a:cs typeface="+mj-cs"/>
              </a:rPr>
              <a:t>Organizations and IT</a:t>
            </a:r>
          </a:p>
        </p:txBody>
      </p:sp>
    </p:spTree>
  </p:cSld>
  <p:clrMapOvr>
    <a:masterClrMapping/>
  </p:clrMapOvr>
  <p:transition spd="med">
    <p:fade thruBlk="1"/>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37602" name="Picture 2"/>
          <p:cNvPicPr>
            <a:picLocks noChangeAspect="1" noChangeArrowheads="1"/>
          </p:cNvPicPr>
          <p:nvPr/>
        </p:nvPicPr>
        <p:blipFill>
          <a:blip r:embed="rId3" cstate="print"/>
          <a:srcRect r="626" b="15109"/>
          <a:stretch>
            <a:fillRect/>
          </a:stretch>
        </p:blipFill>
        <p:spPr bwMode="auto">
          <a:xfrm>
            <a:off x="0" y="1318078"/>
            <a:ext cx="8129137" cy="5206093"/>
          </a:xfrm>
          <a:prstGeom prst="rect">
            <a:avLst/>
          </a:prstGeom>
          <a:noFill/>
          <a:ln w="12700" cap="flat" cmpd="sng" algn="ctr">
            <a:noFill/>
            <a:prstDash val="solid"/>
            <a:miter lim="800000"/>
            <a:headEnd/>
            <a:tailEnd/>
          </a:ln>
        </p:spPr>
      </p:pic>
      <p:sp>
        <p:nvSpPr>
          <p:cNvPr id="4" name="Title 1"/>
          <p:cNvSpPr txBox="1">
            <a:spLocks/>
          </p:cNvSpPr>
          <p:nvPr/>
        </p:nvSpPr>
        <p:spPr>
          <a:xfrm>
            <a:off x="0" y="0"/>
            <a:ext cx="8103476" cy="1143000"/>
          </a:xfrm>
          <a:prstGeom prst="rect">
            <a:avLst/>
          </a:prstGeom>
        </p:spPr>
        <p:txBody>
          <a:bodyPr lIns="0" tIns="0" rIns="0" bIns="0" anchor="ctr" anchorCtr="0">
            <a:noAutofit/>
          </a:bodyPr>
          <a:lstStyle/>
          <a:p>
            <a:pPr algn="ctr" eaLnBrk="1" fontAlgn="auto" hangingPunct="1">
              <a:lnSpc>
                <a:spcPct val="100000"/>
              </a:lnSpc>
              <a:spcBef>
                <a:spcPct val="0"/>
              </a:spcBef>
              <a:spcAft>
                <a:spcPts val="0"/>
              </a:spcAft>
              <a:buSzTx/>
              <a:buNone/>
            </a:pPr>
            <a:r>
              <a:rPr lang="en-US" sz="4000" cap="all" dirty="0" smtClean="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cs typeface="Times New Roman" pitchFamily="18" charset="0"/>
              </a:rPr>
              <a:t>Culture</a:t>
            </a:r>
          </a:p>
          <a:p>
            <a:pPr algn="ctr" eaLnBrk="1" fontAlgn="auto" hangingPunct="1">
              <a:lnSpc>
                <a:spcPct val="100000"/>
              </a:lnSpc>
              <a:spcBef>
                <a:spcPct val="0"/>
              </a:spcBef>
              <a:spcAft>
                <a:spcPts val="0"/>
              </a:spcAft>
              <a:buSzTx/>
              <a:buNone/>
            </a:pPr>
            <a:r>
              <a:rPr lang="en-US" sz="2800" cap="all" dirty="0" smtClean="0">
                <a:ln w="500">
                  <a:solidFill>
                    <a:schemeClr val="tx2">
                      <a:shade val="20000"/>
                      <a:satMod val="120000"/>
                    </a:schemeClr>
                  </a:solidFill>
                </a:ln>
                <a:solidFill>
                  <a:srgbClr val="000066"/>
                </a:solidFill>
                <a:effectLst/>
                <a:cs typeface="Times New Roman" pitchFamily="18" charset="0"/>
              </a:rPr>
              <a:t>National cultural dimensions</a:t>
            </a:r>
            <a:endParaRPr lang="en-US" sz="1400" cap="all" dirty="0" smtClean="0">
              <a:ln w="500">
                <a:solidFill>
                  <a:schemeClr val="tx2">
                    <a:shade val="20000"/>
                    <a:satMod val="120000"/>
                  </a:schemeClr>
                </a:solidFill>
              </a:ln>
              <a:solidFill>
                <a:srgbClr val="000066"/>
              </a:solidFill>
              <a:effectLst/>
            </a:endParaRPr>
          </a:p>
        </p:txBody>
      </p:sp>
    </p:spTree>
  </p:cSld>
  <p:clrMapOvr>
    <a:masterClrMapping/>
  </p:clrMapOvr>
  <p:transition spd="med">
    <p:fade thruBlk="1"/>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7361" name="Picture 1"/>
          <p:cNvPicPr>
            <a:picLocks noChangeAspect="1" noChangeArrowheads="1"/>
          </p:cNvPicPr>
          <p:nvPr/>
        </p:nvPicPr>
        <p:blipFill>
          <a:blip r:embed="rId3" cstate="print"/>
          <a:srcRect t="15416" r="1401" b="15367"/>
          <a:stretch>
            <a:fillRect/>
          </a:stretch>
        </p:blipFill>
        <p:spPr bwMode="auto">
          <a:xfrm>
            <a:off x="0" y="1306285"/>
            <a:ext cx="8218543" cy="4325257"/>
          </a:xfrm>
          <a:prstGeom prst="rect">
            <a:avLst/>
          </a:prstGeom>
          <a:noFill/>
          <a:ln w="12700" cap="flat" cmpd="sng" algn="ctr">
            <a:noFill/>
            <a:prstDash val="solid"/>
            <a:miter lim="800000"/>
            <a:headEnd/>
            <a:tailEnd/>
          </a:ln>
        </p:spPr>
      </p:pic>
      <p:sp>
        <p:nvSpPr>
          <p:cNvPr id="3" name="Title 1"/>
          <p:cNvSpPr txBox="1">
            <a:spLocks/>
          </p:cNvSpPr>
          <p:nvPr/>
        </p:nvSpPr>
        <p:spPr>
          <a:xfrm>
            <a:off x="0" y="0"/>
            <a:ext cx="8103476" cy="1143000"/>
          </a:xfrm>
          <a:prstGeom prst="rect">
            <a:avLst/>
          </a:prstGeom>
        </p:spPr>
        <p:txBody>
          <a:bodyPr lIns="0" tIns="0" rIns="0" bIns="0" anchor="ctr" anchorCtr="0">
            <a:noAutofit/>
          </a:bodyPr>
          <a:lstStyle/>
          <a:p>
            <a:pPr algn="ctr" eaLnBrk="1" fontAlgn="auto" hangingPunct="1">
              <a:lnSpc>
                <a:spcPct val="100000"/>
              </a:lnSpc>
              <a:spcBef>
                <a:spcPct val="0"/>
              </a:spcBef>
              <a:spcAft>
                <a:spcPts val="0"/>
              </a:spcAft>
              <a:buSzTx/>
              <a:buNone/>
            </a:pPr>
            <a:r>
              <a:rPr lang="en-US" sz="4000" cap="all" dirty="0" smtClean="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cs typeface="Times New Roman" pitchFamily="18" charset="0"/>
              </a:rPr>
              <a:t>summary</a:t>
            </a:r>
            <a:endParaRPr lang="en-US" sz="1400" cap="all" dirty="0" smtClean="0">
              <a:ln w="500">
                <a:solidFill>
                  <a:schemeClr val="tx2">
                    <a:shade val="20000"/>
                    <a:satMod val="120000"/>
                  </a:schemeClr>
                </a:solidFill>
              </a:ln>
              <a:solidFill>
                <a:srgbClr val="000066"/>
              </a:solidFill>
              <a:effectLst/>
            </a:endParaRPr>
          </a:p>
        </p:txBody>
      </p:sp>
    </p:spTree>
  </p:cSld>
  <p:clrMapOvr>
    <a:masterClrMapping/>
  </p:clrMapOvr>
  <p:transition spd="med">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4" name="Rectangle 4"/>
          <p:cNvSpPr>
            <a:spLocks noGrp="1" noChangeArrowheads="1"/>
          </p:cNvSpPr>
          <p:nvPr>
            <p:ph idx="1"/>
          </p:nvPr>
        </p:nvSpPr>
        <p:spPr>
          <a:xfrm>
            <a:off x="455448" y="1433560"/>
            <a:ext cx="7411545" cy="4935702"/>
          </a:xfrm>
          <a:noFill/>
          <a:ln/>
        </p:spPr>
        <p:txBody>
          <a:bodyPr>
            <a:noAutofit/>
          </a:bodyPr>
          <a:lstStyle/>
          <a:p>
            <a:pPr>
              <a:lnSpc>
                <a:spcPct val="80000"/>
              </a:lnSpc>
              <a:spcAft>
                <a:spcPts val="600"/>
              </a:spcAft>
            </a:pPr>
            <a:r>
              <a:rPr lang="en-US" sz="2400" b="1" i="1" dirty="0">
                <a:solidFill>
                  <a:srgbClr val="FF0000"/>
                </a:solidFill>
              </a:rPr>
              <a:t>What do we need to know about organizations in order to build and use information systems successfully?</a:t>
            </a:r>
            <a:br>
              <a:rPr lang="en-US" sz="2400" b="1" i="1" dirty="0">
                <a:solidFill>
                  <a:srgbClr val="FF0000"/>
                </a:solidFill>
              </a:rPr>
            </a:br>
            <a:endParaRPr lang="en-US" sz="2400" b="1" i="1" dirty="0">
              <a:solidFill>
                <a:srgbClr val="FF0000"/>
              </a:solidFill>
            </a:endParaRPr>
          </a:p>
          <a:p>
            <a:pPr>
              <a:lnSpc>
                <a:spcPct val="80000"/>
              </a:lnSpc>
              <a:spcAft>
                <a:spcPts val="600"/>
              </a:spcAft>
            </a:pPr>
            <a:r>
              <a:rPr lang="en-US" sz="2400" dirty="0"/>
              <a:t>What impact do information systems have on organizations?</a:t>
            </a:r>
            <a:br>
              <a:rPr lang="en-US" sz="2400" dirty="0"/>
            </a:br>
            <a:endParaRPr lang="en-US" sz="2400" dirty="0"/>
          </a:p>
          <a:p>
            <a:pPr>
              <a:lnSpc>
                <a:spcPct val="80000"/>
              </a:lnSpc>
              <a:spcAft>
                <a:spcPts val="600"/>
              </a:spcAft>
            </a:pPr>
            <a:r>
              <a:rPr lang="en-US" sz="2400" dirty="0"/>
              <a:t>How do information systems support the activities of managers?</a:t>
            </a:r>
          </a:p>
          <a:p>
            <a:pPr>
              <a:lnSpc>
                <a:spcPct val="80000"/>
              </a:lnSpc>
              <a:spcAft>
                <a:spcPts val="600"/>
              </a:spcAft>
            </a:pPr>
            <a:endParaRPr lang="en-US" sz="2400" dirty="0"/>
          </a:p>
          <a:p>
            <a:pPr>
              <a:lnSpc>
                <a:spcPct val="80000"/>
              </a:lnSpc>
              <a:spcAft>
                <a:spcPts val="600"/>
              </a:spcAft>
            </a:pPr>
            <a:r>
              <a:rPr lang="en-US" sz="2400" dirty="0"/>
              <a:t>How can businesses use information systems for competitive advantage?</a:t>
            </a:r>
            <a:br>
              <a:rPr lang="en-US" sz="2400" dirty="0"/>
            </a:br>
            <a:endParaRPr lang="en-US" sz="2400" dirty="0"/>
          </a:p>
          <a:p>
            <a:pPr>
              <a:lnSpc>
                <a:spcPct val="80000"/>
              </a:lnSpc>
              <a:spcAft>
                <a:spcPts val="600"/>
              </a:spcAft>
            </a:pPr>
            <a:r>
              <a:rPr lang="en-US" sz="2400" dirty="0"/>
              <a:t>Why is it so difficult to build successful information systems</a:t>
            </a:r>
            <a:r>
              <a:rPr lang="en-US" sz="2400" dirty="0" smtClean="0"/>
              <a:t>?`</a:t>
            </a:r>
            <a:endParaRPr lang="en-US" sz="2400" dirty="0"/>
          </a:p>
        </p:txBody>
      </p:sp>
      <p:sp>
        <p:nvSpPr>
          <p:cNvPr id="4" name="Title 1"/>
          <p:cNvSpPr>
            <a:spLocks noGrp="1"/>
          </p:cNvSpPr>
          <p:nvPr>
            <p:ph type="title"/>
          </p:nvPr>
        </p:nvSpPr>
        <p:spPr>
          <a:xfrm>
            <a:off x="457200" y="320040"/>
            <a:ext cx="7239000" cy="1143000"/>
          </a:xfrm>
        </p:spPr>
        <p:txBody>
          <a:bodyPr anchor="ctr" anchorCtr="0">
            <a:normAutofit/>
          </a:bodyPr>
          <a:lstStyle/>
          <a:p>
            <a:r>
              <a:rPr lang="en-US" b="1" dirty="0" smtClean="0">
                <a:solidFill>
                  <a:srgbClr val="0036A2"/>
                </a:solidFill>
              </a:rPr>
              <a:t>Objectives</a:t>
            </a:r>
            <a:endParaRPr lang="en-US" b="1" dirty="0"/>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5124">
                                            <p:txEl>
                                              <p:pRg st="0" end="0"/>
                                            </p:txEl>
                                          </p:spTgt>
                                        </p:tgtEl>
                                        <p:attrNameLst>
                                          <p:attrName>style.visibility</p:attrName>
                                        </p:attrNameLst>
                                      </p:cBhvr>
                                      <p:to>
                                        <p:strVal val="visible"/>
                                      </p:to>
                                    </p:set>
                                    <p:anim calcmode="lin" valueType="num">
                                      <p:cBhvr additive="base">
                                        <p:cTn id="7" dur="500" fill="hold"/>
                                        <p:tgtEl>
                                          <p:spTgt spid="512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124">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5124">
                                            <p:txEl>
                                              <p:pRg st="1" end="1"/>
                                            </p:txEl>
                                          </p:spTgt>
                                        </p:tgtEl>
                                        <p:attrNameLst>
                                          <p:attrName>style.visibility</p:attrName>
                                        </p:attrNameLst>
                                      </p:cBhvr>
                                      <p:to>
                                        <p:strVal val="visible"/>
                                      </p:to>
                                    </p:set>
                                    <p:anim calcmode="lin" valueType="num">
                                      <p:cBhvr additive="base">
                                        <p:cTn id="13" dur="500" fill="hold"/>
                                        <p:tgtEl>
                                          <p:spTgt spid="512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124">
                                            <p:txEl>
                                              <p:pRg st="1" end="1"/>
                                            </p:txEl>
                                          </p:spTgt>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5124">
                                            <p:txEl>
                                              <p:pRg st="2" end="2"/>
                                            </p:txEl>
                                          </p:spTgt>
                                        </p:tgtEl>
                                        <p:attrNameLst>
                                          <p:attrName>style.visibility</p:attrName>
                                        </p:attrNameLst>
                                      </p:cBhvr>
                                      <p:to>
                                        <p:strVal val="visible"/>
                                      </p:to>
                                    </p:set>
                                    <p:anim calcmode="lin" valueType="num">
                                      <p:cBhvr additive="base">
                                        <p:cTn id="19" dur="500" fill="hold"/>
                                        <p:tgtEl>
                                          <p:spTgt spid="512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124">
                                            <p:txEl>
                                              <p:pRg st="2" end="2"/>
                                            </p:txEl>
                                          </p:spTgt>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5124">
                                            <p:txEl>
                                              <p:pRg st="4" end="4"/>
                                            </p:txEl>
                                          </p:spTgt>
                                        </p:tgtEl>
                                        <p:attrNameLst>
                                          <p:attrName>style.visibility</p:attrName>
                                        </p:attrNameLst>
                                      </p:cBhvr>
                                      <p:to>
                                        <p:strVal val="visible"/>
                                      </p:to>
                                    </p:set>
                                    <p:anim calcmode="lin" valueType="num">
                                      <p:cBhvr additive="base">
                                        <p:cTn id="25" dur="500" fill="hold"/>
                                        <p:tgtEl>
                                          <p:spTgt spid="512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124">
                                            <p:txEl>
                                              <p:pRg st="4" end="4"/>
                                            </p:txEl>
                                          </p:spTgt>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grpId="0" nodeType="clickEffect">
                                  <p:stCondLst>
                                    <p:cond delay="0"/>
                                  </p:stCondLst>
                                  <p:childTnLst>
                                    <p:set>
                                      <p:cBhvr>
                                        <p:cTn id="30" dur="1" fill="hold">
                                          <p:stCondLst>
                                            <p:cond delay="0"/>
                                          </p:stCondLst>
                                        </p:cTn>
                                        <p:tgtEl>
                                          <p:spTgt spid="5124">
                                            <p:txEl>
                                              <p:pRg st="5" end="5"/>
                                            </p:txEl>
                                          </p:spTgt>
                                        </p:tgtEl>
                                        <p:attrNameLst>
                                          <p:attrName>style.visibility</p:attrName>
                                        </p:attrNameLst>
                                      </p:cBhvr>
                                      <p:to>
                                        <p:strVal val="visible"/>
                                      </p:to>
                                    </p:set>
                                    <p:anim calcmode="lin" valueType="num">
                                      <p:cBhvr additive="base">
                                        <p:cTn id="31" dur="500" fill="hold"/>
                                        <p:tgtEl>
                                          <p:spTgt spid="5124">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124">
                                            <p:txEl>
                                              <p:pRg st="5" end="5"/>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4" grpId="0" build="p"/>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320040"/>
            <a:ext cx="7239000" cy="1143000"/>
          </a:xfrm>
        </p:spPr>
        <p:txBody>
          <a:bodyPr anchor="ctr" anchorCtr="0">
            <a:normAutofit/>
          </a:bodyPr>
          <a:lstStyle/>
          <a:p>
            <a:pPr algn="ctr"/>
            <a:r>
              <a:rPr lang="en-US" dirty="0" smtClean="0">
                <a:solidFill>
                  <a:srgbClr val="0036A2"/>
                </a:solidFill>
              </a:rPr>
              <a:t>Organizations and IT</a:t>
            </a:r>
            <a:br>
              <a:rPr lang="en-US" dirty="0" smtClean="0">
                <a:solidFill>
                  <a:srgbClr val="0036A2"/>
                </a:solidFill>
              </a:rPr>
            </a:br>
            <a:r>
              <a:rPr lang="en-US" sz="2400" dirty="0" smtClean="0">
                <a:cs typeface="Times New Roman" pitchFamily="18" charset="0"/>
              </a:rPr>
              <a:t>What is an organization?</a:t>
            </a:r>
            <a:endParaRPr lang="en-US" sz="2400" b="1" dirty="0"/>
          </a:p>
        </p:txBody>
      </p:sp>
      <p:sp>
        <p:nvSpPr>
          <p:cNvPr id="6" name="Rectangle 3"/>
          <p:cNvSpPr>
            <a:spLocks noChangeArrowheads="1"/>
          </p:cNvSpPr>
          <p:nvPr/>
        </p:nvSpPr>
        <p:spPr bwMode="auto">
          <a:xfrm>
            <a:off x="0" y="1468812"/>
            <a:ext cx="8182303" cy="5389188"/>
          </a:xfrm>
          <a:prstGeom prst="rect">
            <a:avLst/>
          </a:prstGeom>
          <a:noFill/>
          <a:ln w="12700">
            <a:noFill/>
            <a:miter lim="800000"/>
            <a:headEnd/>
            <a:tailEnd/>
          </a:ln>
        </p:spPr>
        <p:txBody>
          <a:bodyPr lIns="90488" tIns="44450" rIns="90488" bIns="44450"/>
          <a:lstStyle/>
          <a:p>
            <a:pPr marL="274320" lvl="1" indent="-274320" eaLnBrk="1" hangingPunct="1">
              <a:lnSpc>
                <a:spcPct val="100000"/>
              </a:lnSpc>
              <a:spcBef>
                <a:spcPts val="600"/>
              </a:spcBef>
              <a:spcAft>
                <a:spcPts val="600"/>
              </a:spcAft>
              <a:buClr>
                <a:schemeClr val="tx2"/>
              </a:buClr>
              <a:buSzPct val="73000"/>
              <a:buFont typeface="Wingdings 2"/>
              <a:buChar char=""/>
            </a:pPr>
            <a:r>
              <a:rPr lang="en-US" i="1" dirty="0" smtClean="0">
                <a:solidFill>
                  <a:schemeClr val="tx1"/>
                </a:solidFill>
                <a:effectLst/>
                <a:latin typeface="+mn-lt"/>
              </a:rPr>
              <a:t>Technical </a:t>
            </a:r>
            <a:r>
              <a:rPr lang="en-US" i="1" dirty="0">
                <a:solidFill>
                  <a:schemeClr val="tx1"/>
                </a:solidFill>
                <a:effectLst/>
                <a:latin typeface="+mn-lt"/>
              </a:rPr>
              <a:t>definition: </a:t>
            </a:r>
          </a:p>
          <a:p>
            <a:pPr marL="731520" lvl="3" indent="-274320" eaLnBrk="1" hangingPunct="1">
              <a:lnSpc>
                <a:spcPct val="100000"/>
              </a:lnSpc>
              <a:spcBef>
                <a:spcPts val="600"/>
              </a:spcBef>
              <a:spcAft>
                <a:spcPts val="600"/>
              </a:spcAft>
              <a:buClr>
                <a:schemeClr val="tx2"/>
              </a:buClr>
              <a:buSzPct val="73000"/>
              <a:buFont typeface="Wingdings 2"/>
              <a:buChar char=""/>
            </a:pPr>
            <a:r>
              <a:rPr lang="en-US" i="1" dirty="0">
                <a:solidFill>
                  <a:schemeClr val="tx1"/>
                </a:solidFill>
                <a:effectLst/>
                <a:latin typeface="+mn-lt"/>
              </a:rPr>
              <a:t>Stable, formal social structure that takes resources from environment and processes them to produce outputs</a:t>
            </a:r>
          </a:p>
          <a:p>
            <a:pPr marL="731520" lvl="3" indent="-274320" eaLnBrk="1" hangingPunct="1">
              <a:lnSpc>
                <a:spcPct val="100000"/>
              </a:lnSpc>
              <a:spcBef>
                <a:spcPts val="600"/>
              </a:spcBef>
              <a:spcAft>
                <a:spcPts val="600"/>
              </a:spcAft>
              <a:buClr>
                <a:schemeClr val="tx2"/>
              </a:buClr>
              <a:buSzPct val="73000"/>
              <a:buFont typeface="Wingdings 2"/>
              <a:buChar char=""/>
            </a:pPr>
            <a:r>
              <a:rPr lang="en-US" i="1" dirty="0">
                <a:solidFill>
                  <a:schemeClr val="tx1"/>
                </a:solidFill>
                <a:effectLst/>
                <a:latin typeface="+mn-lt"/>
              </a:rPr>
              <a:t>A formal legal entity with internal rules and procedures, as well as a social structure</a:t>
            </a:r>
          </a:p>
          <a:p>
            <a:pPr marL="274320" lvl="1" indent="-274320" eaLnBrk="1" hangingPunct="1">
              <a:lnSpc>
                <a:spcPct val="100000"/>
              </a:lnSpc>
              <a:spcBef>
                <a:spcPts val="600"/>
              </a:spcBef>
              <a:spcAft>
                <a:spcPts val="600"/>
              </a:spcAft>
              <a:buClr>
                <a:schemeClr val="tx2"/>
              </a:buClr>
              <a:buSzPct val="73000"/>
              <a:buFont typeface="Wingdings 2"/>
              <a:buChar char=""/>
            </a:pPr>
            <a:endParaRPr lang="en-US" i="1" dirty="0" smtClean="0">
              <a:solidFill>
                <a:schemeClr val="tx1"/>
              </a:solidFill>
              <a:effectLst/>
              <a:latin typeface="+mn-lt"/>
            </a:endParaRPr>
          </a:p>
          <a:p>
            <a:pPr marL="274320" lvl="1" indent="-274320" eaLnBrk="1" hangingPunct="1">
              <a:lnSpc>
                <a:spcPct val="100000"/>
              </a:lnSpc>
              <a:spcBef>
                <a:spcPts val="600"/>
              </a:spcBef>
              <a:spcAft>
                <a:spcPts val="600"/>
              </a:spcAft>
              <a:buClr>
                <a:schemeClr val="tx2"/>
              </a:buClr>
              <a:buSzPct val="73000"/>
              <a:buFont typeface="Wingdings 2"/>
              <a:buChar char=""/>
            </a:pPr>
            <a:r>
              <a:rPr lang="en-US" i="1" dirty="0" smtClean="0">
                <a:solidFill>
                  <a:schemeClr val="tx1"/>
                </a:solidFill>
                <a:effectLst/>
                <a:latin typeface="+mn-lt"/>
              </a:rPr>
              <a:t>Behavioral </a:t>
            </a:r>
            <a:r>
              <a:rPr lang="en-US" i="1" dirty="0">
                <a:solidFill>
                  <a:schemeClr val="tx1"/>
                </a:solidFill>
                <a:effectLst/>
                <a:latin typeface="+mn-lt"/>
              </a:rPr>
              <a:t>definition: </a:t>
            </a:r>
          </a:p>
          <a:p>
            <a:pPr marL="731520" lvl="3" indent="-274320" eaLnBrk="1" hangingPunct="1">
              <a:lnSpc>
                <a:spcPct val="100000"/>
              </a:lnSpc>
              <a:spcBef>
                <a:spcPts val="600"/>
              </a:spcBef>
              <a:spcAft>
                <a:spcPts val="600"/>
              </a:spcAft>
              <a:buClr>
                <a:schemeClr val="tx2"/>
              </a:buClr>
              <a:buSzPct val="73000"/>
              <a:buFont typeface="Wingdings 2"/>
              <a:buChar char=""/>
            </a:pPr>
            <a:r>
              <a:rPr lang="en-US" i="1" dirty="0">
                <a:solidFill>
                  <a:schemeClr val="tx1"/>
                </a:solidFill>
                <a:effectLst/>
                <a:latin typeface="+mn-lt"/>
              </a:rPr>
              <a:t>A collection of rights, privileges, obligations, and responsibilities that is delicately balanced over a period of time through conflict and conflict </a:t>
            </a:r>
            <a:r>
              <a:rPr lang="en-US" i="1" dirty="0" smtClean="0">
                <a:solidFill>
                  <a:schemeClr val="tx1"/>
                </a:solidFill>
                <a:effectLst/>
                <a:latin typeface="+mn-lt"/>
              </a:rPr>
              <a:t>resolution.</a:t>
            </a:r>
            <a:endParaRPr lang="en-US" i="1" dirty="0">
              <a:solidFill>
                <a:schemeClr val="tx1"/>
              </a:solidFill>
              <a:effectLst/>
              <a:latin typeface="+mn-lt"/>
            </a:endParaRPr>
          </a:p>
        </p:txBody>
      </p:sp>
    </p:spTree>
  </p:cSld>
  <p:clrMapOvr>
    <a:masterClrMapping/>
  </p:clrMapOvr>
  <p:transition spd="med">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Text Box 4"/>
          <p:cNvSpPr txBox="1">
            <a:spLocks noChangeArrowheads="1"/>
          </p:cNvSpPr>
          <p:nvPr/>
        </p:nvSpPr>
        <p:spPr bwMode="auto">
          <a:xfrm>
            <a:off x="110362" y="4466892"/>
            <a:ext cx="7709338" cy="2092881"/>
          </a:xfrm>
          <a:prstGeom prst="rect">
            <a:avLst/>
          </a:prstGeom>
          <a:noFill/>
          <a:ln w="9525">
            <a:noFill/>
            <a:miter lim="800000"/>
            <a:headEnd/>
            <a:tailEnd/>
          </a:ln>
        </p:spPr>
        <p:txBody>
          <a:bodyPr wrap="square">
            <a:spAutoFit/>
          </a:bodyPr>
          <a:lstStyle/>
          <a:p>
            <a:pPr marL="268288" indent="-268288">
              <a:buFont typeface="Wingdings" pitchFamily="2" charset="2"/>
              <a:buChar char="q"/>
            </a:pPr>
            <a:r>
              <a:rPr lang="en-US" sz="2000" b="1" dirty="0" smtClean="0">
                <a:effectLst/>
              </a:rPr>
              <a:t>Capital </a:t>
            </a:r>
            <a:r>
              <a:rPr lang="en-US" sz="2000" b="1" dirty="0">
                <a:effectLst/>
              </a:rPr>
              <a:t>and labor (the primary production factors provided by the environment) are transformed by the firm through the production process into products and services (outputs to the environment). </a:t>
            </a:r>
            <a:endParaRPr lang="en-US" sz="2000" b="1" dirty="0" smtClean="0">
              <a:effectLst/>
            </a:endParaRPr>
          </a:p>
          <a:p>
            <a:pPr marL="268288" indent="-268288">
              <a:buFont typeface="Wingdings" pitchFamily="2" charset="2"/>
              <a:buChar char="q"/>
            </a:pPr>
            <a:r>
              <a:rPr lang="en-US" sz="2000" b="1" dirty="0" smtClean="0">
                <a:effectLst/>
              </a:rPr>
              <a:t>The  </a:t>
            </a:r>
            <a:r>
              <a:rPr lang="en-US" sz="2000" b="1" dirty="0">
                <a:effectLst/>
              </a:rPr>
              <a:t>products and services are consumed by the environment, which supplies additional capital and labor as inputs in the feedback loop.</a:t>
            </a:r>
          </a:p>
        </p:txBody>
      </p:sp>
      <p:graphicFrame>
        <p:nvGraphicFramePr>
          <p:cNvPr id="1026" name="Object 8"/>
          <p:cNvGraphicFramePr>
            <a:graphicFrameLocks noChangeAspect="1"/>
          </p:cNvGraphicFramePr>
          <p:nvPr/>
        </p:nvGraphicFramePr>
        <p:xfrm>
          <a:off x="0" y="1818290"/>
          <a:ext cx="8382000" cy="2540000"/>
        </p:xfrm>
        <a:graphic>
          <a:graphicData uri="http://schemas.openxmlformats.org/presentationml/2006/ole">
            <p:oleObj spid="_x0000_s422914" name="Image" r:id="rId4" imgW="9053968" imgH="2742857" progId="">
              <p:embed/>
            </p:oleObj>
          </a:graphicData>
        </a:graphic>
      </p:graphicFrame>
      <p:sp>
        <p:nvSpPr>
          <p:cNvPr id="8" name="Title 1"/>
          <p:cNvSpPr txBox="1">
            <a:spLocks/>
          </p:cNvSpPr>
          <p:nvPr/>
        </p:nvSpPr>
        <p:spPr>
          <a:xfrm>
            <a:off x="457200" y="320040"/>
            <a:ext cx="7239000" cy="1143000"/>
          </a:xfrm>
          <a:prstGeom prst="rect">
            <a:avLst/>
          </a:prstGeom>
        </p:spPr>
        <p:txBody>
          <a:bodyPr anchor="ctr" anchorCtr="0">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800" b="1" i="0" u="none" strike="noStrike" kern="1200" cap="all" spc="0" normalizeH="0" baseline="0" noProof="0" dirty="0" smtClean="0">
                <a:ln w="500">
                  <a:solidFill>
                    <a:schemeClr val="tx2">
                      <a:shade val="20000"/>
                      <a:satMod val="120000"/>
                    </a:schemeClr>
                  </a:solidFill>
                </a:ln>
                <a:solidFill>
                  <a:srgbClr val="0036A2"/>
                </a:solidFill>
                <a:effectLst/>
                <a:uLnTx/>
                <a:uFillTx/>
                <a:latin typeface="+mj-lt"/>
                <a:ea typeface="+mj-ea"/>
                <a:cs typeface="+mj-cs"/>
              </a:rPr>
              <a:t>Organizations and IT</a:t>
            </a:r>
            <a:br>
              <a:rPr kumimoji="0" lang="en-US" sz="3800" b="1" i="0" u="none" strike="noStrike" kern="1200" cap="all" spc="0" normalizeH="0" baseline="0" noProof="0" dirty="0" smtClean="0">
                <a:ln w="500">
                  <a:solidFill>
                    <a:schemeClr val="tx2">
                      <a:shade val="20000"/>
                      <a:satMod val="120000"/>
                    </a:schemeClr>
                  </a:solidFill>
                </a:ln>
                <a:solidFill>
                  <a:srgbClr val="0036A2"/>
                </a:solidFill>
                <a:effectLst/>
                <a:uLnTx/>
                <a:uFillTx/>
                <a:latin typeface="+mj-lt"/>
                <a:ea typeface="+mj-ea"/>
                <a:cs typeface="+mj-cs"/>
              </a:rPr>
            </a:br>
            <a:r>
              <a:rPr kumimoji="0" lang="en-US" sz="2400" b="1" i="0" u="none" strike="noStrike" kern="1200" cap="all" spc="0" normalizeH="0" baseline="0" noProof="0" dirty="0" smtClean="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uLnTx/>
                <a:uFillTx/>
                <a:latin typeface="+mj-lt"/>
                <a:ea typeface="+mj-ea"/>
                <a:cs typeface="Times New Roman" pitchFamily="18" charset="0"/>
              </a:rPr>
              <a:t>What is an organization?</a:t>
            </a:r>
            <a:endParaRPr kumimoji="0" lang="en-US" sz="2400" b="1" i="0" u="none" strike="noStrike" kern="1200" cap="all" spc="0" normalizeH="0" baseline="0" noProof="0"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uLnTx/>
              <a:uFillTx/>
              <a:latin typeface="+mj-lt"/>
              <a:ea typeface="+mj-ea"/>
              <a:cs typeface="+mj-cs"/>
            </a:endParaRPr>
          </a:p>
        </p:txBody>
      </p:sp>
      <p:sp>
        <p:nvSpPr>
          <p:cNvPr id="9" name="מלבן 8"/>
          <p:cNvSpPr/>
          <p:nvPr/>
        </p:nvSpPr>
        <p:spPr>
          <a:xfrm>
            <a:off x="930166" y="1442352"/>
            <a:ext cx="7173310" cy="424732"/>
          </a:xfrm>
          <a:prstGeom prst="rect">
            <a:avLst/>
          </a:prstGeom>
        </p:spPr>
        <p:txBody>
          <a:bodyPr wrap="square">
            <a:spAutoFit/>
          </a:bodyPr>
          <a:lstStyle/>
          <a:p>
            <a:pPr algn="ctr">
              <a:buNone/>
              <a:defRPr/>
            </a:pPr>
            <a:r>
              <a:rPr lang="en-US" dirty="0" smtClean="0">
                <a:solidFill>
                  <a:srgbClr val="9F0F10"/>
                </a:solidFill>
                <a:effectLst>
                  <a:outerShdw blurRad="38100" dist="38100" dir="2700000" algn="tl">
                    <a:srgbClr val="C0C0C0"/>
                  </a:outerShdw>
                </a:effectLst>
                <a:latin typeface="Arial" pitchFamily="34" charset="0"/>
                <a:cs typeface="Times New Roman" pitchFamily="18" charset="0"/>
              </a:rPr>
              <a:t>microeconomic definition of organizations</a:t>
            </a:r>
            <a:endParaRPr lang="en-US" dirty="0">
              <a:solidFill>
                <a:srgbClr val="9F0F10"/>
              </a:solidFill>
              <a:effectLst>
                <a:outerShdw blurRad="38100" dist="38100" dir="2700000" algn="tl">
                  <a:srgbClr val="C0C0C0"/>
                </a:outerShdw>
              </a:effectLst>
              <a:latin typeface="Arial" pitchFamily="34" charset="0"/>
              <a:cs typeface="Times New Roman" pitchFamily="18" charset="0"/>
            </a:endParaRPr>
          </a:p>
        </p:txBody>
      </p:sp>
    </p:spTree>
  </p:cSld>
  <p:clrMapOvr>
    <a:masterClrMapping/>
  </p:clrMapOvr>
  <p:transition spd="med">
    <p:fade thruBlk="1"/>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שפע">
  <a:themeElements>
    <a:clrScheme name="שפע">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שפע">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שפע">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ערכת נושא 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ערכת נושא 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C:\temp\LaudonMasterPP (revised).ppt</Template>
  <TotalTime>15197</TotalTime>
  <Pages>53</Pages>
  <Words>3341</Words>
  <Application>Microsoft Office PowerPoint</Application>
  <PresentationFormat>‫הצגה על המסך (4:3)</PresentationFormat>
  <Paragraphs>361</Paragraphs>
  <Slides>61</Slides>
  <Notes>61</Notes>
  <HiddenSlides>0</HiddenSlides>
  <MMClips>0</MMClips>
  <ScaleCrop>false</ScaleCrop>
  <HeadingPairs>
    <vt:vector size="8" baseType="variant">
      <vt:variant>
        <vt:lpstr>גופנים בשימוש</vt:lpstr>
      </vt:variant>
      <vt:variant>
        <vt:i4>8</vt:i4>
      </vt:variant>
      <vt:variant>
        <vt:lpstr>ערכת נושא</vt:lpstr>
      </vt:variant>
      <vt:variant>
        <vt:i4>1</vt:i4>
      </vt:variant>
      <vt:variant>
        <vt:lpstr>שרתי OLE מוטבעים</vt:lpstr>
      </vt:variant>
      <vt:variant>
        <vt:i4>1</vt:i4>
      </vt:variant>
      <vt:variant>
        <vt:lpstr>כותרות שקופיות</vt:lpstr>
      </vt:variant>
      <vt:variant>
        <vt:i4>61</vt:i4>
      </vt:variant>
    </vt:vector>
  </HeadingPairs>
  <TitlesOfParts>
    <vt:vector size="71" baseType="lpstr">
      <vt:lpstr>Arial</vt:lpstr>
      <vt:lpstr>Times New Roman</vt:lpstr>
      <vt:lpstr>Trebuchet MS</vt:lpstr>
      <vt:lpstr>Wingdings 2</vt:lpstr>
      <vt:lpstr>Wingdings</vt:lpstr>
      <vt:lpstr>Georgia</vt:lpstr>
      <vt:lpstr>Calibri</vt:lpstr>
      <vt:lpstr>Gisha</vt:lpstr>
      <vt:lpstr>שפע</vt:lpstr>
      <vt:lpstr>Image</vt:lpstr>
      <vt:lpstr>שקופית 1</vt:lpstr>
      <vt:lpstr>Objectives</vt:lpstr>
      <vt:lpstr>Real World Example</vt:lpstr>
      <vt:lpstr>Organizational Strategy </vt:lpstr>
      <vt:lpstr>Organizations and IT</vt:lpstr>
      <vt:lpstr>שקופית 6</vt:lpstr>
      <vt:lpstr>Objectives</vt:lpstr>
      <vt:lpstr>Organizations and IT What is an organization?</vt:lpstr>
      <vt:lpstr>שקופית 9</vt:lpstr>
      <vt:lpstr>שקופית 10</vt:lpstr>
      <vt:lpstr>שקופית 11</vt:lpstr>
      <vt:lpstr>שקופית 12</vt:lpstr>
      <vt:lpstr>שקופית 13</vt:lpstr>
      <vt:lpstr>שקופית 14</vt:lpstr>
      <vt:lpstr>שקופית 15</vt:lpstr>
      <vt:lpstr>שקופית 16</vt:lpstr>
      <vt:lpstr>שקופית 17</vt:lpstr>
      <vt:lpstr>שקופית 18</vt:lpstr>
      <vt:lpstr>שקופית 19</vt:lpstr>
      <vt:lpstr>שקופית 20</vt:lpstr>
      <vt:lpstr>Hierarchical Structure</vt:lpstr>
      <vt:lpstr>שקופית 22</vt:lpstr>
      <vt:lpstr>Flat Organization Structure</vt:lpstr>
      <vt:lpstr>Flat Organization Structure</vt:lpstr>
      <vt:lpstr>Matrix Organization Structure</vt:lpstr>
      <vt:lpstr>Matrix Organization Structure</vt:lpstr>
      <vt:lpstr>שקופית 27</vt:lpstr>
      <vt:lpstr>שקופית 28</vt:lpstr>
      <vt:lpstr>Network Organization Structure</vt:lpstr>
      <vt:lpstr>IT &amp; Network Organization</vt:lpstr>
      <vt:lpstr>Social Network</vt:lpstr>
      <vt:lpstr>organizational structures Comparison </vt:lpstr>
      <vt:lpstr>Objectives</vt:lpstr>
      <vt:lpstr>שקופית 34</vt:lpstr>
      <vt:lpstr>Economic impacts</vt:lpstr>
      <vt:lpstr>Transaction cost theory  </vt:lpstr>
      <vt:lpstr>Transaction cost theory  </vt:lpstr>
      <vt:lpstr>Organizational  &amp; behavioral impacts</vt:lpstr>
      <vt:lpstr>Organizational  &amp; behavioral impacts</vt:lpstr>
      <vt:lpstr>Organizational  &amp; behavioral impacts</vt:lpstr>
      <vt:lpstr>agency cost theory  </vt:lpstr>
      <vt:lpstr>agency cost theory  </vt:lpstr>
      <vt:lpstr>Objectives</vt:lpstr>
      <vt:lpstr>Real world examples</vt:lpstr>
      <vt:lpstr>שקופית 45</vt:lpstr>
      <vt:lpstr>It support of management Management models</vt:lpstr>
      <vt:lpstr>שקופית 47</vt:lpstr>
      <vt:lpstr>שקופית 48</vt:lpstr>
      <vt:lpstr>שקופית 49</vt:lpstr>
      <vt:lpstr>שקופית 50</vt:lpstr>
      <vt:lpstr>שקופית 51</vt:lpstr>
      <vt:lpstr>שקופית 52</vt:lpstr>
      <vt:lpstr>שקופית 53</vt:lpstr>
      <vt:lpstr>שקופית 54</vt:lpstr>
      <vt:lpstr>שקופית 55</vt:lpstr>
      <vt:lpstr>שקופית 56</vt:lpstr>
      <vt:lpstr>שקופית 57</vt:lpstr>
      <vt:lpstr>שקופית 58</vt:lpstr>
      <vt:lpstr>שקופית 59</vt:lpstr>
      <vt:lpstr>שקופית 60</vt:lpstr>
      <vt:lpstr>שקופית 61</vt:lpstr>
    </vt:vector>
  </TitlesOfParts>
  <Company>Memorial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Systems Ch 3</dc:title>
  <dc:creator>Dale Foster</dc:creator>
  <cp:lastModifiedBy>Shauls</cp:lastModifiedBy>
  <cp:revision>650</cp:revision>
  <cp:lastPrinted>2001-03-15T22:20:19Z</cp:lastPrinted>
  <dcterms:created xsi:type="dcterms:W3CDTF">1998-09-27T19:11:14Z</dcterms:created>
  <dcterms:modified xsi:type="dcterms:W3CDTF">2018-04-23T09:49:53Z</dcterms:modified>
</cp:coreProperties>
</file>